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531" r:id="rId3"/>
    <p:sldId id="543" r:id="rId4"/>
    <p:sldId id="533" r:id="rId5"/>
    <p:sldId id="537" r:id="rId6"/>
    <p:sldId id="536" r:id="rId7"/>
    <p:sldId id="535" r:id="rId8"/>
    <p:sldId id="538" r:id="rId9"/>
    <p:sldId id="539" r:id="rId10"/>
    <p:sldId id="540" r:id="rId11"/>
    <p:sldId id="541" r:id="rId12"/>
    <p:sldId id="542" r:id="rId13"/>
    <p:sldId id="553" r:id="rId14"/>
    <p:sldId id="516" r:id="rId15"/>
    <p:sldId id="544" r:id="rId16"/>
    <p:sldId id="554" r:id="rId17"/>
    <p:sldId id="556" r:id="rId18"/>
    <p:sldId id="555" r:id="rId19"/>
    <p:sldId id="557" r:id="rId20"/>
    <p:sldId id="558" r:id="rId21"/>
    <p:sldId id="560" r:id="rId22"/>
    <p:sldId id="559" r:id="rId23"/>
    <p:sldId id="561" r:id="rId24"/>
    <p:sldId id="562" r:id="rId25"/>
    <p:sldId id="563" r:id="rId26"/>
    <p:sldId id="564" r:id="rId27"/>
    <p:sldId id="515" r:id="rId28"/>
    <p:sldId id="545" r:id="rId29"/>
    <p:sldId id="565" r:id="rId30"/>
    <p:sldId id="583" r:id="rId31"/>
    <p:sldId id="573" r:id="rId32"/>
    <p:sldId id="584" r:id="rId33"/>
    <p:sldId id="575" r:id="rId34"/>
    <p:sldId id="585" r:id="rId35"/>
    <p:sldId id="570" r:id="rId36"/>
    <p:sldId id="581" r:id="rId37"/>
    <p:sldId id="582" r:id="rId38"/>
    <p:sldId id="586" r:id="rId39"/>
    <p:sldId id="576" r:id="rId40"/>
    <p:sldId id="577" r:id="rId41"/>
    <p:sldId id="578" r:id="rId42"/>
    <p:sldId id="571" r:id="rId43"/>
    <p:sldId id="572" r:id="rId44"/>
    <p:sldId id="480" r:id="rId45"/>
    <p:sldId id="550" r:id="rId46"/>
    <p:sldId id="512" r:id="rId47"/>
    <p:sldId id="522" r:id="rId48"/>
    <p:sldId id="513" r:id="rId49"/>
    <p:sldId id="549" r:id="rId50"/>
    <p:sldId id="566" r:id="rId51"/>
    <p:sldId id="517" r:id="rId52"/>
    <p:sldId id="514" r:id="rId53"/>
    <p:sldId id="568" r:id="rId54"/>
    <p:sldId id="567" r:id="rId55"/>
    <p:sldId id="579" r:id="rId56"/>
    <p:sldId id="580" r:id="rId57"/>
    <p:sldId id="551" r:id="rId58"/>
    <p:sldId id="569" r:id="rId59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o" initials="m" lastIdx="2" clrIdx="0"/>
  <p:cmAuthor id="2" name="Marcio Aurelio Ribeiro Moreira" initials="MARM" lastIdx="1" clrIdx="1">
    <p:extLst>
      <p:ext uri="{19B8F6BF-5375-455C-9EA6-DF929625EA0E}">
        <p15:presenceInfo xmlns:p15="http://schemas.microsoft.com/office/powerpoint/2012/main" userId="Marcio Aurelio Ribeiro Morei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EBFF"/>
    <a:srgbClr val="000000"/>
    <a:srgbClr val="FF9900"/>
    <a:srgbClr val="FF5050"/>
    <a:srgbClr val="85E085"/>
    <a:srgbClr val="FF8566"/>
    <a:srgbClr val="FFD6CC"/>
    <a:srgbClr val="223C5C"/>
    <a:srgbClr val="000066"/>
    <a:srgbClr val="2948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27" autoAdjust="0"/>
  </p:normalViewPr>
  <p:slideViewPr>
    <p:cSldViewPr>
      <p:cViewPr varScale="1">
        <p:scale>
          <a:sx n="103" d="100"/>
          <a:sy n="103" d="100"/>
        </p:scale>
        <p:origin x="751" y="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967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576"/>
    </p:cViewPr>
  </p:sorterViewPr>
  <p:notesViewPr>
    <p:cSldViewPr>
      <p:cViewPr varScale="1">
        <p:scale>
          <a:sx n="87" d="100"/>
          <a:sy n="87" d="100"/>
        </p:scale>
        <p:origin x="-91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hyperlink" Target="https://arxiv.org/pdf/quant-ph/9605043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hyperlink" Target="https://cc.ee.ntu.edu.tw/~rbwu/rapid_content/course/QC/Shor1994.pdf" TargetMode="Externa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hyperlink" Target="https://www.daviddeutsch.org.uk/wp-content/deutsch85.pdf" TargetMode="Externa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hyperlink" Target="https://www.arxiv.org/pdf/quant-ph/0108067v1" TargetMode="External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hyperlink" Target="https://cc.ee.ntu.edu.tw/~rbwu/rapid_content/course/QC/Shor1994.pdf" TargetMode="External"/><Relationship Id="rId18" Type="http://schemas.openxmlformats.org/officeDocument/2006/relationships/image" Target="../media/image66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17" Type="http://schemas.openxmlformats.org/officeDocument/2006/relationships/image" Target="../media/image65.png"/><Relationship Id="rId2" Type="http://schemas.openxmlformats.org/officeDocument/2006/relationships/image" Target="../media/image53.png"/><Relationship Id="rId16" Type="http://schemas.openxmlformats.org/officeDocument/2006/relationships/hyperlink" Target="https://arxiv.org/pdf/quant-ph/9605043" TargetMode="External"/><Relationship Id="rId20" Type="http://schemas.openxmlformats.org/officeDocument/2006/relationships/image" Target="../media/image67.png"/><Relationship Id="rId1" Type="http://schemas.openxmlformats.org/officeDocument/2006/relationships/image" Target="../media/image52.png"/><Relationship Id="rId6" Type="http://schemas.openxmlformats.org/officeDocument/2006/relationships/image" Target="../media/image57.png"/><Relationship Id="rId11" Type="http://schemas.openxmlformats.org/officeDocument/2006/relationships/hyperlink" Target="https://www.daviddeutsch.org.uk/wp-content/deutsch85.pdf" TargetMode="External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61.png"/><Relationship Id="rId19" Type="http://schemas.openxmlformats.org/officeDocument/2006/relationships/hyperlink" Target="https://www.arxiv.org/pdf/quant-ph/0108067v1" TargetMode="External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/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/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/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/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/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>
        <a:solidFill>
          <a:schemeClr val="accent1">
            <a:lumMod val="20000"/>
            <a:lumOff val="80000"/>
          </a:schemeClr>
        </a:solidFill>
      </dgm:spPr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/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/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/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/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/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>
        <a:solidFill>
          <a:schemeClr val="accent1">
            <a:lumMod val="20000"/>
            <a:lumOff val="80000"/>
          </a:schemeClr>
        </a:solidFill>
      </dgm:spPr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/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/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/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1F31DF-9DD9-44CC-AB32-AD5DEFA249C1}" type="doc">
      <dgm:prSet loTypeId="urn:microsoft.com/office/officeart/2008/layout/PictureStrip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44E2657-79B3-409A-A79C-E1D21C6F5A5F}">
      <dgm:prSet phldrT="[Texto]"/>
      <dgm:spPr/>
      <dgm:t>
        <a:bodyPr/>
        <a:lstStyle/>
        <a:p>
          <a:r>
            <a:rPr lang="pt-BR" b="1" noProof="0" dirty="0"/>
            <a:t>1900 Max Planck</a:t>
          </a:r>
        </a:p>
        <a:p>
          <a:r>
            <a:rPr lang="pt-BR" b="1" noProof="0" dirty="0"/>
            <a:t>Quantização de Energia</a:t>
          </a:r>
        </a:p>
      </dgm:t>
    </dgm:pt>
    <dgm:pt modelId="{8F63EA72-9F7F-40E1-AE65-2F8C7A3C66B5}" type="parTrans" cxnId="{64F44FBF-3CAC-4CF1-A119-40B33B87CDDB}">
      <dgm:prSet/>
      <dgm:spPr/>
      <dgm:t>
        <a:bodyPr/>
        <a:lstStyle/>
        <a:p>
          <a:endParaRPr lang="pt-BR" b="1"/>
        </a:p>
      </dgm:t>
    </dgm:pt>
    <dgm:pt modelId="{D4D01FA0-F1BD-4CD2-8DD0-EDEF4425D383}" type="sibTrans" cxnId="{64F44FBF-3CAC-4CF1-A119-40B33B87CDDB}">
      <dgm:prSet/>
      <dgm:spPr/>
      <dgm:t>
        <a:bodyPr/>
        <a:lstStyle/>
        <a:p>
          <a:endParaRPr lang="pt-BR" b="1"/>
        </a:p>
      </dgm:t>
    </dgm:pt>
    <dgm:pt modelId="{E48FD3CD-1DED-4BFB-B3E3-E1559F6464F3}">
      <dgm:prSet/>
      <dgm:spPr/>
      <dgm:t>
        <a:bodyPr/>
        <a:lstStyle/>
        <a:p>
          <a:r>
            <a:rPr lang="pt-BR" b="1" noProof="0" dirty="0"/>
            <a:t>1905 Albert Einstein</a:t>
          </a:r>
        </a:p>
        <a:p>
          <a:r>
            <a:rPr lang="pt-BR" b="1" noProof="0" dirty="0"/>
            <a:t>Dualidade da Luz</a:t>
          </a:r>
        </a:p>
      </dgm:t>
    </dgm:pt>
    <dgm:pt modelId="{168590CB-1B94-49C4-9A6B-FB7C5A13148B}" type="parTrans" cxnId="{ACD66316-DB0C-4922-8371-2C3DB668C743}">
      <dgm:prSet/>
      <dgm:spPr/>
      <dgm:t>
        <a:bodyPr/>
        <a:lstStyle/>
        <a:p>
          <a:endParaRPr lang="pt-BR" b="1"/>
        </a:p>
      </dgm:t>
    </dgm:pt>
    <dgm:pt modelId="{2B72ABE3-B190-4E59-90E8-1956C623161F}" type="sibTrans" cxnId="{ACD66316-DB0C-4922-8371-2C3DB668C743}">
      <dgm:prSet/>
      <dgm:spPr/>
      <dgm:t>
        <a:bodyPr/>
        <a:lstStyle/>
        <a:p>
          <a:endParaRPr lang="pt-BR" b="1"/>
        </a:p>
      </dgm:t>
    </dgm:pt>
    <dgm:pt modelId="{F250CAB3-BF92-4354-BD5B-43122051CB61}">
      <dgm:prSet/>
      <dgm:spPr/>
      <dgm:t>
        <a:bodyPr/>
        <a:lstStyle/>
        <a:p>
          <a:r>
            <a:rPr lang="pt-BR" b="1" noProof="0" dirty="0"/>
            <a:t>1925 Wolfgang Pauli</a:t>
          </a:r>
        </a:p>
        <a:p>
          <a:r>
            <a:rPr lang="pt-BR" b="1" noProof="0" dirty="0"/>
            <a:t>Princípio da Exclusão</a:t>
          </a:r>
        </a:p>
      </dgm:t>
    </dgm:pt>
    <dgm:pt modelId="{C3B66C2A-227F-4A02-BC3D-8663D26FACFB}" type="parTrans" cxnId="{BFD50E1E-F542-4EDB-BF2E-BB62E961DAF3}">
      <dgm:prSet/>
      <dgm:spPr/>
      <dgm:t>
        <a:bodyPr/>
        <a:lstStyle/>
        <a:p>
          <a:endParaRPr lang="pt-BR" b="1"/>
        </a:p>
      </dgm:t>
    </dgm:pt>
    <dgm:pt modelId="{841830E7-D0A1-4750-9A80-611DFB42625B}" type="sibTrans" cxnId="{BFD50E1E-F542-4EDB-BF2E-BB62E961DAF3}">
      <dgm:prSet/>
      <dgm:spPr/>
      <dgm:t>
        <a:bodyPr/>
        <a:lstStyle/>
        <a:p>
          <a:endParaRPr lang="pt-BR" b="1"/>
        </a:p>
      </dgm:t>
    </dgm:pt>
    <dgm:pt modelId="{633AF75A-0706-458A-896C-2F9E14FC65E6}">
      <dgm:prSet/>
      <dgm:spPr/>
      <dgm:t>
        <a:bodyPr/>
        <a:lstStyle/>
        <a:p>
          <a:r>
            <a:rPr lang="pt-BR" b="1" noProof="0" dirty="0"/>
            <a:t>1926 Max Born</a:t>
          </a:r>
        </a:p>
        <a:p>
          <a:r>
            <a:rPr lang="pt-BR" b="1" noProof="0" dirty="0"/>
            <a:t>Natureza Probabilística</a:t>
          </a:r>
        </a:p>
      </dgm:t>
    </dgm:pt>
    <dgm:pt modelId="{C9FF4449-7717-4033-90CB-482E73035EF4}" type="parTrans" cxnId="{F8D39ADB-F592-403A-9622-77CB169D84A8}">
      <dgm:prSet/>
      <dgm:spPr/>
      <dgm:t>
        <a:bodyPr/>
        <a:lstStyle/>
        <a:p>
          <a:endParaRPr lang="pt-BR" b="1"/>
        </a:p>
      </dgm:t>
    </dgm:pt>
    <dgm:pt modelId="{93811907-5A1E-4C5A-B3E1-3C02CD5219CA}" type="sibTrans" cxnId="{F8D39ADB-F592-403A-9622-77CB169D84A8}">
      <dgm:prSet/>
      <dgm:spPr/>
      <dgm:t>
        <a:bodyPr/>
        <a:lstStyle/>
        <a:p>
          <a:endParaRPr lang="pt-BR" b="1"/>
        </a:p>
      </dgm:t>
    </dgm:pt>
    <dgm:pt modelId="{C5142DD9-9572-4BE2-B8E1-4E090D968095}">
      <dgm:prSet/>
      <dgm:spPr/>
      <dgm:t>
        <a:bodyPr/>
        <a:lstStyle/>
        <a:p>
          <a:r>
            <a:rPr lang="pt-BR" b="1" noProof="0" dirty="0"/>
            <a:t>1926 Erwin Schrödinger</a:t>
          </a:r>
        </a:p>
        <a:p>
          <a:r>
            <a:rPr lang="pt-BR" b="1" noProof="0" dirty="0"/>
            <a:t>Funções de Onda</a:t>
          </a:r>
        </a:p>
      </dgm:t>
    </dgm:pt>
    <dgm:pt modelId="{FB402358-95A3-4381-B357-3781E9A80471}" type="parTrans" cxnId="{495B414C-C266-4C52-886D-7F5FED4B6132}">
      <dgm:prSet/>
      <dgm:spPr/>
      <dgm:t>
        <a:bodyPr/>
        <a:lstStyle/>
        <a:p>
          <a:endParaRPr lang="pt-BR" b="1"/>
        </a:p>
      </dgm:t>
    </dgm:pt>
    <dgm:pt modelId="{8B072B5E-8775-4FF2-AA00-922C6BF0DC5E}" type="sibTrans" cxnId="{495B414C-C266-4C52-886D-7F5FED4B6132}">
      <dgm:prSet/>
      <dgm:spPr/>
      <dgm:t>
        <a:bodyPr/>
        <a:lstStyle/>
        <a:p>
          <a:endParaRPr lang="pt-BR" b="1"/>
        </a:p>
      </dgm:t>
    </dgm:pt>
    <dgm:pt modelId="{D0A23968-D04C-468D-90F1-83F61E2133E1}">
      <dgm:prSet/>
      <dgm:spPr/>
      <dgm:t>
        <a:bodyPr/>
        <a:lstStyle/>
        <a:p>
          <a:r>
            <a:rPr lang="pt-BR" b="1" noProof="0" dirty="0"/>
            <a:t>1927 Werner Heisenberg</a:t>
          </a:r>
        </a:p>
        <a:p>
          <a:r>
            <a:rPr lang="pt-BR" b="1" noProof="0" dirty="0"/>
            <a:t>Princípio da Incerteza</a:t>
          </a:r>
        </a:p>
      </dgm:t>
    </dgm:pt>
    <dgm:pt modelId="{753EE1FE-E6E3-4DD3-97CF-E29917288362}" type="parTrans" cxnId="{ECE06B2B-7BAF-456F-B4CA-6BA0FEF08CDB}">
      <dgm:prSet/>
      <dgm:spPr/>
      <dgm:t>
        <a:bodyPr/>
        <a:lstStyle/>
        <a:p>
          <a:endParaRPr lang="pt-BR" b="1"/>
        </a:p>
      </dgm:t>
    </dgm:pt>
    <dgm:pt modelId="{E7DCB823-0746-4413-80A3-8038A2817A90}" type="sibTrans" cxnId="{ECE06B2B-7BAF-456F-B4CA-6BA0FEF08CDB}">
      <dgm:prSet/>
      <dgm:spPr/>
      <dgm:t>
        <a:bodyPr/>
        <a:lstStyle/>
        <a:p>
          <a:endParaRPr lang="pt-BR" b="1"/>
        </a:p>
      </dgm:t>
    </dgm:pt>
    <dgm:pt modelId="{EF31D961-F0A2-4160-8D60-61A87F8A2A01}">
      <dgm:prSet/>
      <dgm:spPr/>
      <dgm:t>
        <a:bodyPr/>
        <a:lstStyle/>
        <a:p>
          <a:r>
            <a:rPr lang="pt-BR" b="1" noProof="0" dirty="0"/>
            <a:t>1932 John Von Neumann</a:t>
          </a:r>
        </a:p>
        <a:p>
          <a:r>
            <a:rPr lang="pt-BR" b="1" noProof="0" dirty="0"/>
            <a:t>Colapso Função de Onda</a:t>
          </a:r>
        </a:p>
      </dgm:t>
    </dgm:pt>
    <dgm:pt modelId="{90446E86-DC64-4924-A0EE-F59D6D70D23A}" type="parTrans" cxnId="{13B280B9-8CB9-4D95-9417-9B21BD5B1EFF}">
      <dgm:prSet/>
      <dgm:spPr/>
      <dgm:t>
        <a:bodyPr/>
        <a:lstStyle/>
        <a:p>
          <a:endParaRPr lang="pt-BR" b="1"/>
        </a:p>
      </dgm:t>
    </dgm:pt>
    <dgm:pt modelId="{8EF03AD7-2BDD-44F8-AF7C-3D59F7075F1A}" type="sibTrans" cxnId="{13B280B9-8CB9-4D95-9417-9B21BD5B1EFF}">
      <dgm:prSet/>
      <dgm:spPr/>
      <dgm:t>
        <a:bodyPr/>
        <a:lstStyle/>
        <a:p>
          <a:endParaRPr lang="pt-BR" b="1"/>
        </a:p>
      </dgm:t>
    </dgm:pt>
    <dgm:pt modelId="{177005CB-750F-4138-B492-FF612E05C7C6}">
      <dgm:prSet/>
      <dgm:spPr/>
      <dgm:t>
        <a:bodyPr/>
        <a:lstStyle/>
        <a:p>
          <a:r>
            <a:rPr lang="pt-BR" b="1" noProof="0" dirty="0"/>
            <a:t>1935 Einstein, Podolsky, Rosen - Paradoxo EPR</a:t>
          </a:r>
        </a:p>
      </dgm:t>
    </dgm:pt>
    <dgm:pt modelId="{91FBB789-DA28-42DC-ACC6-51F9488BF87D}" type="parTrans" cxnId="{E4B8454D-CF15-45D8-BE2A-723AC95E0C96}">
      <dgm:prSet/>
      <dgm:spPr/>
      <dgm:t>
        <a:bodyPr/>
        <a:lstStyle/>
        <a:p>
          <a:endParaRPr lang="pt-BR" b="1"/>
        </a:p>
      </dgm:t>
    </dgm:pt>
    <dgm:pt modelId="{0B6AFA94-C57C-48EE-9B0A-5D568D9E833D}" type="sibTrans" cxnId="{E4B8454D-CF15-45D8-BE2A-723AC95E0C96}">
      <dgm:prSet/>
      <dgm:spPr/>
      <dgm:t>
        <a:bodyPr/>
        <a:lstStyle/>
        <a:p>
          <a:endParaRPr lang="pt-BR" b="1"/>
        </a:p>
      </dgm:t>
    </dgm:pt>
    <dgm:pt modelId="{3059FB3A-87F1-48DA-B0DF-5EA8EF881A63}">
      <dgm:prSet/>
      <dgm:spPr/>
      <dgm:t>
        <a:bodyPr/>
        <a:lstStyle/>
        <a:p>
          <a:r>
            <a:rPr lang="pt-BR" b="1" noProof="0" dirty="0"/>
            <a:t>1935 Erwin Schrödinger</a:t>
          </a:r>
        </a:p>
        <a:p>
          <a:r>
            <a:rPr lang="pt-BR" b="1" noProof="0" dirty="0"/>
            <a:t>Emaranhado Quântico</a:t>
          </a:r>
        </a:p>
      </dgm:t>
    </dgm:pt>
    <dgm:pt modelId="{A522AA60-08D9-443F-A5BE-74D85DCE7D9A}" type="parTrans" cxnId="{4E7D92DA-453F-4944-AD65-682ED1FE0088}">
      <dgm:prSet/>
      <dgm:spPr/>
      <dgm:t>
        <a:bodyPr/>
        <a:lstStyle/>
        <a:p>
          <a:endParaRPr lang="pt-BR" b="1"/>
        </a:p>
      </dgm:t>
    </dgm:pt>
    <dgm:pt modelId="{FFBA0278-E004-4259-86FA-75670B64F316}" type="sibTrans" cxnId="{4E7D92DA-453F-4944-AD65-682ED1FE0088}">
      <dgm:prSet/>
      <dgm:spPr/>
      <dgm:t>
        <a:bodyPr/>
        <a:lstStyle/>
        <a:p>
          <a:endParaRPr lang="pt-BR" b="1"/>
        </a:p>
      </dgm:t>
    </dgm:pt>
    <dgm:pt modelId="{48B6E18D-24F9-4903-A141-A3A59B9552DF}">
      <dgm:prSet/>
      <dgm:spPr/>
      <dgm:t>
        <a:bodyPr/>
        <a:lstStyle/>
        <a:p>
          <a:r>
            <a:rPr lang="pt-BR" b="1" noProof="0" dirty="0"/>
            <a:t>1981 Richard Feynman</a:t>
          </a:r>
        </a:p>
        <a:p>
          <a:r>
            <a:rPr lang="pt-BR" b="1" noProof="0" dirty="0"/>
            <a:t>Computação Quântica</a:t>
          </a:r>
        </a:p>
      </dgm:t>
    </dgm:pt>
    <dgm:pt modelId="{E03103DA-D675-4D12-88BA-DA290979DFD6}" type="parTrans" cxnId="{B9F9032C-8342-49BB-BD78-1AF469C4B662}">
      <dgm:prSet/>
      <dgm:spPr/>
      <dgm:t>
        <a:bodyPr/>
        <a:lstStyle/>
        <a:p>
          <a:endParaRPr lang="pt-BR" b="1"/>
        </a:p>
      </dgm:t>
    </dgm:pt>
    <dgm:pt modelId="{6AC18ABF-3B17-47E1-AB02-6EF5F0B59F1A}" type="sibTrans" cxnId="{B9F9032C-8342-49BB-BD78-1AF469C4B662}">
      <dgm:prSet/>
      <dgm:spPr/>
      <dgm:t>
        <a:bodyPr/>
        <a:lstStyle/>
        <a:p>
          <a:endParaRPr lang="pt-BR" b="1"/>
        </a:p>
      </dgm:t>
    </dgm:pt>
    <dgm:pt modelId="{C0D77703-5D85-48B8-B538-585F3BCDE37F}">
      <dgm:prSet/>
      <dgm:spPr/>
      <dgm:t>
        <a:bodyPr/>
        <a:lstStyle/>
        <a:p>
          <a:r>
            <a:rPr lang="pt-BR" b="1" noProof="0" dirty="0"/>
            <a:t>1985 David Deutsch</a:t>
          </a:r>
        </a:p>
        <a:p>
          <a:r>
            <a:rPr lang="pt-BR" b="1" noProof="0" dirty="0">
              <a:hlinkClick xmlns:r="http://schemas.openxmlformats.org/officeDocument/2006/relationships" r:id="rId1"/>
            </a:rPr>
            <a:t>Computador Quântico</a:t>
          </a:r>
          <a:endParaRPr lang="pt-BR" b="1" noProof="0" dirty="0"/>
        </a:p>
      </dgm:t>
    </dgm:pt>
    <dgm:pt modelId="{5E9016C5-2B35-4A68-842D-7896564A0915}" type="parTrans" cxnId="{2E7B5CA5-0E1D-4251-9537-0274DE492C05}">
      <dgm:prSet/>
      <dgm:spPr/>
      <dgm:t>
        <a:bodyPr/>
        <a:lstStyle/>
        <a:p>
          <a:endParaRPr lang="pt-BR" b="1"/>
        </a:p>
      </dgm:t>
    </dgm:pt>
    <dgm:pt modelId="{16E50A3C-020A-4584-AEBF-5505D65D74F8}" type="sibTrans" cxnId="{2E7B5CA5-0E1D-4251-9537-0274DE492C05}">
      <dgm:prSet/>
      <dgm:spPr/>
      <dgm:t>
        <a:bodyPr/>
        <a:lstStyle/>
        <a:p>
          <a:endParaRPr lang="pt-BR" b="1"/>
        </a:p>
      </dgm:t>
    </dgm:pt>
    <dgm:pt modelId="{B737BC55-9FE7-492F-8F9C-FA731DB75D0E}">
      <dgm:prSet/>
      <dgm:spPr/>
      <dgm:t>
        <a:bodyPr/>
        <a:lstStyle/>
        <a:p>
          <a:r>
            <a:rPr lang="pt-BR" b="1" noProof="0" dirty="0"/>
            <a:t>1994 Peter </a:t>
          </a:r>
          <a:r>
            <a:rPr lang="pt-BR" b="1" noProof="0" dirty="0" err="1"/>
            <a:t>Shor</a:t>
          </a:r>
          <a:endParaRPr lang="pt-BR" b="1" noProof="0" dirty="0"/>
        </a:p>
        <a:p>
          <a:r>
            <a:rPr lang="pt-BR" b="1" noProof="0" dirty="0">
              <a:hlinkClick xmlns:r="http://schemas.openxmlformats.org/officeDocument/2006/relationships" r:id="rId2"/>
            </a:rPr>
            <a:t>Algo: Fatoração de Primos</a:t>
          </a:r>
          <a:endParaRPr lang="pt-BR" b="1" noProof="0" dirty="0"/>
        </a:p>
      </dgm:t>
    </dgm:pt>
    <dgm:pt modelId="{90214CD8-E987-4B94-92DC-41DCE579A2C9}" type="parTrans" cxnId="{6173064D-4C0A-43F4-9D52-18F57E05DD1A}">
      <dgm:prSet/>
      <dgm:spPr/>
      <dgm:t>
        <a:bodyPr/>
        <a:lstStyle/>
        <a:p>
          <a:endParaRPr lang="pt-BR" b="1"/>
        </a:p>
      </dgm:t>
    </dgm:pt>
    <dgm:pt modelId="{AFE10753-7D87-49EA-AE2D-60AA1D3E537D}" type="sibTrans" cxnId="{6173064D-4C0A-43F4-9D52-18F57E05DD1A}">
      <dgm:prSet/>
      <dgm:spPr/>
      <dgm:t>
        <a:bodyPr/>
        <a:lstStyle/>
        <a:p>
          <a:endParaRPr lang="pt-BR" b="1"/>
        </a:p>
      </dgm:t>
    </dgm:pt>
    <dgm:pt modelId="{674BC9EB-5116-4815-A6D6-73E450BA9D44}">
      <dgm:prSet/>
      <dgm:spPr/>
      <dgm:t>
        <a:bodyPr/>
        <a:lstStyle/>
        <a:p>
          <a:r>
            <a:rPr lang="pt-BR" b="1" noProof="0" dirty="0"/>
            <a:t>1995 Benjamin Schumacher - qubit</a:t>
          </a:r>
        </a:p>
      </dgm:t>
    </dgm:pt>
    <dgm:pt modelId="{3CF43CEE-7F52-468B-9B1B-381014DBA5E1}" type="parTrans" cxnId="{76222869-4AE7-402B-AB22-9364085CABA0}">
      <dgm:prSet/>
      <dgm:spPr/>
      <dgm:t>
        <a:bodyPr/>
        <a:lstStyle/>
        <a:p>
          <a:endParaRPr lang="pt-BR" b="1"/>
        </a:p>
      </dgm:t>
    </dgm:pt>
    <dgm:pt modelId="{ECF9C153-D7F1-4F88-AA1C-259371C64AA9}" type="sibTrans" cxnId="{76222869-4AE7-402B-AB22-9364085CABA0}">
      <dgm:prSet/>
      <dgm:spPr/>
      <dgm:t>
        <a:bodyPr/>
        <a:lstStyle/>
        <a:p>
          <a:endParaRPr lang="pt-BR" b="1"/>
        </a:p>
      </dgm:t>
    </dgm:pt>
    <dgm:pt modelId="{41FA5D8E-D3BA-4070-B8F8-6D702516A7A7}">
      <dgm:prSet/>
      <dgm:spPr/>
      <dgm:t>
        <a:bodyPr/>
        <a:lstStyle/>
        <a:p>
          <a:r>
            <a:rPr lang="pt-BR" b="1" noProof="0" dirty="0"/>
            <a:t>1996 </a:t>
          </a:r>
          <a:r>
            <a:rPr lang="pt-BR" b="1" noProof="0" dirty="0" err="1"/>
            <a:t>Lov</a:t>
          </a:r>
          <a:r>
            <a:rPr lang="pt-BR" b="1" noProof="0" dirty="0"/>
            <a:t> Grover </a:t>
          </a:r>
        </a:p>
        <a:p>
          <a:r>
            <a:rPr lang="pt-BR" b="1" noProof="0" dirty="0">
              <a:hlinkClick xmlns:r="http://schemas.openxmlformats.org/officeDocument/2006/relationships" r:id="rId3"/>
            </a:rPr>
            <a:t>Algo: Buscas Quânticas</a:t>
          </a:r>
          <a:endParaRPr lang="pt-BR" b="1" noProof="0" dirty="0"/>
        </a:p>
      </dgm:t>
    </dgm:pt>
    <dgm:pt modelId="{A62A3C42-83B6-4A68-A32B-4ABDE8B810DA}" type="parTrans" cxnId="{08808334-3EB9-4AC6-8EB7-65E007887F10}">
      <dgm:prSet/>
      <dgm:spPr/>
      <dgm:t>
        <a:bodyPr/>
        <a:lstStyle/>
        <a:p>
          <a:endParaRPr lang="pt-BR" b="1"/>
        </a:p>
      </dgm:t>
    </dgm:pt>
    <dgm:pt modelId="{A710EC08-9D31-4FF8-BABE-D454041F35B7}" type="sibTrans" cxnId="{08808334-3EB9-4AC6-8EB7-65E007887F10}">
      <dgm:prSet/>
      <dgm:spPr/>
      <dgm:t>
        <a:bodyPr/>
        <a:lstStyle/>
        <a:p>
          <a:endParaRPr lang="pt-BR" b="1"/>
        </a:p>
      </dgm:t>
    </dgm:pt>
    <dgm:pt modelId="{E7C7242C-99F2-4483-A58B-AEE54519BABF}">
      <dgm:prSet/>
      <dgm:spPr/>
      <dgm:t>
        <a:bodyPr/>
        <a:lstStyle/>
        <a:p>
          <a:r>
            <a:rPr lang="pt-BR" b="1" noProof="0" dirty="0"/>
            <a:t>1996-1998 Yao, </a:t>
          </a:r>
          <a:r>
            <a:rPr lang="pt-BR" b="1" noProof="0" dirty="0" err="1"/>
            <a:t>Kitaev</a:t>
          </a:r>
          <a:r>
            <a:rPr lang="pt-BR" b="1" noProof="0" dirty="0"/>
            <a:t>, Chuang, Nielsen, </a:t>
          </a:r>
          <a:r>
            <a:rPr lang="pt-BR" b="1" noProof="0" dirty="0" err="1"/>
            <a:t>Preskill</a:t>
          </a:r>
          <a:r>
            <a:rPr lang="pt-BR" b="1" noProof="0" dirty="0"/>
            <a:t> - Circuitos</a:t>
          </a:r>
        </a:p>
      </dgm:t>
    </dgm:pt>
    <dgm:pt modelId="{5C8AA763-BC52-4489-96E3-5A0FC911B28C}" type="parTrans" cxnId="{EB56507A-07BA-4DB4-92CE-C6611EDF7F21}">
      <dgm:prSet/>
      <dgm:spPr/>
      <dgm:t>
        <a:bodyPr/>
        <a:lstStyle/>
        <a:p>
          <a:endParaRPr lang="pt-BR" b="1"/>
        </a:p>
      </dgm:t>
    </dgm:pt>
    <dgm:pt modelId="{24786EF2-35E7-4455-B4C1-F4AEFD431A04}" type="sibTrans" cxnId="{EB56507A-07BA-4DB4-92CE-C6611EDF7F21}">
      <dgm:prSet/>
      <dgm:spPr/>
      <dgm:t>
        <a:bodyPr/>
        <a:lstStyle/>
        <a:p>
          <a:endParaRPr lang="pt-BR" b="1"/>
        </a:p>
      </dgm:t>
    </dgm:pt>
    <dgm:pt modelId="{E806BEEA-A9AD-44E2-9A3C-130B602F3421}">
      <dgm:prSet/>
      <dgm:spPr/>
      <dgm:t>
        <a:bodyPr/>
        <a:lstStyle/>
        <a:p>
          <a:r>
            <a:rPr lang="pt-BR" b="1" noProof="0" dirty="0"/>
            <a:t>2001 </a:t>
          </a:r>
          <a:r>
            <a:rPr lang="pt-BR" b="1" noProof="0" dirty="0" err="1"/>
            <a:t>Raussendorf</a:t>
          </a:r>
          <a:r>
            <a:rPr lang="pt-BR" b="1" noProof="0" dirty="0"/>
            <a:t> e </a:t>
          </a:r>
          <a:r>
            <a:rPr lang="pt-BR" b="1" noProof="0" dirty="0" err="1"/>
            <a:t>Briegel</a:t>
          </a:r>
          <a:r>
            <a:rPr lang="pt-BR" b="1" noProof="0" dirty="0"/>
            <a:t>: </a:t>
          </a:r>
          <a:r>
            <a:rPr lang="pt-BR" b="1" noProof="0" dirty="0">
              <a:hlinkClick xmlns:r="http://schemas.openxmlformats.org/officeDocument/2006/relationships" r:id="rId4"/>
            </a:rPr>
            <a:t>Computação por Medição</a:t>
          </a:r>
          <a:endParaRPr lang="pt-BR" b="1" noProof="0" dirty="0"/>
        </a:p>
      </dgm:t>
    </dgm:pt>
    <dgm:pt modelId="{ECADAE37-AD79-4609-B36B-FA2322110EB4}" type="parTrans" cxnId="{1A79C7C7-C448-4820-8601-EF3C92E8B5B0}">
      <dgm:prSet/>
      <dgm:spPr/>
      <dgm:t>
        <a:bodyPr/>
        <a:lstStyle/>
        <a:p>
          <a:endParaRPr lang="pt-BR" b="1"/>
        </a:p>
      </dgm:t>
    </dgm:pt>
    <dgm:pt modelId="{248B0351-35DE-4E00-845C-6C4DC8909794}" type="sibTrans" cxnId="{1A79C7C7-C448-4820-8601-EF3C92E8B5B0}">
      <dgm:prSet/>
      <dgm:spPr/>
      <dgm:t>
        <a:bodyPr/>
        <a:lstStyle/>
        <a:p>
          <a:endParaRPr lang="pt-BR" b="1"/>
        </a:p>
      </dgm:t>
    </dgm:pt>
    <dgm:pt modelId="{FEE1593B-F773-4279-BE74-022E30D74348}" type="pres">
      <dgm:prSet presAssocID="{B91F31DF-9DD9-44CC-AB32-AD5DEFA249C1}" presName="Name0" presStyleCnt="0">
        <dgm:presLayoutVars>
          <dgm:dir/>
          <dgm:resizeHandles val="exact"/>
        </dgm:presLayoutVars>
      </dgm:prSet>
      <dgm:spPr/>
    </dgm:pt>
    <dgm:pt modelId="{6E3FA36E-F742-4D23-B376-9C0D7308531B}" type="pres">
      <dgm:prSet presAssocID="{F44E2657-79B3-409A-A79C-E1D21C6F5A5F}" presName="composite" presStyleCnt="0"/>
      <dgm:spPr/>
    </dgm:pt>
    <dgm:pt modelId="{13BBC677-157B-48F3-8504-21FFA2ECD6B6}" type="pres">
      <dgm:prSet presAssocID="{F44E2657-79B3-409A-A79C-E1D21C6F5A5F}" presName="rect1" presStyleLbl="trAlignAcc1" presStyleIdx="0" presStyleCnt="16">
        <dgm:presLayoutVars>
          <dgm:bulletEnabled val="1"/>
        </dgm:presLayoutVars>
      </dgm:prSet>
      <dgm:spPr/>
    </dgm:pt>
    <dgm:pt modelId="{E73D0643-97BD-4F83-A8A9-266C0915587C}" type="pres">
      <dgm:prSet presAssocID="{F44E2657-79B3-409A-A79C-E1D21C6F5A5F}" presName="rect2" presStyleLbl="fgImgPlace1" presStyleIdx="0" presStyleCnt="16"/>
      <dgm:spPr>
        <a:blipFill rotWithShape="1">
          <a:blip xmlns:r="http://schemas.openxmlformats.org/officeDocument/2006/relationships" r:embed="rId5"/>
          <a:srcRect/>
          <a:stretch>
            <a:fillRect l="-6000" r="-6000"/>
          </a:stretch>
        </a:blipFill>
      </dgm:spPr>
    </dgm:pt>
    <dgm:pt modelId="{513A21B0-5F9E-4F33-A9E5-864B2BD6BB4E}" type="pres">
      <dgm:prSet presAssocID="{D4D01FA0-F1BD-4CD2-8DD0-EDEF4425D383}" presName="sibTrans" presStyleCnt="0"/>
      <dgm:spPr/>
    </dgm:pt>
    <dgm:pt modelId="{F903D6B7-75B2-4DA1-A071-E7B9BBACE5FC}" type="pres">
      <dgm:prSet presAssocID="{E48FD3CD-1DED-4BFB-B3E3-E1559F6464F3}" presName="composite" presStyleCnt="0"/>
      <dgm:spPr/>
    </dgm:pt>
    <dgm:pt modelId="{36980B36-3093-40AE-A294-318AD5D21FA6}" type="pres">
      <dgm:prSet presAssocID="{E48FD3CD-1DED-4BFB-B3E3-E1559F6464F3}" presName="rect1" presStyleLbl="trAlignAcc1" presStyleIdx="1" presStyleCnt="16">
        <dgm:presLayoutVars>
          <dgm:bulletEnabled val="1"/>
        </dgm:presLayoutVars>
      </dgm:prSet>
      <dgm:spPr/>
    </dgm:pt>
    <dgm:pt modelId="{FD757B2E-494E-4D0E-92D6-429CC69F7690}" type="pres">
      <dgm:prSet presAssocID="{E48FD3CD-1DED-4BFB-B3E3-E1559F6464F3}" presName="rect2" presStyleLbl="fgImgPlace1" presStyleIdx="1" presStyleCnt="16"/>
      <dgm:spPr>
        <a:blipFill rotWithShape="1">
          <a:blip xmlns:r="http://schemas.openxmlformats.org/officeDocument/2006/relationships" r:embed="rId6"/>
          <a:srcRect/>
          <a:stretch>
            <a:fillRect l="-10000" r="-10000"/>
          </a:stretch>
        </a:blipFill>
      </dgm:spPr>
    </dgm:pt>
    <dgm:pt modelId="{F9AB2327-81CC-4541-8B9C-50F7204D6D3A}" type="pres">
      <dgm:prSet presAssocID="{2B72ABE3-B190-4E59-90E8-1956C623161F}" presName="sibTrans" presStyleCnt="0"/>
      <dgm:spPr/>
    </dgm:pt>
    <dgm:pt modelId="{A12DC602-5DA2-4B3E-905C-BAEF6D06B960}" type="pres">
      <dgm:prSet presAssocID="{F250CAB3-BF92-4354-BD5B-43122051CB61}" presName="composite" presStyleCnt="0"/>
      <dgm:spPr/>
    </dgm:pt>
    <dgm:pt modelId="{6652FE87-B0ED-453B-B00D-0F086A3AD7A0}" type="pres">
      <dgm:prSet presAssocID="{F250CAB3-BF92-4354-BD5B-43122051CB61}" presName="rect1" presStyleLbl="trAlignAcc1" presStyleIdx="2" presStyleCnt="16">
        <dgm:presLayoutVars>
          <dgm:bulletEnabled val="1"/>
        </dgm:presLayoutVars>
      </dgm:prSet>
      <dgm:spPr/>
    </dgm:pt>
    <dgm:pt modelId="{A8DA4B3D-B811-4C39-A7C6-93E02BBE3D08}" type="pres">
      <dgm:prSet presAssocID="{F250CAB3-BF92-4354-BD5B-43122051CB61}" presName="rect2" presStyleLbl="fgImgPlace1" presStyleIdx="2" presStyleCnt="16"/>
      <dgm:spPr>
        <a:blipFill rotWithShape="1">
          <a:blip xmlns:r="http://schemas.openxmlformats.org/officeDocument/2006/relationships" r:embed="rId7"/>
          <a:srcRect/>
          <a:stretch>
            <a:fillRect l="-5000" r="-5000"/>
          </a:stretch>
        </a:blipFill>
      </dgm:spPr>
    </dgm:pt>
    <dgm:pt modelId="{288DE0BC-B734-4376-A220-4775DA77A5D7}" type="pres">
      <dgm:prSet presAssocID="{841830E7-D0A1-4750-9A80-611DFB42625B}" presName="sibTrans" presStyleCnt="0"/>
      <dgm:spPr/>
    </dgm:pt>
    <dgm:pt modelId="{B804D2DD-F197-44DA-B2F1-9345D45602C3}" type="pres">
      <dgm:prSet presAssocID="{633AF75A-0706-458A-896C-2F9E14FC65E6}" presName="composite" presStyleCnt="0"/>
      <dgm:spPr/>
    </dgm:pt>
    <dgm:pt modelId="{AD9C710C-BBE3-4586-968D-14EA6225FC90}" type="pres">
      <dgm:prSet presAssocID="{633AF75A-0706-458A-896C-2F9E14FC65E6}" presName="rect1" presStyleLbl="trAlignAcc1" presStyleIdx="3" presStyleCnt="16">
        <dgm:presLayoutVars>
          <dgm:bulletEnabled val="1"/>
        </dgm:presLayoutVars>
      </dgm:prSet>
      <dgm:spPr/>
    </dgm:pt>
    <dgm:pt modelId="{A83EAA94-D3A4-45BD-8228-83D32A533C8C}" type="pres">
      <dgm:prSet presAssocID="{633AF75A-0706-458A-896C-2F9E14FC65E6}" presName="rect2" presStyleLbl="fgImgPlace1" presStyleIdx="3" presStyleCnt="16"/>
      <dgm:spPr>
        <a:blipFill rotWithShape="1">
          <a:blip xmlns:r="http://schemas.openxmlformats.org/officeDocument/2006/relationships" r:embed="rId8"/>
          <a:srcRect/>
          <a:stretch>
            <a:fillRect l="-8000" r="-8000"/>
          </a:stretch>
        </a:blipFill>
      </dgm:spPr>
    </dgm:pt>
    <dgm:pt modelId="{1F542E13-FB7E-4164-B660-CCAEF0761916}" type="pres">
      <dgm:prSet presAssocID="{93811907-5A1E-4C5A-B3E1-3C02CD5219CA}" presName="sibTrans" presStyleCnt="0"/>
      <dgm:spPr/>
    </dgm:pt>
    <dgm:pt modelId="{668BFA74-0A67-4D65-86D3-61896647BE6E}" type="pres">
      <dgm:prSet presAssocID="{C5142DD9-9572-4BE2-B8E1-4E090D968095}" presName="composite" presStyleCnt="0"/>
      <dgm:spPr/>
    </dgm:pt>
    <dgm:pt modelId="{E07102F9-169D-424C-B786-AF856A92D6C0}" type="pres">
      <dgm:prSet presAssocID="{C5142DD9-9572-4BE2-B8E1-4E090D968095}" presName="rect1" presStyleLbl="trAlignAcc1" presStyleIdx="4" presStyleCnt="16" custLinFactNeighborX="375">
        <dgm:presLayoutVars>
          <dgm:bulletEnabled val="1"/>
        </dgm:presLayoutVars>
      </dgm:prSet>
      <dgm:spPr/>
    </dgm:pt>
    <dgm:pt modelId="{987D8D44-3FED-43FE-A5D2-56BCB75A697E}" type="pres">
      <dgm:prSet presAssocID="{C5142DD9-9572-4BE2-B8E1-4E090D968095}" presName="rect2" presStyleLbl="fgImgPlace1" presStyleIdx="4" presStyleCnt="16"/>
      <dgm:spPr>
        <a:blipFill rotWithShape="1">
          <a:blip xmlns:r="http://schemas.openxmlformats.org/officeDocument/2006/relationships" r:embed="rId9"/>
          <a:srcRect/>
          <a:stretch>
            <a:fillRect l="-5000" r="-5000"/>
          </a:stretch>
        </a:blipFill>
      </dgm:spPr>
    </dgm:pt>
    <dgm:pt modelId="{094528E9-586C-4988-AF11-99052FB7D3A7}" type="pres">
      <dgm:prSet presAssocID="{8B072B5E-8775-4FF2-AA00-922C6BF0DC5E}" presName="sibTrans" presStyleCnt="0"/>
      <dgm:spPr/>
    </dgm:pt>
    <dgm:pt modelId="{31DBFD92-63EB-4DFC-92FE-5DAC65445A08}" type="pres">
      <dgm:prSet presAssocID="{D0A23968-D04C-468D-90F1-83F61E2133E1}" presName="composite" presStyleCnt="0"/>
      <dgm:spPr/>
    </dgm:pt>
    <dgm:pt modelId="{C29AE12A-D0CB-4F20-AACF-0C498976E946}" type="pres">
      <dgm:prSet presAssocID="{D0A23968-D04C-468D-90F1-83F61E2133E1}" presName="rect1" presStyleLbl="trAlignAcc1" presStyleIdx="5" presStyleCnt="16">
        <dgm:presLayoutVars>
          <dgm:bulletEnabled val="1"/>
        </dgm:presLayoutVars>
      </dgm:prSet>
      <dgm:spPr/>
    </dgm:pt>
    <dgm:pt modelId="{01AE72D1-EEDF-478B-8CB4-AA16A1ECD6EA}" type="pres">
      <dgm:prSet presAssocID="{D0A23968-D04C-468D-90F1-83F61E2133E1}" presName="rect2" presStyleLbl="fgImgPlace1" presStyleIdx="5" presStyleCnt="16"/>
      <dgm:spPr>
        <a:blipFill rotWithShape="1">
          <a:blip xmlns:r="http://schemas.openxmlformats.org/officeDocument/2006/relationships" r:embed="rId10"/>
          <a:srcRect/>
          <a:stretch>
            <a:fillRect l="-6000" r="-6000"/>
          </a:stretch>
        </a:blipFill>
      </dgm:spPr>
    </dgm:pt>
    <dgm:pt modelId="{D32483D7-3A31-4ECF-9FCB-62355B9BD453}" type="pres">
      <dgm:prSet presAssocID="{E7DCB823-0746-4413-80A3-8038A2817A90}" presName="sibTrans" presStyleCnt="0"/>
      <dgm:spPr/>
    </dgm:pt>
    <dgm:pt modelId="{4E07D52C-F755-4567-88A4-53A880B76F5C}" type="pres">
      <dgm:prSet presAssocID="{EF31D961-F0A2-4160-8D60-61A87F8A2A01}" presName="composite" presStyleCnt="0"/>
      <dgm:spPr/>
    </dgm:pt>
    <dgm:pt modelId="{DD2AFF17-5615-4515-ADEB-D9C57A705899}" type="pres">
      <dgm:prSet presAssocID="{EF31D961-F0A2-4160-8D60-61A87F8A2A01}" presName="rect1" presStyleLbl="trAlignAcc1" presStyleIdx="6" presStyleCnt="16">
        <dgm:presLayoutVars>
          <dgm:bulletEnabled val="1"/>
        </dgm:presLayoutVars>
      </dgm:prSet>
      <dgm:spPr/>
    </dgm:pt>
    <dgm:pt modelId="{F0C8BE4A-4086-43E5-8D66-09FD771E1110}" type="pres">
      <dgm:prSet presAssocID="{EF31D961-F0A2-4160-8D60-61A87F8A2A01}" presName="rect2" presStyleLbl="fgImgPlace1" presStyleIdx="6" presStyleCnt="16"/>
      <dgm:spPr>
        <a:blipFill rotWithShape="1">
          <a:blip xmlns:r="http://schemas.openxmlformats.org/officeDocument/2006/relationships" r:embed="rId11"/>
          <a:srcRect/>
          <a:stretch>
            <a:fillRect l="-10000" r="-10000"/>
          </a:stretch>
        </a:blipFill>
      </dgm:spPr>
    </dgm:pt>
    <dgm:pt modelId="{E8E6C61E-03AB-45B2-8DAC-0F2659ADEFF5}" type="pres">
      <dgm:prSet presAssocID="{8EF03AD7-2BDD-44F8-AF7C-3D59F7075F1A}" presName="sibTrans" presStyleCnt="0"/>
      <dgm:spPr/>
    </dgm:pt>
    <dgm:pt modelId="{1CA8C6A9-7DC8-41C9-AA36-632E51C1DF64}" type="pres">
      <dgm:prSet presAssocID="{177005CB-750F-4138-B492-FF612E05C7C6}" presName="composite" presStyleCnt="0"/>
      <dgm:spPr/>
    </dgm:pt>
    <dgm:pt modelId="{D22F4A0B-4208-4DE3-845E-90F48A587353}" type="pres">
      <dgm:prSet presAssocID="{177005CB-750F-4138-B492-FF612E05C7C6}" presName="rect1" presStyleLbl="trAlignAcc1" presStyleIdx="7" presStyleCnt="16">
        <dgm:presLayoutVars>
          <dgm:bulletEnabled val="1"/>
        </dgm:presLayoutVars>
      </dgm:prSet>
      <dgm:spPr/>
    </dgm:pt>
    <dgm:pt modelId="{300579B8-0002-4455-BAEB-776D6831C014}" type="pres">
      <dgm:prSet presAssocID="{177005CB-750F-4138-B492-FF612E05C7C6}" presName="rect2" presStyleLbl="fgImgPlace1" presStyleIdx="7" presStyleCnt="16"/>
      <dgm:spPr>
        <a:blipFill rotWithShape="1">
          <a:blip xmlns:r="http://schemas.openxmlformats.org/officeDocument/2006/relationships" r:embed="rId12"/>
          <a:srcRect/>
          <a:stretch>
            <a:fillRect l="-25000" r="-25000"/>
          </a:stretch>
        </a:blipFill>
      </dgm:spPr>
    </dgm:pt>
    <dgm:pt modelId="{DBD9D7A5-82BA-4DCD-8BD9-733A9839C99F}" type="pres">
      <dgm:prSet presAssocID="{0B6AFA94-C57C-48EE-9B0A-5D568D9E833D}" presName="sibTrans" presStyleCnt="0"/>
      <dgm:spPr/>
    </dgm:pt>
    <dgm:pt modelId="{82171C17-4F7A-4423-B161-42DDDFC7AAF3}" type="pres">
      <dgm:prSet presAssocID="{3059FB3A-87F1-48DA-B0DF-5EA8EF881A63}" presName="composite" presStyleCnt="0"/>
      <dgm:spPr/>
    </dgm:pt>
    <dgm:pt modelId="{14E1E132-F7F9-4D0C-A908-E50F200405C3}" type="pres">
      <dgm:prSet presAssocID="{3059FB3A-87F1-48DA-B0DF-5EA8EF881A63}" presName="rect1" presStyleLbl="trAlignAcc1" presStyleIdx="8" presStyleCnt="16">
        <dgm:presLayoutVars>
          <dgm:bulletEnabled val="1"/>
        </dgm:presLayoutVars>
      </dgm:prSet>
      <dgm:spPr/>
    </dgm:pt>
    <dgm:pt modelId="{3D1C8473-F2A2-424D-9898-050D93F8BACB}" type="pres">
      <dgm:prSet presAssocID="{3059FB3A-87F1-48DA-B0DF-5EA8EF881A63}" presName="rect2" presStyleLbl="fgImgPlace1" presStyleIdx="8" presStyleCnt="16"/>
      <dgm:spPr>
        <a:blipFill rotWithShape="1">
          <a:blip xmlns:r="http://schemas.openxmlformats.org/officeDocument/2006/relationships" r:embed="rId13"/>
          <a:srcRect/>
          <a:stretch>
            <a:fillRect/>
          </a:stretch>
        </a:blipFill>
      </dgm:spPr>
    </dgm:pt>
    <dgm:pt modelId="{E048910C-FC2E-4B44-99C6-F16FA65F45F7}" type="pres">
      <dgm:prSet presAssocID="{FFBA0278-E004-4259-86FA-75670B64F316}" presName="sibTrans" presStyleCnt="0"/>
      <dgm:spPr/>
    </dgm:pt>
    <dgm:pt modelId="{D97414F0-14AB-4744-A55B-561D9035D47E}" type="pres">
      <dgm:prSet presAssocID="{48B6E18D-24F9-4903-A141-A3A59B9552DF}" presName="composite" presStyleCnt="0"/>
      <dgm:spPr/>
    </dgm:pt>
    <dgm:pt modelId="{699B9660-9BED-46A8-A6FA-A2A9307943BA}" type="pres">
      <dgm:prSet presAssocID="{48B6E18D-24F9-4903-A141-A3A59B9552DF}" presName="rect1" presStyleLbl="trAlignAcc1" presStyleIdx="9" presStyleCnt="16">
        <dgm:presLayoutVars>
          <dgm:bulletEnabled val="1"/>
        </dgm:presLayoutVars>
      </dgm:prSet>
      <dgm:spPr/>
    </dgm:pt>
    <dgm:pt modelId="{91824CCC-6D67-4382-9B57-B96EF40B7543}" type="pres">
      <dgm:prSet presAssocID="{48B6E18D-24F9-4903-A141-A3A59B9552DF}" presName="rect2" presStyleLbl="fgImgPlace1" presStyleIdx="9" presStyleCnt="16"/>
      <dgm:spPr>
        <a:blipFill rotWithShape="1">
          <a:blip xmlns:r="http://schemas.openxmlformats.org/officeDocument/2006/relationships" r:embed="rId14"/>
          <a:srcRect/>
          <a:stretch>
            <a:fillRect l="-25000" r="-25000"/>
          </a:stretch>
        </a:blipFill>
      </dgm:spPr>
    </dgm:pt>
    <dgm:pt modelId="{FA9596E8-79E5-43FF-B9D2-3CD04D67835A}" type="pres">
      <dgm:prSet presAssocID="{6AC18ABF-3B17-47E1-AB02-6EF5F0B59F1A}" presName="sibTrans" presStyleCnt="0"/>
      <dgm:spPr/>
    </dgm:pt>
    <dgm:pt modelId="{D032C4F5-C4CF-44F9-A166-8E1218D678BE}" type="pres">
      <dgm:prSet presAssocID="{C0D77703-5D85-48B8-B538-585F3BCDE37F}" presName="composite" presStyleCnt="0"/>
      <dgm:spPr/>
    </dgm:pt>
    <dgm:pt modelId="{6CE2ABD3-57CF-47AF-B1B1-AA62D358C64B}" type="pres">
      <dgm:prSet presAssocID="{C0D77703-5D85-48B8-B538-585F3BCDE37F}" presName="rect1" presStyleLbl="trAlignAcc1" presStyleIdx="10" presStyleCnt="16">
        <dgm:presLayoutVars>
          <dgm:bulletEnabled val="1"/>
        </dgm:presLayoutVars>
      </dgm:prSet>
      <dgm:spPr/>
    </dgm:pt>
    <dgm:pt modelId="{BADA2B8C-13A7-49F6-A49E-BBDC69028825}" type="pres">
      <dgm:prSet presAssocID="{C0D77703-5D85-48B8-B538-585F3BCDE37F}" presName="rect2" presStyleLbl="fgImgPlace1" presStyleIdx="10" presStyleCnt="16"/>
      <dgm:spPr>
        <a:blipFill rotWithShape="1">
          <a:blip xmlns:r="http://schemas.openxmlformats.org/officeDocument/2006/relationships" r:embed="rId15"/>
          <a:srcRect/>
          <a:stretch>
            <a:fillRect l="-1000" r="-1000"/>
          </a:stretch>
        </a:blipFill>
      </dgm:spPr>
    </dgm:pt>
    <dgm:pt modelId="{99E16678-76A8-4E83-9242-6DD6DAF032C6}" type="pres">
      <dgm:prSet presAssocID="{16E50A3C-020A-4584-AEBF-5505D65D74F8}" presName="sibTrans" presStyleCnt="0"/>
      <dgm:spPr/>
    </dgm:pt>
    <dgm:pt modelId="{FAC813DD-C0A4-4CD1-850D-BFDBF219BE84}" type="pres">
      <dgm:prSet presAssocID="{B737BC55-9FE7-492F-8F9C-FA731DB75D0E}" presName="composite" presStyleCnt="0"/>
      <dgm:spPr/>
    </dgm:pt>
    <dgm:pt modelId="{C4ED5353-1B54-41CF-9504-ECEE77396BFD}" type="pres">
      <dgm:prSet presAssocID="{B737BC55-9FE7-492F-8F9C-FA731DB75D0E}" presName="rect1" presStyleLbl="trAlignAcc1" presStyleIdx="11" presStyleCnt="16">
        <dgm:presLayoutVars>
          <dgm:bulletEnabled val="1"/>
        </dgm:presLayoutVars>
      </dgm:prSet>
      <dgm:spPr/>
    </dgm:pt>
    <dgm:pt modelId="{4669586E-E931-4620-912E-7AD930CA1848}" type="pres">
      <dgm:prSet presAssocID="{B737BC55-9FE7-492F-8F9C-FA731DB75D0E}" presName="rect2" presStyleLbl="fgImgPlace1" presStyleIdx="11" presStyleCnt="16"/>
      <dgm:spPr>
        <a:blipFill rotWithShape="1">
          <a:blip xmlns:r="http://schemas.openxmlformats.org/officeDocument/2006/relationships" r:embed="rId16"/>
          <a:srcRect/>
          <a:stretch>
            <a:fillRect l="-16000" r="-16000"/>
          </a:stretch>
        </a:blipFill>
      </dgm:spPr>
    </dgm:pt>
    <dgm:pt modelId="{F555B873-3B01-401D-8653-1309AA5DDEA3}" type="pres">
      <dgm:prSet presAssocID="{AFE10753-7D87-49EA-AE2D-60AA1D3E537D}" presName="sibTrans" presStyleCnt="0"/>
      <dgm:spPr/>
    </dgm:pt>
    <dgm:pt modelId="{A94995D0-4AB6-4689-AB22-3C3A323A15F3}" type="pres">
      <dgm:prSet presAssocID="{674BC9EB-5116-4815-A6D6-73E450BA9D44}" presName="composite" presStyleCnt="0"/>
      <dgm:spPr/>
    </dgm:pt>
    <dgm:pt modelId="{70191F4C-06DA-4CB5-9893-31E28E94DD15}" type="pres">
      <dgm:prSet presAssocID="{674BC9EB-5116-4815-A6D6-73E450BA9D44}" presName="rect1" presStyleLbl="trAlignAcc1" presStyleIdx="12" presStyleCnt="16">
        <dgm:presLayoutVars>
          <dgm:bulletEnabled val="1"/>
        </dgm:presLayoutVars>
      </dgm:prSet>
      <dgm:spPr/>
    </dgm:pt>
    <dgm:pt modelId="{FFDF5CF3-D123-4A45-BFEB-21246C350B02}" type="pres">
      <dgm:prSet presAssocID="{674BC9EB-5116-4815-A6D6-73E450BA9D44}" presName="rect2" presStyleLbl="fgImgPlace1" presStyleIdx="12" presStyleCnt="16"/>
      <dgm:spPr>
        <a:blipFill rotWithShape="1">
          <a:blip xmlns:r="http://schemas.openxmlformats.org/officeDocument/2006/relationships" r:embed="rId17"/>
          <a:srcRect/>
          <a:stretch>
            <a:fillRect/>
          </a:stretch>
        </a:blipFill>
      </dgm:spPr>
    </dgm:pt>
    <dgm:pt modelId="{E8DA12B9-6118-4D9C-896B-8CE193590EDA}" type="pres">
      <dgm:prSet presAssocID="{ECF9C153-D7F1-4F88-AA1C-259371C64AA9}" presName="sibTrans" presStyleCnt="0"/>
      <dgm:spPr/>
    </dgm:pt>
    <dgm:pt modelId="{5BFB41C7-98A1-498A-8400-36C29E38AB88}" type="pres">
      <dgm:prSet presAssocID="{41FA5D8E-D3BA-4070-B8F8-6D702516A7A7}" presName="composite" presStyleCnt="0"/>
      <dgm:spPr/>
    </dgm:pt>
    <dgm:pt modelId="{11B5CC09-B364-4780-B4F7-726C01FD21B9}" type="pres">
      <dgm:prSet presAssocID="{41FA5D8E-D3BA-4070-B8F8-6D702516A7A7}" presName="rect1" presStyleLbl="trAlignAcc1" presStyleIdx="13" presStyleCnt="16">
        <dgm:presLayoutVars>
          <dgm:bulletEnabled val="1"/>
        </dgm:presLayoutVars>
      </dgm:prSet>
      <dgm:spPr/>
    </dgm:pt>
    <dgm:pt modelId="{E7DF6B20-2F7F-4D3C-B727-B333193178D0}" type="pres">
      <dgm:prSet presAssocID="{41FA5D8E-D3BA-4070-B8F8-6D702516A7A7}" presName="rect2" presStyleLbl="fgImgPlace1" presStyleIdx="13" presStyleCnt="16"/>
      <dgm:spPr>
        <a:blipFill rotWithShape="1">
          <a:blip xmlns:r="http://schemas.openxmlformats.org/officeDocument/2006/relationships" r:embed="rId18"/>
          <a:srcRect/>
          <a:stretch>
            <a:fillRect l="-5000" r="-5000"/>
          </a:stretch>
        </a:blipFill>
      </dgm:spPr>
    </dgm:pt>
    <dgm:pt modelId="{92BCD9BC-079C-4E59-9F48-5C8BDC4A4F6C}" type="pres">
      <dgm:prSet presAssocID="{A710EC08-9D31-4FF8-BABE-D454041F35B7}" presName="sibTrans" presStyleCnt="0"/>
      <dgm:spPr/>
    </dgm:pt>
    <dgm:pt modelId="{1354B921-D3B5-4DC0-B6AE-57676571846C}" type="pres">
      <dgm:prSet presAssocID="{E7C7242C-99F2-4483-A58B-AEE54519BABF}" presName="composite" presStyleCnt="0"/>
      <dgm:spPr/>
    </dgm:pt>
    <dgm:pt modelId="{82FE5CF9-629F-46A7-B241-1BEB921216D0}" type="pres">
      <dgm:prSet presAssocID="{E7C7242C-99F2-4483-A58B-AEE54519BABF}" presName="rect1" presStyleLbl="trAlignAcc1" presStyleIdx="14" presStyleCnt="16">
        <dgm:presLayoutVars>
          <dgm:bulletEnabled val="1"/>
        </dgm:presLayoutVars>
      </dgm:prSet>
      <dgm:spPr/>
    </dgm:pt>
    <dgm:pt modelId="{5F826102-40A4-4109-88E0-F10C1E789718}" type="pres">
      <dgm:prSet presAssocID="{E7C7242C-99F2-4483-A58B-AEE54519BABF}" presName="rect2" presStyleLbl="fgImgPlace1" presStyleIdx="14" presStyleCnt="16"/>
      <dgm:spPr>
        <a:blipFill rotWithShape="1">
          <a:blip xmlns:r="http://schemas.openxmlformats.org/officeDocument/2006/relationships" r:embed="rId19"/>
          <a:srcRect/>
          <a:stretch>
            <a:fillRect l="-9000" r="-9000"/>
          </a:stretch>
        </a:blipFill>
      </dgm:spPr>
    </dgm:pt>
    <dgm:pt modelId="{DA838A7F-B519-4AD0-80B6-4CEE0FEDA62B}" type="pres">
      <dgm:prSet presAssocID="{24786EF2-35E7-4455-B4C1-F4AEFD431A04}" presName="sibTrans" presStyleCnt="0"/>
      <dgm:spPr/>
    </dgm:pt>
    <dgm:pt modelId="{5E9FD4FD-22F7-47A5-B9B4-185F9E17D153}" type="pres">
      <dgm:prSet presAssocID="{E806BEEA-A9AD-44E2-9A3C-130B602F3421}" presName="composite" presStyleCnt="0"/>
      <dgm:spPr/>
    </dgm:pt>
    <dgm:pt modelId="{331B8FEB-DB6B-4906-837B-30E961FD079B}" type="pres">
      <dgm:prSet presAssocID="{E806BEEA-A9AD-44E2-9A3C-130B602F3421}" presName="rect1" presStyleLbl="trAlignAcc1" presStyleIdx="15" presStyleCnt="16">
        <dgm:presLayoutVars>
          <dgm:bulletEnabled val="1"/>
        </dgm:presLayoutVars>
      </dgm:prSet>
      <dgm:spPr/>
    </dgm:pt>
    <dgm:pt modelId="{0C57FBD5-60E3-43E0-B8DE-DC3688C88983}" type="pres">
      <dgm:prSet presAssocID="{E806BEEA-A9AD-44E2-9A3C-130B602F3421}" presName="rect2" presStyleLbl="fgImgPlace1" presStyleIdx="15" presStyleCnt="16"/>
      <dgm:spPr>
        <a:blipFill rotWithShape="1">
          <a:blip xmlns:r="http://schemas.openxmlformats.org/officeDocument/2006/relationships" r:embed="rId20"/>
          <a:srcRect/>
          <a:stretch>
            <a:fillRect l="-48000" r="-48000"/>
          </a:stretch>
        </a:blipFill>
      </dgm:spPr>
    </dgm:pt>
  </dgm:ptLst>
  <dgm:cxnLst>
    <dgm:cxn modelId="{927C3910-9447-49DB-AF34-C5090F510720}" type="presOf" srcId="{674BC9EB-5116-4815-A6D6-73E450BA9D44}" destId="{70191F4C-06DA-4CB5-9893-31E28E94DD15}" srcOrd="0" destOrd="0" presId="urn:microsoft.com/office/officeart/2008/layout/PictureStrips"/>
    <dgm:cxn modelId="{ACD66316-DB0C-4922-8371-2C3DB668C743}" srcId="{B91F31DF-9DD9-44CC-AB32-AD5DEFA249C1}" destId="{E48FD3CD-1DED-4BFB-B3E3-E1559F6464F3}" srcOrd="1" destOrd="0" parTransId="{168590CB-1B94-49C4-9A6B-FB7C5A13148B}" sibTransId="{2B72ABE3-B190-4E59-90E8-1956C623161F}"/>
    <dgm:cxn modelId="{BFD50E1E-F542-4EDB-BF2E-BB62E961DAF3}" srcId="{B91F31DF-9DD9-44CC-AB32-AD5DEFA249C1}" destId="{F250CAB3-BF92-4354-BD5B-43122051CB61}" srcOrd="2" destOrd="0" parTransId="{C3B66C2A-227F-4A02-BC3D-8663D26FACFB}" sibTransId="{841830E7-D0A1-4750-9A80-611DFB42625B}"/>
    <dgm:cxn modelId="{34C6B029-E228-4F2B-B903-B6BC424FA063}" type="presOf" srcId="{C0D77703-5D85-48B8-B538-585F3BCDE37F}" destId="{6CE2ABD3-57CF-47AF-B1B1-AA62D358C64B}" srcOrd="0" destOrd="0" presId="urn:microsoft.com/office/officeart/2008/layout/PictureStrips"/>
    <dgm:cxn modelId="{ECE06B2B-7BAF-456F-B4CA-6BA0FEF08CDB}" srcId="{B91F31DF-9DD9-44CC-AB32-AD5DEFA249C1}" destId="{D0A23968-D04C-468D-90F1-83F61E2133E1}" srcOrd="5" destOrd="0" parTransId="{753EE1FE-E6E3-4DD3-97CF-E29917288362}" sibTransId="{E7DCB823-0746-4413-80A3-8038A2817A90}"/>
    <dgm:cxn modelId="{B9F9032C-8342-49BB-BD78-1AF469C4B662}" srcId="{B91F31DF-9DD9-44CC-AB32-AD5DEFA249C1}" destId="{48B6E18D-24F9-4903-A141-A3A59B9552DF}" srcOrd="9" destOrd="0" parTransId="{E03103DA-D675-4D12-88BA-DA290979DFD6}" sibTransId="{6AC18ABF-3B17-47E1-AB02-6EF5F0B59F1A}"/>
    <dgm:cxn modelId="{08808334-3EB9-4AC6-8EB7-65E007887F10}" srcId="{B91F31DF-9DD9-44CC-AB32-AD5DEFA249C1}" destId="{41FA5D8E-D3BA-4070-B8F8-6D702516A7A7}" srcOrd="13" destOrd="0" parTransId="{A62A3C42-83B6-4A68-A32B-4ABDE8B810DA}" sibTransId="{A710EC08-9D31-4FF8-BABE-D454041F35B7}"/>
    <dgm:cxn modelId="{C6267735-B41C-4C22-BCE7-A3A6A599154F}" type="presOf" srcId="{3059FB3A-87F1-48DA-B0DF-5EA8EF881A63}" destId="{14E1E132-F7F9-4D0C-A908-E50F200405C3}" srcOrd="0" destOrd="0" presId="urn:microsoft.com/office/officeart/2008/layout/PictureStrips"/>
    <dgm:cxn modelId="{73191063-0599-4573-A931-B253391B52DE}" type="presOf" srcId="{633AF75A-0706-458A-896C-2F9E14FC65E6}" destId="{AD9C710C-BBE3-4586-968D-14EA6225FC90}" srcOrd="0" destOrd="0" presId="urn:microsoft.com/office/officeart/2008/layout/PictureStrips"/>
    <dgm:cxn modelId="{5DC3EC65-D86E-416C-A8AF-3C7D1FC4BC17}" type="presOf" srcId="{E7C7242C-99F2-4483-A58B-AEE54519BABF}" destId="{82FE5CF9-629F-46A7-B241-1BEB921216D0}" srcOrd="0" destOrd="0" presId="urn:microsoft.com/office/officeart/2008/layout/PictureStrips"/>
    <dgm:cxn modelId="{76222869-4AE7-402B-AB22-9364085CABA0}" srcId="{B91F31DF-9DD9-44CC-AB32-AD5DEFA249C1}" destId="{674BC9EB-5116-4815-A6D6-73E450BA9D44}" srcOrd="12" destOrd="0" parTransId="{3CF43CEE-7F52-468B-9B1B-381014DBA5E1}" sibTransId="{ECF9C153-D7F1-4F88-AA1C-259371C64AA9}"/>
    <dgm:cxn modelId="{495B414C-C266-4C52-886D-7F5FED4B6132}" srcId="{B91F31DF-9DD9-44CC-AB32-AD5DEFA249C1}" destId="{C5142DD9-9572-4BE2-B8E1-4E090D968095}" srcOrd="4" destOrd="0" parTransId="{FB402358-95A3-4381-B357-3781E9A80471}" sibTransId="{8B072B5E-8775-4FF2-AA00-922C6BF0DC5E}"/>
    <dgm:cxn modelId="{6173064D-4C0A-43F4-9D52-18F57E05DD1A}" srcId="{B91F31DF-9DD9-44CC-AB32-AD5DEFA249C1}" destId="{B737BC55-9FE7-492F-8F9C-FA731DB75D0E}" srcOrd="11" destOrd="0" parTransId="{90214CD8-E987-4B94-92DC-41DCE579A2C9}" sibTransId="{AFE10753-7D87-49EA-AE2D-60AA1D3E537D}"/>
    <dgm:cxn modelId="{E4B8454D-CF15-45D8-BE2A-723AC95E0C96}" srcId="{B91F31DF-9DD9-44CC-AB32-AD5DEFA249C1}" destId="{177005CB-750F-4138-B492-FF612E05C7C6}" srcOrd="7" destOrd="0" parTransId="{91FBB789-DA28-42DC-ACC6-51F9488BF87D}" sibTransId="{0B6AFA94-C57C-48EE-9B0A-5D568D9E833D}"/>
    <dgm:cxn modelId="{EB56507A-07BA-4DB4-92CE-C6611EDF7F21}" srcId="{B91F31DF-9DD9-44CC-AB32-AD5DEFA249C1}" destId="{E7C7242C-99F2-4483-A58B-AEE54519BABF}" srcOrd="14" destOrd="0" parTransId="{5C8AA763-BC52-4489-96E3-5A0FC911B28C}" sibTransId="{24786EF2-35E7-4455-B4C1-F4AEFD431A04}"/>
    <dgm:cxn modelId="{8752C780-6F1A-4069-BF45-E5FF4403E152}" type="presOf" srcId="{E48FD3CD-1DED-4BFB-B3E3-E1559F6464F3}" destId="{36980B36-3093-40AE-A294-318AD5D21FA6}" srcOrd="0" destOrd="0" presId="urn:microsoft.com/office/officeart/2008/layout/PictureStrips"/>
    <dgm:cxn modelId="{6F30AB81-CB1E-40B4-972F-476628C35B34}" type="presOf" srcId="{48B6E18D-24F9-4903-A141-A3A59B9552DF}" destId="{699B9660-9BED-46A8-A6FA-A2A9307943BA}" srcOrd="0" destOrd="0" presId="urn:microsoft.com/office/officeart/2008/layout/PictureStrips"/>
    <dgm:cxn modelId="{EED26683-8896-4CBC-B037-51784C3793E4}" type="presOf" srcId="{F250CAB3-BF92-4354-BD5B-43122051CB61}" destId="{6652FE87-B0ED-453B-B00D-0F086A3AD7A0}" srcOrd="0" destOrd="0" presId="urn:microsoft.com/office/officeart/2008/layout/PictureStrips"/>
    <dgm:cxn modelId="{14A93987-FAAC-446F-8ECF-34BB69EC76C1}" type="presOf" srcId="{B91F31DF-9DD9-44CC-AB32-AD5DEFA249C1}" destId="{FEE1593B-F773-4279-BE74-022E30D74348}" srcOrd="0" destOrd="0" presId="urn:microsoft.com/office/officeart/2008/layout/PictureStrips"/>
    <dgm:cxn modelId="{8B08458E-91D3-4DF2-9027-E34CB92DC16A}" type="presOf" srcId="{D0A23968-D04C-468D-90F1-83F61E2133E1}" destId="{C29AE12A-D0CB-4F20-AACF-0C498976E946}" srcOrd="0" destOrd="0" presId="urn:microsoft.com/office/officeart/2008/layout/PictureStrips"/>
    <dgm:cxn modelId="{8CB576A4-9A18-428A-9B9F-27C919C85BD4}" type="presOf" srcId="{B737BC55-9FE7-492F-8F9C-FA731DB75D0E}" destId="{C4ED5353-1B54-41CF-9504-ECEE77396BFD}" srcOrd="0" destOrd="0" presId="urn:microsoft.com/office/officeart/2008/layout/PictureStrips"/>
    <dgm:cxn modelId="{2E7B5CA5-0E1D-4251-9537-0274DE492C05}" srcId="{B91F31DF-9DD9-44CC-AB32-AD5DEFA249C1}" destId="{C0D77703-5D85-48B8-B538-585F3BCDE37F}" srcOrd="10" destOrd="0" parTransId="{5E9016C5-2B35-4A68-842D-7896564A0915}" sibTransId="{16E50A3C-020A-4584-AEBF-5505D65D74F8}"/>
    <dgm:cxn modelId="{EFAE5FA8-4D8C-421B-8D19-61C8158B44EB}" type="presOf" srcId="{EF31D961-F0A2-4160-8D60-61A87F8A2A01}" destId="{DD2AFF17-5615-4515-ADEB-D9C57A705899}" srcOrd="0" destOrd="0" presId="urn:microsoft.com/office/officeart/2008/layout/PictureStrips"/>
    <dgm:cxn modelId="{901E6BA9-1241-4452-9DB9-555524CE2405}" type="presOf" srcId="{41FA5D8E-D3BA-4070-B8F8-6D702516A7A7}" destId="{11B5CC09-B364-4780-B4F7-726C01FD21B9}" srcOrd="0" destOrd="0" presId="urn:microsoft.com/office/officeart/2008/layout/PictureStrips"/>
    <dgm:cxn modelId="{13B280B9-8CB9-4D95-9417-9B21BD5B1EFF}" srcId="{B91F31DF-9DD9-44CC-AB32-AD5DEFA249C1}" destId="{EF31D961-F0A2-4160-8D60-61A87F8A2A01}" srcOrd="6" destOrd="0" parTransId="{90446E86-DC64-4924-A0EE-F59D6D70D23A}" sibTransId="{8EF03AD7-2BDD-44F8-AF7C-3D59F7075F1A}"/>
    <dgm:cxn modelId="{64F44FBF-3CAC-4CF1-A119-40B33B87CDDB}" srcId="{B91F31DF-9DD9-44CC-AB32-AD5DEFA249C1}" destId="{F44E2657-79B3-409A-A79C-E1D21C6F5A5F}" srcOrd="0" destOrd="0" parTransId="{8F63EA72-9F7F-40E1-AE65-2F8C7A3C66B5}" sibTransId="{D4D01FA0-F1BD-4CD2-8DD0-EDEF4425D383}"/>
    <dgm:cxn modelId="{1A79C7C7-C448-4820-8601-EF3C92E8B5B0}" srcId="{B91F31DF-9DD9-44CC-AB32-AD5DEFA249C1}" destId="{E806BEEA-A9AD-44E2-9A3C-130B602F3421}" srcOrd="15" destOrd="0" parTransId="{ECADAE37-AD79-4609-B36B-FA2322110EB4}" sibTransId="{248B0351-35DE-4E00-845C-6C4DC8909794}"/>
    <dgm:cxn modelId="{C719EDD8-F9BC-443C-B4A1-457C1A6C3492}" type="presOf" srcId="{F44E2657-79B3-409A-A79C-E1D21C6F5A5F}" destId="{13BBC677-157B-48F3-8504-21FFA2ECD6B6}" srcOrd="0" destOrd="0" presId="urn:microsoft.com/office/officeart/2008/layout/PictureStrips"/>
    <dgm:cxn modelId="{4E7D92DA-453F-4944-AD65-682ED1FE0088}" srcId="{B91F31DF-9DD9-44CC-AB32-AD5DEFA249C1}" destId="{3059FB3A-87F1-48DA-B0DF-5EA8EF881A63}" srcOrd="8" destOrd="0" parTransId="{A522AA60-08D9-443F-A5BE-74D85DCE7D9A}" sibTransId="{FFBA0278-E004-4259-86FA-75670B64F316}"/>
    <dgm:cxn modelId="{F8D39ADB-F592-403A-9622-77CB169D84A8}" srcId="{B91F31DF-9DD9-44CC-AB32-AD5DEFA249C1}" destId="{633AF75A-0706-458A-896C-2F9E14FC65E6}" srcOrd="3" destOrd="0" parTransId="{C9FF4449-7717-4033-90CB-482E73035EF4}" sibTransId="{93811907-5A1E-4C5A-B3E1-3C02CD5219CA}"/>
    <dgm:cxn modelId="{D6F7CBE1-2038-468C-8FAA-52556A4E1464}" type="presOf" srcId="{177005CB-750F-4138-B492-FF612E05C7C6}" destId="{D22F4A0B-4208-4DE3-845E-90F48A587353}" srcOrd="0" destOrd="0" presId="urn:microsoft.com/office/officeart/2008/layout/PictureStrips"/>
    <dgm:cxn modelId="{A41A60E6-A0ED-4DB4-B231-278A59F09930}" type="presOf" srcId="{E806BEEA-A9AD-44E2-9A3C-130B602F3421}" destId="{331B8FEB-DB6B-4906-837B-30E961FD079B}" srcOrd="0" destOrd="0" presId="urn:microsoft.com/office/officeart/2008/layout/PictureStrips"/>
    <dgm:cxn modelId="{881861E6-ADCC-4F13-BAD8-0F2AF95571E1}" type="presOf" srcId="{C5142DD9-9572-4BE2-B8E1-4E090D968095}" destId="{E07102F9-169D-424C-B786-AF856A92D6C0}" srcOrd="0" destOrd="0" presId="urn:microsoft.com/office/officeart/2008/layout/PictureStrips"/>
    <dgm:cxn modelId="{936DCA92-B8CE-4E2B-9868-02012CC55C39}" type="presParOf" srcId="{FEE1593B-F773-4279-BE74-022E30D74348}" destId="{6E3FA36E-F742-4D23-B376-9C0D7308531B}" srcOrd="0" destOrd="0" presId="urn:microsoft.com/office/officeart/2008/layout/PictureStrips"/>
    <dgm:cxn modelId="{7F4A311C-199C-48C1-ABD5-459AABF1357C}" type="presParOf" srcId="{6E3FA36E-F742-4D23-B376-9C0D7308531B}" destId="{13BBC677-157B-48F3-8504-21FFA2ECD6B6}" srcOrd="0" destOrd="0" presId="urn:microsoft.com/office/officeart/2008/layout/PictureStrips"/>
    <dgm:cxn modelId="{53AFDFF0-5E53-412F-B9F9-F113243C6609}" type="presParOf" srcId="{6E3FA36E-F742-4D23-B376-9C0D7308531B}" destId="{E73D0643-97BD-4F83-A8A9-266C0915587C}" srcOrd="1" destOrd="0" presId="urn:microsoft.com/office/officeart/2008/layout/PictureStrips"/>
    <dgm:cxn modelId="{01BC22DF-A29E-4EF9-8A5C-F18BAB01D412}" type="presParOf" srcId="{FEE1593B-F773-4279-BE74-022E30D74348}" destId="{513A21B0-5F9E-4F33-A9E5-864B2BD6BB4E}" srcOrd="1" destOrd="0" presId="urn:microsoft.com/office/officeart/2008/layout/PictureStrips"/>
    <dgm:cxn modelId="{9E872E3B-A995-48D0-8CD6-9A9A09605F8F}" type="presParOf" srcId="{FEE1593B-F773-4279-BE74-022E30D74348}" destId="{F903D6B7-75B2-4DA1-A071-E7B9BBACE5FC}" srcOrd="2" destOrd="0" presId="urn:microsoft.com/office/officeart/2008/layout/PictureStrips"/>
    <dgm:cxn modelId="{83F21685-B0DC-400F-A968-A59A0D9C0D5E}" type="presParOf" srcId="{F903D6B7-75B2-4DA1-A071-E7B9BBACE5FC}" destId="{36980B36-3093-40AE-A294-318AD5D21FA6}" srcOrd="0" destOrd="0" presId="urn:microsoft.com/office/officeart/2008/layout/PictureStrips"/>
    <dgm:cxn modelId="{BAA16985-0E2A-4680-BCA3-3B07D6A34946}" type="presParOf" srcId="{F903D6B7-75B2-4DA1-A071-E7B9BBACE5FC}" destId="{FD757B2E-494E-4D0E-92D6-429CC69F7690}" srcOrd="1" destOrd="0" presId="urn:microsoft.com/office/officeart/2008/layout/PictureStrips"/>
    <dgm:cxn modelId="{5F31C54A-6809-4776-AC1A-47F5A771A723}" type="presParOf" srcId="{FEE1593B-F773-4279-BE74-022E30D74348}" destId="{F9AB2327-81CC-4541-8B9C-50F7204D6D3A}" srcOrd="3" destOrd="0" presId="urn:microsoft.com/office/officeart/2008/layout/PictureStrips"/>
    <dgm:cxn modelId="{C5248E95-BDB8-48D8-A190-FE46DF930933}" type="presParOf" srcId="{FEE1593B-F773-4279-BE74-022E30D74348}" destId="{A12DC602-5DA2-4B3E-905C-BAEF6D06B960}" srcOrd="4" destOrd="0" presId="urn:microsoft.com/office/officeart/2008/layout/PictureStrips"/>
    <dgm:cxn modelId="{E0D26E7C-46E0-4B10-A520-41D641BB1E83}" type="presParOf" srcId="{A12DC602-5DA2-4B3E-905C-BAEF6D06B960}" destId="{6652FE87-B0ED-453B-B00D-0F086A3AD7A0}" srcOrd="0" destOrd="0" presId="urn:microsoft.com/office/officeart/2008/layout/PictureStrips"/>
    <dgm:cxn modelId="{1ACA3C68-A8EF-4B51-9387-84113FA2D2BF}" type="presParOf" srcId="{A12DC602-5DA2-4B3E-905C-BAEF6D06B960}" destId="{A8DA4B3D-B811-4C39-A7C6-93E02BBE3D08}" srcOrd="1" destOrd="0" presId="urn:microsoft.com/office/officeart/2008/layout/PictureStrips"/>
    <dgm:cxn modelId="{94C47365-D5A0-4408-8A9E-A2DE3F7414D0}" type="presParOf" srcId="{FEE1593B-F773-4279-BE74-022E30D74348}" destId="{288DE0BC-B734-4376-A220-4775DA77A5D7}" srcOrd="5" destOrd="0" presId="urn:microsoft.com/office/officeart/2008/layout/PictureStrips"/>
    <dgm:cxn modelId="{B937B1C8-C668-489E-ADAF-6CAF454E868D}" type="presParOf" srcId="{FEE1593B-F773-4279-BE74-022E30D74348}" destId="{B804D2DD-F197-44DA-B2F1-9345D45602C3}" srcOrd="6" destOrd="0" presId="urn:microsoft.com/office/officeart/2008/layout/PictureStrips"/>
    <dgm:cxn modelId="{45D36B5C-988D-403D-955C-E77D9ABBEA8D}" type="presParOf" srcId="{B804D2DD-F197-44DA-B2F1-9345D45602C3}" destId="{AD9C710C-BBE3-4586-968D-14EA6225FC90}" srcOrd="0" destOrd="0" presId="urn:microsoft.com/office/officeart/2008/layout/PictureStrips"/>
    <dgm:cxn modelId="{CF71816A-1AF7-429D-A633-4BC4B325C517}" type="presParOf" srcId="{B804D2DD-F197-44DA-B2F1-9345D45602C3}" destId="{A83EAA94-D3A4-45BD-8228-83D32A533C8C}" srcOrd="1" destOrd="0" presId="urn:microsoft.com/office/officeart/2008/layout/PictureStrips"/>
    <dgm:cxn modelId="{CC16D5FE-EB2C-4687-BA0D-2C282F611FFB}" type="presParOf" srcId="{FEE1593B-F773-4279-BE74-022E30D74348}" destId="{1F542E13-FB7E-4164-B660-CCAEF0761916}" srcOrd="7" destOrd="0" presId="urn:microsoft.com/office/officeart/2008/layout/PictureStrips"/>
    <dgm:cxn modelId="{7127C1DF-8CF0-41A0-A706-71EBF2CAACF4}" type="presParOf" srcId="{FEE1593B-F773-4279-BE74-022E30D74348}" destId="{668BFA74-0A67-4D65-86D3-61896647BE6E}" srcOrd="8" destOrd="0" presId="urn:microsoft.com/office/officeart/2008/layout/PictureStrips"/>
    <dgm:cxn modelId="{16F013B6-B14A-40BE-87D6-3CD8B6AB43B7}" type="presParOf" srcId="{668BFA74-0A67-4D65-86D3-61896647BE6E}" destId="{E07102F9-169D-424C-B786-AF856A92D6C0}" srcOrd="0" destOrd="0" presId="urn:microsoft.com/office/officeart/2008/layout/PictureStrips"/>
    <dgm:cxn modelId="{4271D5CE-06E1-4E90-94AD-4E4FBF0B11FF}" type="presParOf" srcId="{668BFA74-0A67-4D65-86D3-61896647BE6E}" destId="{987D8D44-3FED-43FE-A5D2-56BCB75A697E}" srcOrd="1" destOrd="0" presId="urn:microsoft.com/office/officeart/2008/layout/PictureStrips"/>
    <dgm:cxn modelId="{1E32EB39-D936-4D50-B9C7-617E4439596C}" type="presParOf" srcId="{FEE1593B-F773-4279-BE74-022E30D74348}" destId="{094528E9-586C-4988-AF11-99052FB7D3A7}" srcOrd="9" destOrd="0" presId="urn:microsoft.com/office/officeart/2008/layout/PictureStrips"/>
    <dgm:cxn modelId="{6101B26A-06D1-4E25-9AC1-3D29DA37E783}" type="presParOf" srcId="{FEE1593B-F773-4279-BE74-022E30D74348}" destId="{31DBFD92-63EB-4DFC-92FE-5DAC65445A08}" srcOrd="10" destOrd="0" presId="urn:microsoft.com/office/officeart/2008/layout/PictureStrips"/>
    <dgm:cxn modelId="{4C97A7BE-B73B-44B8-B17B-F4DCF77BEFBC}" type="presParOf" srcId="{31DBFD92-63EB-4DFC-92FE-5DAC65445A08}" destId="{C29AE12A-D0CB-4F20-AACF-0C498976E946}" srcOrd="0" destOrd="0" presId="urn:microsoft.com/office/officeart/2008/layout/PictureStrips"/>
    <dgm:cxn modelId="{36224EB3-C316-43DE-8876-B4AB4FE548A7}" type="presParOf" srcId="{31DBFD92-63EB-4DFC-92FE-5DAC65445A08}" destId="{01AE72D1-EEDF-478B-8CB4-AA16A1ECD6EA}" srcOrd="1" destOrd="0" presId="urn:microsoft.com/office/officeart/2008/layout/PictureStrips"/>
    <dgm:cxn modelId="{D802BF30-5FCF-4501-BE5F-7BC0D10E847D}" type="presParOf" srcId="{FEE1593B-F773-4279-BE74-022E30D74348}" destId="{D32483D7-3A31-4ECF-9FCB-62355B9BD453}" srcOrd="11" destOrd="0" presId="urn:microsoft.com/office/officeart/2008/layout/PictureStrips"/>
    <dgm:cxn modelId="{DF31915C-4CC6-42E4-A237-984B4B36597F}" type="presParOf" srcId="{FEE1593B-F773-4279-BE74-022E30D74348}" destId="{4E07D52C-F755-4567-88A4-53A880B76F5C}" srcOrd="12" destOrd="0" presId="urn:microsoft.com/office/officeart/2008/layout/PictureStrips"/>
    <dgm:cxn modelId="{59A7AEA0-361A-4436-97D7-3A174C8118C4}" type="presParOf" srcId="{4E07D52C-F755-4567-88A4-53A880B76F5C}" destId="{DD2AFF17-5615-4515-ADEB-D9C57A705899}" srcOrd="0" destOrd="0" presId="urn:microsoft.com/office/officeart/2008/layout/PictureStrips"/>
    <dgm:cxn modelId="{3AE2B4E1-19C6-44E2-AD4E-B4946DA3C79C}" type="presParOf" srcId="{4E07D52C-F755-4567-88A4-53A880B76F5C}" destId="{F0C8BE4A-4086-43E5-8D66-09FD771E1110}" srcOrd="1" destOrd="0" presId="urn:microsoft.com/office/officeart/2008/layout/PictureStrips"/>
    <dgm:cxn modelId="{8C948D39-B849-4ACB-A3F0-D42C97E356D9}" type="presParOf" srcId="{FEE1593B-F773-4279-BE74-022E30D74348}" destId="{E8E6C61E-03AB-45B2-8DAC-0F2659ADEFF5}" srcOrd="13" destOrd="0" presId="urn:microsoft.com/office/officeart/2008/layout/PictureStrips"/>
    <dgm:cxn modelId="{8EB382C3-BE38-425A-82F8-0FBE39586DF0}" type="presParOf" srcId="{FEE1593B-F773-4279-BE74-022E30D74348}" destId="{1CA8C6A9-7DC8-41C9-AA36-632E51C1DF64}" srcOrd="14" destOrd="0" presId="urn:microsoft.com/office/officeart/2008/layout/PictureStrips"/>
    <dgm:cxn modelId="{FCDF3666-E954-4FA8-973C-5A6A0F20C7D0}" type="presParOf" srcId="{1CA8C6A9-7DC8-41C9-AA36-632E51C1DF64}" destId="{D22F4A0B-4208-4DE3-845E-90F48A587353}" srcOrd="0" destOrd="0" presId="urn:microsoft.com/office/officeart/2008/layout/PictureStrips"/>
    <dgm:cxn modelId="{ED5798DE-F302-4E42-B450-F28F5E4695A2}" type="presParOf" srcId="{1CA8C6A9-7DC8-41C9-AA36-632E51C1DF64}" destId="{300579B8-0002-4455-BAEB-776D6831C014}" srcOrd="1" destOrd="0" presId="urn:microsoft.com/office/officeart/2008/layout/PictureStrips"/>
    <dgm:cxn modelId="{751AB88B-092B-4E37-955E-0B31D6AB6195}" type="presParOf" srcId="{FEE1593B-F773-4279-BE74-022E30D74348}" destId="{DBD9D7A5-82BA-4DCD-8BD9-733A9839C99F}" srcOrd="15" destOrd="0" presId="urn:microsoft.com/office/officeart/2008/layout/PictureStrips"/>
    <dgm:cxn modelId="{6DB29D8E-02EF-4A3A-AD9B-743BF5B58F53}" type="presParOf" srcId="{FEE1593B-F773-4279-BE74-022E30D74348}" destId="{82171C17-4F7A-4423-B161-42DDDFC7AAF3}" srcOrd="16" destOrd="0" presId="urn:microsoft.com/office/officeart/2008/layout/PictureStrips"/>
    <dgm:cxn modelId="{456B475D-CD7F-43F6-A70B-281A80D855CC}" type="presParOf" srcId="{82171C17-4F7A-4423-B161-42DDDFC7AAF3}" destId="{14E1E132-F7F9-4D0C-A908-E50F200405C3}" srcOrd="0" destOrd="0" presId="urn:microsoft.com/office/officeart/2008/layout/PictureStrips"/>
    <dgm:cxn modelId="{88F5B416-326F-4670-85D6-1CE97BC5514F}" type="presParOf" srcId="{82171C17-4F7A-4423-B161-42DDDFC7AAF3}" destId="{3D1C8473-F2A2-424D-9898-050D93F8BACB}" srcOrd="1" destOrd="0" presId="urn:microsoft.com/office/officeart/2008/layout/PictureStrips"/>
    <dgm:cxn modelId="{437836D4-BAFA-41AD-AF37-66058233B992}" type="presParOf" srcId="{FEE1593B-F773-4279-BE74-022E30D74348}" destId="{E048910C-FC2E-4B44-99C6-F16FA65F45F7}" srcOrd="17" destOrd="0" presId="urn:microsoft.com/office/officeart/2008/layout/PictureStrips"/>
    <dgm:cxn modelId="{8ADC7E74-9263-4BDE-B19B-1761FC9EAD7A}" type="presParOf" srcId="{FEE1593B-F773-4279-BE74-022E30D74348}" destId="{D97414F0-14AB-4744-A55B-561D9035D47E}" srcOrd="18" destOrd="0" presId="urn:microsoft.com/office/officeart/2008/layout/PictureStrips"/>
    <dgm:cxn modelId="{50B813E2-A95A-4471-8ADC-9B4DAD23D04E}" type="presParOf" srcId="{D97414F0-14AB-4744-A55B-561D9035D47E}" destId="{699B9660-9BED-46A8-A6FA-A2A9307943BA}" srcOrd="0" destOrd="0" presId="urn:microsoft.com/office/officeart/2008/layout/PictureStrips"/>
    <dgm:cxn modelId="{89EA5386-4357-41CF-AFA8-A5EEF3E8B06A}" type="presParOf" srcId="{D97414F0-14AB-4744-A55B-561D9035D47E}" destId="{91824CCC-6D67-4382-9B57-B96EF40B7543}" srcOrd="1" destOrd="0" presId="urn:microsoft.com/office/officeart/2008/layout/PictureStrips"/>
    <dgm:cxn modelId="{53984E41-4018-4F1D-9D39-611044F2A85F}" type="presParOf" srcId="{FEE1593B-F773-4279-BE74-022E30D74348}" destId="{FA9596E8-79E5-43FF-B9D2-3CD04D67835A}" srcOrd="19" destOrd="0" presId="urn:microsoft.com/office/officeart/2008/layout/PictureStrips"/>
    <dgm:cxn modelId="{4EC08234-2827-43F8-BF6E-4C8AE803A052}" type="presParOf" srcId="{FEE1593B-F773-4279-BE74-022E30D74348}" destId="{D032C4F5-C4CF-44F9-A166-8E1218D678BE}" srcOrd="20" destOrd="0" presId="urn:microsoft.com/office/officeart/2008/layout/PictureStrips"/>
    <dgm:cxn modelId="{AA35A3E4-C8F9-46B1-9CAC-1ECA7592808D}" type="presParOf" srcId="{D032C4F5-C4CF-44F9-A166-8E1218D678BE}" destId="{6CE2ABD3-57CF-47AF-B1B1-AA62D358C64B}" srcOrd="0" destOrd="0" presId="urn:microsoft.com/office/officeart/2008/layout/PictureStrips"/>
    <dgm:cxn modelId="{41D2F05F-A99D-4DBD-A2CC-E74725B3CB2F}" type="presParOf" srcId="{D032C4F5-C4CF-44F9-A166-8E1218D678BE}" destId="{BADA2B8C-13A7-49F6-A49E-BBDC69028825}" srcOrd="1" destOrd="0" presId="urn:microsoft.com/office/officeart/2008/layout/PictureStrips"/>
    <dgm:cxn modelId="{C8773AFE-2839-41A3-AA9B-DE263E977677}" type="presParOf" srcId="{FEE1593B-F773-4279-BE74-022E30D74348}" destId="{99E16678-76A8-4E83-9242-6DD6DAF032C6}" srcOrd="21" destOrd="0" presId="urn:microsoft.com/office/officeart/2008/layout/PictureStrips"/>
    <dgm:cxn modelId="{15612ECC-AC29-42A1-9CBA-11EF4E5A3394}" type="presParOf" srcId="{FEE1593B-F773-4279-BE74-022E30D74348}" destId="{FAC813DD-C0A4-4CD1-850D-BFDBF219BE84}" srcOrd="22" destOrd="0" presId="urn:microsoft.com/office/officeart/2008/layout/PictureStrips"/>
    <dgm:cxn modelId="{35D8030E-1030-4579-B5DC-AB666AC80631}" type="presParOf" srcId="{FAC813DD-C0A4-4CD1-850D-BFDBF219BE84}" destId="{C4ED5353-1B54-41CF-9504-ECEE77396BFD}" srcOrd="0" destOrd="0" presId="urn:microsoft.com/office/officeart/2008/layout/PictureStrips"/>
    <dgm:cxn modelId="{233F360C-CFEF-40A8-8AB7-FC52576B0AD3}" type="presParOf" srcId="{FAC813DD-C0A4-4CD1-850D-BFDBF219BE84}" destId="{4669586E-E931-4620-912E-7AD930CA1848}" srcOrd="1" destOrd="0" presId="urn:microsoft.com/office/officeart/2008/layout/PictureStrips"/>
    <dgm:cxn modelId="{685F8ABF-B1FD-4A2F-B19C-B5BD3BC4FD73}" type="presParOf" srcId="{FEE1593B-F773-4279-BE74-022E30D74348}" destId="{F555B873-3B01-401D-8653-1309AA5DDEA3}" srcOrd="23" destOrd="0" presId="urn:microsoft.com/office/officeart/2008/layout/PictureStrips"/>
    <dgm:cxn modelId="{9DB1B5D8-E036-48D8-8BD5-B3C78891891B}" type="presParOf" srcId="{FEE1593B-F773-4279-BE74-022E30D74348}" destId="{A94995D0-4AB6-4689-AB22-3C3A323A15F3}" srcOrd="24" destOrd="0" presId="urn:microsoft.com/office/officeart/2008/layout/PictureStrips"/>
    <dgm:cxn modelId="{C56B1B14-D005-49E7-860A-7840735337F7}" type="presParOf" srcId="{A94995D0-4AB6-4689-AB22-3C3A323A15F3}" destId="{70191F4C-06DA-4CB5-9893-31E28E94DD15}" srcOrd="0" destOrd="0" presId="urn:microsoft.com/office/officeart/2008/layout/PictureStrips"/>
    <dgm:cxn modelId="{B56AE114-8904-4E9D-B1D1-5985DFCEB1DC}" type="presParOf" srcId="{A94995D0-4AB6-4689-AB22-3C3A323A15F3}" destId="{FFDF5CF3-D123-4A45-BFEB-21246C350B02}" srcOrd="1" destOrd="0" presId="urn:microsoft.com/office/officeart/2008/layout/PictureStrips"/>
    <dgm:cxn modelId="{479DE235-58EC-4A85-9753-6E09BC6F7BF7}" type="presParOf" srcId="{FEE1593B-F773-4279-BE74-022E30D74348}" destId="{E8DA12B9-6118-4D9C-896B-8CE193590EDA}" srcOrd="25" destOrd="0" presId="urn:microsoft.com/office/officeart/2008/layout/PictureStrips"/>
    <dgm:cxn modelId="{C14C3161-BD76-4551-8D75-334CB9014D77}" type="presParOf" srcId="{FEE1593B-F773-4279-BE74-022E30D74348}" destId="{5BFB41C7-98A1-498A-8400-36C29E38AB88}" srcOrd="26" destOrd="0" presId="urn:microsoft.com/office/officeart/2008/layout/PictureStrips"/>
    <dgm:cxn modelId="{B5981D6C-32B9-4CB1-9D6F-EA4FABC7C89E}" type="presParOf" srcId="{5BFB41C7-98A1-498A-8400-36C29E38AB88}" destId="{11B5CC09-B364-4780-B4F7-726C01FD21B9}" srcOrd="0" destOrd="0" presId="urn:microsoft.com/office/officeart/2008/layout/PictureStrips"/>
    <dgm:cxn modelId="{80FE0849-08E5-461C-AA21-F1DEF46E0B83}" type="presParOf" srcId="{5BFB41C7-98A1-498A-8400-36C29E38AB88}" destId="{E7DF6B20-2F7F-4D3C-B727-B333193178D0}" srcOrd="1" destOrd="0" presId="urn:microsoft.com/office/officeart/2008/layout/PictureStrips"/>
    <dgm:cxn modelId="{26676DE5-DA3C-4E3C-A98D-4CA45AC4F438}" type="presParOf" srcId="{FEE1593B-F773-4279-BE74-022E30D74348}" destId="{92BCD9BC-079C-4E59-9F48-5C8BDC4A4F6C}" srcOrd="27" destOrd="0" presId="urn:microsoft.com/office/officeart/2008/layout/PictureStrips"/>
    <dgm:cxn modelId="{2BFEB70A-D021-425A-90E3-82E3A0E2A483}" type="presParOf" srcId="{FEE1593B-F773-4279-BE74-022E30D74348}" destId="{1354B921-D3B5-4DC0-B6AE-57676571846C}" srcOrd="28" destOrd="0" presId="urn:microsoft.com/office/officeart/2008/layout/PictureStrips"/>
    <dgm:cxn modelId="{7CE087D8-CE1E-46A0-9285-317E1AB5A294}" type="presParOf" srcId="{1354B921-D3B5-4DC0-B6AE-57676571846C}" destId="{82FE5CF9-629F-46A7-B241-1BEB921216D0}" srcOrd="0" destOrd="0" presId="urn:microsoft.com/office/officeart/2008/layout/PictureStrips"/>
    <dgm:cxn modelId="{516CE714-701F-4B3E-9937-1E38CACDCCB3}" type="presParOf" srcId="{1354B921-D3B5-4DC0-B6AE-57676571846C}" destId="{5F826102-40A4-4109-88E0-F10C1E789718}" srcOrd="1" destOrd="0" presId="urn:microsoft.com/office/officeart/2008/layout/PictureStrips"/>
    <dgm:cxn modelId="{91DD3B81-3C8D-461B-B018-C474941460C5}" type="presParOf" srcId="{FEE1593B-F773-4279-BE74-022E30D74348}" destId="{DA838A7F-B519-4AD0-80B6-4CEE0FEDA62B}" srcOrd="29" destOrd="0" presId="urn:microsoft.com/office/officeart/2008/layout/PictureStrips"/>
    <dgm:cxn modelId="{FC566881-EF0F-4B10-9629-71E5D8B40943}" type="presParOf" srcId="{FEE1593B-F773-4279-BE74-022E30D74348}" destId="{5E9FD4FD-22F7-47A5-B9B4-185F9E17D153}" srcOrd="30" destOrd="0" presId="urn:microsoft.com/office/officeart/2008/layout/PictureStrips"/>
    <dgm:cxn modelId="{4730C4E3-FF9C-4CF8-9850-E82E8049BA3B}" type="presParOf" srcId="{5E9FD4FD-22F7-47A5-B9B4-185F9E17D153}" destId="{331B8FEB-DB6B-4906-837B-30E961FD079B}" srcOrd="0" destOrd="0" presId="urn:microsoft.com/office/officeart/2008/layout/PictureStrips"/>
    <dgm:cxn modelId="{A48F23EF-3D35-4ACF-B951-B10A8819C891}" type="presParOf" srcId="{5E9FD4FD-22F7-47A5-B9B4-185F9E17D153}" destId="{0C57FBD5-60E3-43E0-B8DE-DC3688C8898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/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/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>
        <a:solidFill>
          <a:schemeClr val="accent1">
            <a:lumMod val="20000"/>
            <a:lumOff val="80000"/>
          </a:schemeClr>
        </a:solidFill>
      </dgm:spPr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/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/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/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/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/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>
        <a:solidFill>
          <a:schemeClr val="accent1">
            <a:lumMod val="20000"/>
            <a:lumOff val="80000"/>
          </a:schemeClr>
        </a:solidFill>
      </dgm:spPr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/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B56A1D9-C2FA-44E3-9C22-9939D03F3C66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A66006C-68D6-4213-9DF1-87BD6820887E}">
      <dgm:prSet phldrT="[Texto]"/>
      <dgm:spPr/>
      <dgm:t>
        <a:bodyPr/>
        <a:lstStyle/>
        <a:p>
          <a:r>
            <a:rPr lang="pt-BR" noProof="0" dirty="0"/>
            <a:t>Curto prazo:</a:t>
          </a:r>
        </a:p>
      </dgm:t>
    </dgm:pt>
    <dgm:pt modelId="{50D46B25-D730-44DC-AC3A-4AFB61929FB1}" type="parTrans" cxnId="{9DEF6D2F-95D5-4EE8-8103-3942D04831E5}">
      <dgm:prSet/>
      <dgm:spPr/>
      <dgm:t>
        <a:bodyPr/>
        <a:lstStyle/>
        <a:p>
          <a:endParaRPr lang="pt-BR"/>
        </a:p>
      </dgm:t>
    </dgm:pt>
    <dgm:pt modelId="{A07985E4-896C-49EC-90E5-3F0F4C87CAE1}" type="sibTrans" cxnId="{9DEF6D2F-95D5-4EE8-8103-3942D04831E5}">
      <dgm:prSet/>
      <dgm:spPr/>
      <dgm:t>
        <a:bodyPr/>
        <a:lstStyle/>
        <a:p>
          <a:endParaRPr lang="pt-BR"/>
        </a:p>
      </dgm:t>
    </dgm:pt>
    <dgm:pt modelId="{E65C9327-D54D-4303-9937-3409DE08F944}">
      <dgm:prSet/>
      <dgm:spPr/>
      <dgm:t>
        <a:bodyPr/>
        <a:lstStyle/>
        <a:p>
          <a:r>
            <a:rPr lang="pt-BR" b="1" noProof="0" dirty="0"/>
            <a:t>Vantagem quântica</a:t>
          </a:r>
          <a:r>
            <a:rPr lang="pt-BR" noProof="0" dirty="0"/>
            <a:t> para problemas específicos (química, logística, etc.).</a:t>
          </a:r>
        </a:p>
      </dgm:t>
    </dgm:pt>
    <dgm:pt modelId="{8DFDC138-9FF1-4A87-8BFE-CA95EF024726}" type="parTrans" cxnId="{9535A9C1-FCC4-4C77-B43F-C5FD4CB2E080}">
      <dgm:prSet/>
      <dgm:spPr/>
      <dgm:t>
        <a:bodyPr/>
        <a:lstStyle/>
        <a:p>
          <a:endParaRPr lang="pt-BR"/>
        </a:p>
      </dgm:t>
    </dgm:pt>
    <dgm:pt modelId="{D25FAAE8-67B7-442D-8E79-A1C7D9FE9DD4}" type="sibTrans" cxnId="{9535A9C1-FCC4-4C77-B43F-C5FD4CB2E080}">
      <dgm:prSet/>
      <dgm:spPr/>
      <dgm:t>
        <a:bodyPr/>
        <a:lstStyle/>
        <a:p>
          <a:endParaRPr lang="pt-BR"/>
        </a:p>
      </dgm:t>
    </dgm:pt>
    <dgm:pt modelId="{D044E0C4-29D5-43F7-870A-3B9A73EDCF82}">
      <dgm:prSet/>
      <dgm:spPr/>
      <dgm:t>
        <a:bodyPr/>
        <a:lstStyle/>
        <a:p>
          <a:r>
            <a:rPr lang="pt-BR" noProof="0" dirty="0"/>
            <a:t>Impactos: </a:t>
          </a:r>
          <a:r>
            <a:rPr lang="pt-BR" b="1" noProof="0" dirty="0"/>
            <a:t>IA e Criptografia</a:t>
          </a:r>
          <a:r>
            <a:rPr lang="pt-BR" noProof="0" dirty="0"/>
            <a:t>.</a:t>
          </a:r>
        </a:p>
      </dgm:t>
    </dgm:pt>
    <dgm:pt modelId="{78A92298-BE9D-4CC9-AF05-DACA3F159EDE}" type="parTrans" cxnId="{227B8FA6-26E9-47F6-87F2-0364819C2916}">
      <dgm:prSet/>
      <dgm:spPr/>
      <dgm:t>
        <a:bodyPr/>
        <a:lstStyle/>
        <a:p>
          <a:endParaRPr lang="pt-BR"/>
        </a:p>
      </dgm:t>
    </dgm:pt>
    <dgm:pt modelId="{BECA621D-454D-4D50-9EB4-DD0781C92C79}" type="sibTrans" cxnId="{227B8FA6-26E9-47F6-87F2-0364819C2916}">
      <dgm:prSet/>
      <dgm:spPr/>
      <dgm:t>
        <a:bodyPr/>
        <a:lstStyle/>
        <a:p>
          <a:endParaRPr lang="pt-BR"/>
        </a:p>
      </dgm:t>
    </dgm:pt>
    <dgm:pt modelId="{8A4C439C-5A3E-4CC3-BC25-6F95808F2966}">
      <dgm:prSet/>
      <dgm:spPr/>
      <dgm:t>
        <a:bodyPr/>
        <a:lstStyle/>
        <a:p>
          <a:r>
            <a:rPr lang="pt-BR" noProof="0" dirty="0"/>
            <a:t>Médio prazo:</a:t>
          </a:r>
        </a:p>
      </dgm:t>
    </dgm:pt>
    <dgm:pt modelId="{5B6D5801-F618-41F9-9FFE-F1BBD9FA5A44}" type="parTrans" cxnId="{B1F07146-7571-49AE-8E96-CA9D1DEBB54E}">
      <dgm:prSet/>
      <dgm:spPr/>
      <dgm:t>
        <a:bodyPr/>
        <a:lstStyle/>
        <a:p>
          <a:endParaRPr lang="pt-BR"/>
        </a:p>
      </dgm:t>
    </dgm:pt>
    <dgm:pt modelId="{488F7DBD-3678-4F62-91CB-DBD6040E59F2}" type="sibTrans" cxnId="{B1F07146-7571-49AE-8E96-CA9D1DEBB54E}">
      <dgm:prSet/>
      <dgm:spPr/>
      <dgm:t>
        <a:bodyPr/>
        <a:lstStyle/>
        <a:p>
          <a:endParaRPr lang="pt-BR"/>
        </a:p>
      </dgm:t>
    </dgm:pt>
    <dgm:pt modelId="{D620AAD1-8BA9-47E4-8616-827D1E3963F5}">
      <dgm:prSet/>
      <dgm:spPr/>
      <dgm:t>
        <a:bodyPr/>
        <a:lstStyle/>
        <a:p>
          <a:r>
            <a:rPr lang="pt-BR" b="1" noProof="0" dirty="0"/>
            <a:t>Integração com computação clássica</a:t>
          </a:r>
          <a:r>
            <a:rPr lang="pt-BR" noProof="0" dirty="0"/>
            <a:t> (híbrida).</a:t>
          </a:r>
        </a:p>
      </dgm:t>
    </dgm:pt>
    <dgm:pt modelId="{44CC38A7-35D8-4FAB-A17F-8DB202B7E617}" type="parTrans" cxnId="{0CBDC085-E687-4753-AF73-6E317B6EC58D}">
      <dgm:prSet/>
      <dgm:spPr/>
      <dgm:t>
        <a:bodyPr/>
        <a:lstStyle/>
        <a:p>
          <a:endParaRPr lang="pt-BR"/>
        </a:p>
      </dgm:t>
    </dgm:pt>
    <dgm:pt modelId="{9C0B55A7-5F03-444C-B522-E4645F70EF73}" type="sibTrans" cxnId="{0CBDC085-E687-4753-AF73-6E317B6EC58D}">
      <dgm:prSet/>
      <dgm:spPr/>
      <dgm:t>
        <a:bodyPr/>
        <a:lstStyle/>
        <a:p>
          <a:endParaRPr lang="pt-BR"/>
        </a:p>
      </dgm:t>
    </dgm:pt>
    <dgm:pt modelId="{C3788F6D-A59B-4746-9C85-4ADDF3437050}">
      <dgm:prSet/>
      <dgm:spPr/>
      <dgm:t>
        <a:bodyPr/>
        <a:lstStyle/>
        <a:p>
          <a:r>
            <a:rPr lang="pt-BR" b="1" noProof="0" dirty="0"/>
            <a:t>Novos algoritmos, novos materiais</a:t>
          </a:r>
          <a:r>
            <a:rPr lang="pt-BR" noProof="0" dirty="0"/>
            <a:t>, etc.</a:t>
          </a:r>
        </a:p>
      </dgm:t>
    </dgm:pt>
    <dgm:pt modelId="{AEF80FF0-A0F9-4726-8254-E9BCC2B95D4B}" type="parTrans" cxnId="{00EC9A07-B9F7-43CB-991D-69619DC8D4F5}">
      <dgm:prSet/>
      <dgm:spPr/>
      <dgm:t>
        <a:bodyPr/>
        <a:lstStyle/>
        <a:p>
          <a:endParaRPr lang="pt-BR"/>
        </a:p>
      </dgm:t>
    </dgm:pt>
    <dgm:pt modelId="{55D08A28-F1EF-4AE7-9180-7CFD833BAB65}" type="sibTrans" cxnId="{00EC9A07-B9F7-43CB-991D-69619DC8D4F5}">
      <dgm:prSet/>
      <dgm:spPr/>
      <dgm:t>
        <a:bodyPr/>
        <a:lstStyle/>
        <a:p>
          <a:endParaRPr lang="pt-BR"/>
        </a:p>
      </dgm:t>
    </dgm:pt>
    <dgm:pt modelId="{D792B4C3-E424-4388-9DA9-28770EC70D46}">
      <dgm:prSet/>
      <dgm:spPr/>
      <dgm:t>
        <a:bodyPr/>
        <a:lstStyle/>
        <a:p>
          <a:r>
            <a:rPr lang="pt-BR" noProof="0" dirty="0"/>
            <a:t>Longo prazo:</a:t>
          </a:r>
        </a:p>
      </dgm:t>
    </dgm:pt>
    <dgm:pt modelId="{75F16865-7A61-412F-A6B8-EA811202F42F}" type="parTrans" cxnId="{55EC8AA8-0D7F-40E6-A294-62E6F24572E0}">
      <dgm:prSet/>
      <dgm:spPr/>
      <dgm:t>
        <a:bodyPr/>
        <a:lstStyle/>
        <a:p>
          <a:endParaRPr lang="pt-BR"/>
        </a:p>
      </dgm:t>
    </dgm:pt>
    <dgm:pt modelId="{D713F6A9-12C7-44DF-8AD0-ACFD6E4ABD26}" type="sibTrans" cxnId="{55EC8AA8-0D7F-40E6-A294-62E6F24572E0}">
      <dgm:prSet/>
      <dgm:spPr/>
      <dgm:t>
        <a:bodyPr/>
        <a:lstStyle/>
        <a:p>
          <a:endParaRPr lang="pt-BR"/>
        </a:p>
      </dgm:t>
    </dgm:pt>
    <dgm:pt modelId="{F92762E8-328B-4772-9769-367B12F9B05E}">
      <dgm:prSet/>
      <dgm:spPr/>
      <dgm:t>
        <a:bodyPr/>
        <a:lstStyle/>
        <a:p>
          <a:r>
            <a:rPr lang="pt-BR" b="1" noProof="0" dirty="0"/>
            <a:t>Computadores quânticos universais</a:t>
          </a:r>
          <a:r>
            <a:rPr lang="pt-BR" noProof="0" dirty="0"/>
            <a:t> e correção total de erros.</a:t>
          </a:r>
        </a:p>
      </dgm:t>
    </dgm:pt>
    <dgm:pt modelId="{25532E1C-31CB-4A3F-82DD-65491B603ABC}" type="parTrans" cxnId="{6F72F55F-604B-407A-A261-DA5AF97F182C}">
      <dgm:prSet/>
      <dgm:spPr/>
      <dgm:t>
        <a:bodyPr/>
        <a:lstStyle/>
        <a:p>
          <a:endParaRPr lang="pt-BR"/>
        </a:p>
      </dgm:t>
    </dgm:pt>
    <dgm:pt modelId="{CAC001D3-7D10-433A-A997-85E9A736FC43}" type="sibTrans" cxnId="{6F72F55F-604B-407A-A261-DA5AF97F182C}">
      <dgm:prSet/>
      <dgm:spPr/>
      <dgm:t>
        <a:bodyPr/>
        <a:lstStyle/>
        <a:p>
          <a:endParaRPr lang="pt-BR"/>
        </a:p>
      </dgm:t>
    </dgm:pt>
    <dgm:pt modelId="{779C49BC-5A1D-4FA5-BB27-F8ECFDDA1290}">
      <dgm:prSet/>
      <dgm:spPr/>
      <dgm:t>
        <a:bodyPr/>
        <a:lstStyle/>
        <a:p>
          <a:r>
            <a:rPr lang="pt-BR" b="1" noProof="0" dirty="0"/>
            <a:t>Acelerar o progresso humano</a:t>
          </a:r>
          <a:r>
            <a:rPr lang="pt-BR" noProof="0" dirty="0"/>
            <a:t>: novos tratamentos, novos medicamentos.</a:t>
          </a:r>
        </a:p>
      </dgm:t>
    </dgm:pt>
    <dgm:pt modelId="{218BE673-D91D-4066-B3FD-538C43227AD0}" type="parTrans" cxnId="{59F41669-57F2-41C0-88CC-2DA36125A17D}">
      <dgm:prSet/>
      <dgm:spPr/>
      <dgm:t>
        <a:bodyPr/>
        <a:lstStyle/>
        <a:p>
          <a:endParaRPr lang="pt-BR"/>
        </a:p>
      </dgm:t>
    </dgm:pt>
    <dgm:pt modelId="{C56FC2DC-DED7-4EF3-91E2-B96A23F3BF49}" type="sibTrans" cxnId="{59F41669-57F2-41C0-88CC-2DA36125A17D}">
      <dgm:prSet/>
      <dgm:spPr/>
      <dgm:t>
        <a:bodyPr/>
        <a:lstStyle/>
        <a:p>
          <a:endParaRPr lang="pt-BR"/>
        </a:p>
      </dgm:t>
    </dgm:pt>
    <dgm:pt modelId="{12326BC0-199E-42BA-8808-03EA9FFE84B3}" type="pres">
      <dgm:prSet presAssocID="{CB56A1D9-C2FA-44E3-9C22-9939D03F3C66}" presName="linear" presStyleCnt="0">
        <dgm:presLayoutVars>
          <dgm:dir/>
          <dgm:animLvl val="lvl"/>
          <dgm:resizeHandles val="exact"/>
        </dgm:presLayoutVars>
      </dgm:prSet>
      <dgm:spPr/>
    </dgm:pt>
    <dgm:pt modelId="{2BDC097C-8181-4A57-A7F3-D17EB0DE9EED}" type="pres">
      <dgm:prSet presAssocID="{7A66006C-68D6-4213-9DF1-87BD6820887E}" presName="parentLin" presStyleCnt="0"/>
      <dgm:spPr/>
    </dgm:pt>
    <dgm:pt modelId="{40EA807B-1666-4892-A987-60F9F5813E09}" type="pres">
      <dgm:prSet presAssocID="{7A66006C-68D6-4213-9DF1-87BD6820887E}" presName="parentLeftMargin" presStyleLbl="node1" presStyleIdx="0" presStyleCnt="3"/>
      <dgm:spPr/>
    </dgm:pt>
    <dgm:pt modelId="{61C9E790-84C9-4E39-AFAD-EFEECB5BDAAE}" type="pres">
      <dgm:prSet presAssocID="{7A66006C-68D6-4213-9DF1-87BD682088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AC11334-BFA6-4292-AF03-1A1F5B67DDD0}" type="pres">
      <dgm:prSet presAssocID="{7A66006C-68D6-4213-9DF1-87BD6820887E}" presName="negativeSpace" presStyleCnt="0"/>
      <dgm:spPr/>
    </dgm:pt>
    <dgm:pt modelId="{23DD4EBA-C524-4FEE-A73E-A617EFBABFB5}" type="pres">
      <dgm:prSet presAssocID="{7A66006C-68D6-4213-9DF1-87BD6820887E}" presName="childText" presStyleLbl="conFgAcc1" presStyleIdx="0" presStyleCnt="3">
        <dgm:presLayoutVars>
          <dgm:bulletEnabled val="1"/>
        </dgm:presLayoutVars>
      </dgm:prSet>
      <dgm:spPr/>
    </dgm:pt>
    <dgm:pt modelId="{CFC9FE66-8464-400C-A722-D403110FAE7F}" type="pres">
      <dgm:prSet presAssocID="{A07985E4-896C-49EC-90E5-3F0F4C87CAE1}" presName="spaceBetweenRectangles" presStyleCnt="0"/>
      <dgm:spPr/>
    </dgm:pt>
    <dgm:pt modelId="{B32B5470-6B73-4DE4-912E-4B1936B82AD1}" type="pres">
      <dgm:prSet presAssocID="{8A4C439C-5A3E-4CC3-BC25-6F95808F2966}" presName="parentLin" presStyleCnt="0"/>
      <dgm:spPr/>
    </dgm:pt>
    <dgm:pt modelId="{525CE197-7B28-4F69-A9C1-4DC4F38EF00D}" type="pres">
      <dgm:prSet presAssocID="{8A4C439C-5A3E-4CC3-BC25-6F95808F2966}" presName="parentLeftMargin" presStyleLbl="node1" presStyleIdx="0" presStyleCnt="3"/>
      <dgm:spPr/>
    </dgm:pt>
    <dgm:pt modelId="{F0544453-2368-46B5-90AB-21B6C0AFB39E}" type="pres">
      <dgm:prSet presAssocID="{8A4C439C-5A3E-4CC3-BC25-6F95808F29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05CC981-EEBA-4A5C-BB62-1F0AF67A7D8C}" type="pres">
      <dgm:prSet presAssocID="{8A4C439C-5A3E-4CC3-BC25-6F95808F2966}" presName="negativeSpace" presStyleCnt="0"/>
      <dgm:spPr/>
    </dgm:pt>
    <dgm:pt modelId="{1B835FCF-79D7-4962-A64A-54EFA738BD8A}" type="pres">
      <dgm:prSet presAssocID="{8A4C439C-5A3E-4CC3-BC25-6F95808F2966}" presName="childText" presStyleLbl="conFgAcc1" presStyleIdx="1" presStyleCnt="3">
        <dgm:presLayoutVars>
          <dgm:bulletEnabled val="1"/>
        </dgm:presLayoutVars>
      </dgm:prSet>
      <dgm:spPr/>
    </dgm:pt>
    <dgm:pt modelId="{6A014987-0D45-4124-8138-13E75FED7FE7}" type="pres">
      <dgm:prSet presAssocID="{488F7DBD-3678-4F62-91CB-DBD6040E59F2}" presName="spaceBetweenRectangles" presStyleCnt="0"/>
      <dgm:spPr/>
    </dgm:pt>
    <dgm:pt modelId="{C121DAF9-8A99-44A3-BE56-21EAADB3C739}" type="pres">
      <dgm:prSet presAssocID="{D792B4C3-E424-4388-9DA9-28770EC70D46}" presName="parentLin" presStyleCnt="0"/>
      <dgm:spPr/>
    </dgm:pt>
    <dgm:pt modelId="{287BC6DA-733C-432E-8825-F772F6B0FB3F}" type="pres">
      <dgm:prSet presAssocID="{D792B4C3-E424-4388-9DA9-28770EC70D46}" presName="parentLeftMargin" presStyleLbl="node1" presStyleIdx="1" presStyleCnt="3"/>
      <dgm:spPr/>
    </dgm:pt>
    <dgm:pt modelId="{A670ACB2-E5BA-4C78-89E4-B70646881BE2}" type="pres">
      <dgm:prSet presAssocID="{D792B4C3-E424-4388-9DA9-28770EC70D4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AB88977-9BB9-42F0-912B-F0BC5B0ADF1D}" type="pres">
      <dgm:prSet presAssocID="{D792B4C3-E424-4388-9DA9-28770EC70D46}" presName="negativeSpace" presStyleCnt="0"/>
      <dgm:spPr/>
    </dgm:pt>
    <dgm:pt modelId="{20278C8F-FEE8-48C7-B796-435BEBAD9A3F}" type="pres">
      <dgm:prSet presAssocID="{D792B4C3-E424-4388-9DA9-28770EC70D4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0EC9A07-B9F7-43CB-991D-69619DC8D4F5}" srcId="{8A4C439C-5A3E-4CC3-BC25-6F95808F2966}" destId="{C3788F6D-A59B-4746-9C85-4ADDF3437050}" srcOrd="1" destOrd="0" parTransId="{AEF80FF0-A0F9-4726-8254-E9BCC2B95D4B}" sibTransId="{55D08A28-F1EF-4AE7-9180-7CFD833BAB65}"/>
    <dgm:cxn modelId="{DEBEDB1E-BED5-486C-AE80-D2BE4F0CE055}" type="presOf" srcId="{D792B4C3-E424-4388-9DA9-28770EC70D46}" destId="{287BC6DA-733C-432E-8825-F772F6B0FB3F}" srcOrd="0" destOrd="0" presId="urn:microsoft.com/office/officeart/2005/8/layout/list1"/>
    <dgm:cxn modelId="{9AE78624-352E-495A-8AEF-8AE152963919}" type="presOf" srcId="{F92762E8-328B-4772-9769-367B12F9B05E}" destId="{20278C8F-FEE8-48C7-B796-435BEBAD9A3F}" srcOrd="0" destOrd="0" presId="urn:microsoft.com/office/officeart/2005/8/layout/list1"/>
    <dgm:cxn modelId="{9DEF6D2F-95D5-4EE8-8103-3942D04831E5}" srcId="{CB56A1D9-C2FA-44E3-9C22-9939D03F3C66}" destId="{7A66006C-68D6-4213-9DF1-87BD6820887E}" srcOrd="0" destOrd="0" parTransId="{50D46B25-D730-44DC-AC3A-4AFB61929FB1}" sibTransId="{A07985E4-896C-49EC-90E5-3F0F4C87CAE1}"/>
    <dgm:cxn modelId="{D603BD32-44B6-462E-816D-58B4725B5E47}" type="presOf" srcId="{C3788F6D-A59B-4746-9C85-4ADDF3437050}" destId="{1B835FCF-79D7-4962-A64A-54EFA738BD8A}" srcOrd="0" destOrd="1" presId="urn:microsoft.com/office/officeart/2005/8/layout/list1"/>
    <dgm:cxn modelId="{E93F7738-A61E-46E7-B0DE-4E501254EA86}" type="presOf" srcId="{8A4C439C-5A3E-4CC3-BC25-6F95808F2966}" destId="{525CE197-7B28-4F69-A9C1-4DC4F38EF00D}" srcOrd="0" destOrd="0" presId="urn:microsoft.com/office/officeart/2005/8/layout/list1"/>
    <dgm:cxn modelId="{6F72F55F-604B-407A-A261-DA5AF97F182C}" srcId="{D792B4C3-E424-4388-9DA9-28770EC70D46}" destId="{F92762E8-328B-4772-9769-367B12F9B05E}" srcOrd="0" destOrd="0" parTransId="{25532E1C-31CB-4A3F-82DD-65491B603ABC}" sibTransId="{CAC001D3-7D10-433A-A997-85E9A736FC43}"/>
    <dgm:cxn modelId="{B1F07146-7571-49AE-8E96-CA9D1DEBB54E}" srcId="{CB56A1D9-C2FA-44E3-9C22-9939D03F3C66}" destId="{8A4C439C-5A3E-4CC3-BC25-6F95808F2966}" srcOrd="1" destOrd="0" parTransId="{5B6D5801-F618-41F9-9FFE-F1BBD9FA5A44}" sibTransId="{488F7DBD-3678-4F62-91CB-DBD6040E59F2}"/>
    <dgm:cxn modelId="{59F41669-57F2-41C0-88CC-2DA36125A17D}" srcId="{D792B4C3-E424-4388-9DA9-28770EC70D46}" destId="{779C49BC-5A1D-4FA5-BB27-F8ECFDDA1290}" srcOrd="1" destOrd="0" parTransId="{218BE673-D91D-4066-B3FD-538C43227AD0}" sibTransId="{C56FC2DC-DED7-4EF3-91E2-B96A23F3BF49}"/>
    <dgm:cxn modelId="{73EE1E6B-8EEF-46E8-9920-83E6B249E562}" type="presOf" srcId="{7A66006C-68D6-4213-9DF1-87BD6820887E}" destId="{40EA807B-1666-4892-A987-60F9F5813E09}" srcOrd="0" destOrd="0" presId="urn:microsoft.com/office/officeart/2005/8/layout/list1"/>
    <dgm:cxn modelId="{C2C49977-D812-47A5-B57E-7835D8501583}" type="presOf" srcId="{D044E0C4-29D5-43F7-870A-3B9A73EDCF82}" destId="{23DD4EBA-C524-4FEE-A73E-A617EFBABFB5}" srcOrd="0" destOrd="1" presId="urn:microsoft.com/office/officeart/2005/8/layout/list1"/>
    <dgm:cxn modelId="{187A2D79-FFB8-4245-8021-92C4D94614CD}" type="presOf" srcId="{8A4C439C-5A3E-4CC3-BC25-6F95808F2966}" destId="{F0544453-2368-46B5-90AB-21B6C0AFB39E}" srcOrd="1" destOrd="0" presId="urn:microsoft.com/office/officeart/2005/8/layout/list1"/>
    <dgm:cxn modelId="{0CBDC085-E687-4753-AF73-6E317B6EC58D}" srcId="{8A4C439C-5A3E-4CC3-BC25-6F95808F2966}" destId="{D620AAD1-8BA9-47E4-8616-827D1E3963F5}" srcOrd="0" destOrd="0" parTransId="{44CC38A7-35D8-4FAB-A17F-8DB202B7E617}" sibTransId="{9C0B55A7-5F03-444C-B522-E4645F70EF73}"/>
    <dgm:cxn modelId="{C8941292-C4FE-46CC-99AF-3D0E04B231EC}" type="presOf" srcId="{D792B4C3-E424-4388-9DA9-28770EC70D46}" destId="{A670ACB2-E5BA-4C78-89E4-B70646881BE2}" srcOrd="1" destOrd="0" presId="urn:microsoft.com/office/officeart/2005/8/layout/list1"/>
    <dgm:cxn modelId="{227B8FA6-26E9-47F6-87F2-0364819C2916}" srcId="{7A66006C-68D6-4213-9DF1-87BD6820887E}" destId="{D044E0C4-29D5-43F7-870A-3B9A73EDCF82}" srcOrd="1" destOrd="0" parTransId="{78A92298-BE9D-4CC9-AF05-DACA3F159EDE}" sibTransId="{BECA621D-454D-4D50-9EB4-DD0781C92C79}"/>
    <dgm:cxn modelId="{55EC8AA8-0D7F-40E6-A294-62E6F24572E0}" srcId="{CB56A1D9-C2FA-44E3-9C22-9939D03F3C66}" destId="{D792B4C3-E424-4388-9DA9-28770EC70D46}" srcOrd="2" destOrd="0" parTransId="{75F16865-7A61-412F-A6B8-EA811202F42F}" sibTransId="{D713F6A9-12C7-44DF-8AD0-ACFD6E4ABD26}"/>
    <dgm:cxn modelId="{CE499DAC-5202-443A-8816-1BC63430515B}" type="presOf" srcId="{7A66006C-68D6-4213-9DF1-87BD6820887E}" destId="{61C9E790-84C9-4E39-AFAD-EFEECB5BDAAE}" srcOrd="1" destOrd="0" presId="urn:microsoft.com/office/officeart/2005/8/layout/list1"/>
    <dgm:cxn modelId="{7BE0E6BE-F53E-4A1B-AB1C-E6B37525C276}" type="presOf" srcId="{D620AAD1-8BA9-47E4-8616-827D1E3963F5}" destId="{1B835FCF-79D7-4962-A64A-54EFA738BD8A}" srcOrd="0" destOrd="0" presId="urn:microsoft.com/office/officeart/2005/8/layout/list1"/>
    <dgm:cxn modelId="{9535A9C1-FCC4-4C77-B43F-C5FD4CB2E080}" srcId="{7A66006C-68D6-4213-9DF1-87BD6820887E}" destId="{E65C9327-D54D-4303-9937-3409DE08F944}" srcOrd="0" destOrd="0" parTransId="{8DFDC138-9FF1-4A87-8BFE-CA95EF024726}" sibTransId="{D25FAAE8-67B7-442D-8E79-A1C7D9FE9DD4}"/>
    <dgm:cxn modelId="{223E94CA-3DAC-4E3B-A783-8BCA67D8E0C3}" type="presOf" srcId="{E65C9327-D54D-4303-9937-3409DE08F944}" destId="{23DD4EBA-C524-4FEE-A73E-A617EFBABFB5}" srcOrd="0" destOrd="0" presId="urn:microsoft.com/office/officeart/2005/8/layout/list1"/>
    <dgm:cxn modelId="{5711C6CE-764B-461E-8A04-889D15B0E991}" type="presOf" srcId="{779C49BC-5A1D-4FA5-BB27-F8ECFDDA1290}" destId="{20278C8F-FEE8-48C7-B796-435BEBAD9A3F}" srcOrd="0" destOrd="1" presId="urn:microsoft.com/office/officeart/2005/8/layout/list1"/>
    <dgm:cxn modelId="{F93571EC-C0CA-4008-9E70-2045B32A30E0}" type="presOf" srcId="{CB56A1D9-C2FA-44E3-9C22-9939D03F3C66}" destId="{12326BC0-199E-42BA-8808-03EA9FFE84B3}" srcOrd="0" destOrd="0" presId="urn:microsoft.com/office/officeart/2005/8/layout/list1"/>
    <dgm:cxn modelId="{D274B43A-7FFE-4560-BA48-EF42704A68E9}" type="presParOf" srcId="{12326BC0-199E-42BA-8808-03EA9FFE84B3}" destId="{2BDC097C-8181-4A57-A7F3-D17EB0DE9EED}" srcOrd="0" destOrd="0" presId="urn:microsoft.com/office/officeart/2005/8/layout/list1"/>
    <dgm:cxn modelId="{CFC5CB90-3829-47CE-A51B-B0AEA1C12FFC}" type="presParOf" srcId="{2BDC097C-8181-4A57-A7F3-D17EB0DE9EED}" destId="{40EA807B-1666-4892-A987-60F9F5813E09}" srcOrd="0" destOrd="0" presId="urn:microsoft.com/office/officeart/2005/8/layout/list1"/>
    <dgm:cxn modelId="{5FF0A168-0809-4D7C-8430-5E2C98E0BAB3}" type="presParOf" srcId="{2BDC097C-8181-4A57-A7F3-D17EB0DE9EED}" destId="{61C9E790-84C9-4E39-AFAD-EFEECB5BDAAE}" srcOrd="1" destOrd="0" presId="urn:microsoft.com/office/officeart/2005/8/layout/list1"/>
    <dgm:cxn modelId="{A65892E2-4E62-4888-9F39-BBF2272219C5}" type="presParOf" srcId="{12326BC0-199E-42BA-8808-03EA9FFE84B3}" destId="{0AC11334-BFA6-4292-AF03-1A1F5B67DDD0}" srcOrd="1" destOrd="0" presId="urn:microsoft.com/office/officeart/2005/8/layout/list1"/>
    <dgm:cxn modelId="{B9B46267-8597-46A2-B363-4C9F2A794379}" type="presParOf" srcId="{12326BC0-199E-42BA-8808-03EA9FFE84B3}" destId="{23DD4EBA-C524-4FEE-A73E-A617EFBABFB5}" srcOrd="2" destOrd="0" presId="urn:microsoft.com/office/officeart/2005/8/layout/list1"/>
    <dgm:cxn modelId="{F51D7E68-F2D6-48C7-82D7-FAE1223B050D}" type="presParOf" srcId="{12326BC0-199E-42BA-8808-03EA9FFE84B3}" destId="{CFC9FE66-8464-400C-A722-D403110FAE7F}" srcOrd="3" destOrd="0" presId="urn:microsoft.com/office/officeart/2005/8/layout/list1"/>
    <dgm:cxn modelId="{FAE44DB5-66C0-422F-B6CE-F5892072A348}" type="presParOf" srcId="{12326BC0-199E-42BA-8808-03EA9FFE84B3}" destId="{B32B5470-6B73-4DE4-912E-4B1936B82AD1}" srcOrd="4" destOrd="0" presId="urn:microsoft.com/office/officeart/2005/8/layout/list1"/>
    <dgm:cxn modelId="{1590A675-F75A-450F-BA89-49CF73DCD435}" type="presParOf" srcId="{B32B5470-6B73-4DE4-912E-4B1936B82AD1}" destId="{525CE197-7B28-4F69-A9C1-4DC4F38EF00D}" srcOrd="0" destOrd="0" presId="urn:microsoft.com/office/officeart/2005/8/layout/list1"/>
    <dgm:cxn modelId="{7CD9E10B-3E58-41FB-A3A3-4D66F8B6BD4F}" type="presParOf" srcId="{B32B5470-6B73-4DE4-912E-4B1936B82AD1}" destId="{F0544453-2368-46B5-90AB-21B6C0AFB39E}" srcOrd="1" destOrd="0" presId="urn:microsoft.com/office/officeart/2005/8/layout/list1"/>
    <dgm:cxn modelId="{26C5A6ED-F3EE-49F5-B5E5-666F91A2348B}" type="presParOf" srcId="{12326BC0-199E-42BA-8808-03EA9FFE84B3}" destId="{605CC981-EEBA-4A5C-BB62-1F0AF67A7D8C}" srcOrd="5" destOrd="0" presId="urn:microsoft.com/office/officeart/2005/8/layout/list1"/>
    <dgm:cxn modelId="{13CD1727-9EA4-4EFB-BE8E-2DD7E4E68988}" type="presParOf" srcId="{12326BC0-199E-42BA-8808-03EA9FFE84B3}" destId="{1B835FCF-79D7-4962-A64A-54EFA738BD8A}" srcOrd="6" destOrd="0" presId="urn:microsoft.com/office/officeart/2005/8/layout/list1"/>
    <dgm:cxn modelId="{BF3AD0F1-4D9F-4613-AECF-1D7304BDAB31}" type="presParOf" srcId="{12326BC0-199E-42BA-8808-03EA9FFE84B3}" destId="{6A014987-0D45-4124-8138-13E75FED7FE7}" srcOrd="7" destOrd="0" presId="urn:microsoft.com/office/officeart/2005/8/layout/list1"/>
    <dgm:cxn modelId="{13AB5705-686E-45C8-B012-1877245D21B6}" type="presParOf" srcId="{12326BC0-199E-42BA-8808-03EA9FFE84B3}" destId="{C121DAF9-8A99-44A3-BE56-21EAADB3C739}" srcOrd="8" destOrd="0" presId="urn:microsoft.com/office/officeart/2005/8/layout/list1"/>
    <dgm:cxn modelId="{1DF5883C-0C84-4A0D-A4EC-18E9409375D1}" type="presParOf" srcId="{C121DAF9-8A99-44A3-BE56-21EAADB3C739}" destId="{287BC6DA-733C-432E-8825-F772F6B0FB3F}" srcOrd="0" destOrd="0" presId="urn:microsoft.com/office/officeart/2005/8/layout/list1"/>
    <dgm:cxn modelId="{719BB692-FA23-40BA-B5DC-249E41C028D7}" type="presParOf" srcId="{C121DAF9-8A99-44A3-BE56-21EAADB3C739}" destId="{A670ACB2-E5BA-4C78-89E4-B70646881BE2}" srcOrd="1" destOrd="0" presId="urn:microsoft.com/office/officeart/2005/8/layout/list1"/>
    <dgm:cxn modelId="{B9130B24-61B1-4C30-B799-8AACC916B7EC}" type="presParOf" srcId="{12326BC0-199E-42BA-8808-03EA9FFE84B3}" destId="{AAB88977-9BB9-42F0-912B-F0BC5B0ADF1D}" srcOrd="9" destOrd="0" presId="urn:microsoft.com/office/officeart/2005/8/layout/list1"/>
    <dgm:cxn modelId="{9B033A1F-7D30-4998-87B3-F910956A8FC0}" type="presParOf" srcId="{12326BC0-199E-42BA-8808-03EA9FFE84B3}" destId="{20278C8F-FEE8-48C7-B796-435BEBAD9A3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C6F7B7-09CC-46A2-AED7-1DF4C4A5438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3756A71-98BF-4CB7-ACF8-6C734A65DA33}">
      <dgm:prSet phldrT="[Texto]"/>
      <dgm:spPr/>
      <dgm:t>
        <a:bodyPr/>
        <a:lstStyle/>
        <a:p>
          <a:r>
            <a:rPr lang="pt-BR" noProof="0" dirty="0"/>
            <a:t>Princípios Fundamentais</a:t>
          </a:r>
        </a:p>
      </dgm:t>
    </dgm:pt>
    <dgm:pt modelId="{1710C890-702B-4FF4-8A4B-1F1E74393FBB}" type="parTrans" cxnId="{064DAD21-1197-4594-8420-1F62C175F28E}">
      <dgm:prSet/>
      <dgm:spPr/>
      <dgm:t>
        <a:bodyPr/>
        <a:lstStyle/>
        <a:p>
          <a:endParaRPr lang="pt-BR"/>
        </a:p>
      </dgm:t>
    </dgm:pt>
    <dgm:pt modelId="{F42CFA31-A671-4214-98D7-0A40A160D49B}" type="sibTrans" cxnId="{064DAD21-1197-4594-8420-1F62C175F28E}">
      <dgm:prSet/>
      <dgm:spPr/>
      <dgm:t>
        <a:bodyPr/>
        <a:lstStyle/>
        <a:p>
          <a:endParaRPr lang="pt-BR"/>
        </a:p>
      </dgm:t>
    </dgm:pt>
    <dgm:pt modelId="{3A9E78BA-0082-4B73-86BC-1F9457C52FA3}">
      <dgm:prSet/>
      <dgm:spPr/>
      <dgm:t>
        <a:bodyPr/>
        <a:lstStyle/>
        <a:p>
          <a:r>
            <a:rPr lang="pt-BR" noProof="0" dirty="0"/>
            <a:t>Breve Histórico</a:t>
          </a:r>
        </a:p>
      </dgm:t>
    </dgm:pt>
    <dgm:pt modelId="{0D29D8AD-133D-4CBD-9A83-7276A5E5DB4D}" type="parTrans" cxnId="{A914E5C1-DF78-48D1-B946-95333F891DE2}">
      <dgm:prSet/>
      <dgm:spPr/>
      <dgm:t>
        <a:bodyPr/>
        <a:lstStyle/>
        <a:p>
          <a:endParaRPr lang="pt-BR"/>
        </a:p>
      </dgm:t>
    </dgm:pt>
    <dgm:pt modelId="{6A07CE98-4186-44E7-9197-7DC9992A70BE}" type="sibTrans" cxnId="{A914E5C1-DF78-48D1-B946-95333F891DE2}">
      <dgm:prSet/>
      <dgm:spPr/>
      <dgm:t>
        <a:bodyPr/>
        <a:lstStyle/>
        <a:p>
          <a:endParaRPr lang="pt-BR"/>
        </a:p>
      </dgm:t>
    </dgm:pt>
    <dgm:pt modelId="{B6C738F1-F7C8-43EB-93FD-C5CCED2C33C0}">
      <dgm:prSet/>
      <dgm:spPr/>
      <dgm:t>
        <a:bodyPr/>
        <a:lstStyle/>
        <a:p>
          <a:r>
            <a:rPr lang="pt-BR" noProof="0" dirty="0"/>
            <a:t>Desafios Recentes</a:t>
          </a:r>
        </a:p>
      </dgm:t>
    </dgm:pt>
    <dgm:pt modelId="{112231AB-BF88-40A8-8038-13FE11C57377}" type="parTrans" cxnId="{6B6DEF27-D9D5-4C1D-BFA7-5330E6F962D6}">
      <dgm:prSet/>
      <dgm:spPr/>
      <dgm:t>
        <a:bodyPr/>
        <a:lstStyle/>
        <a:p>
          <a:endParaRPr lang="pt-BR"/>
        </a:p>
      </dgm:t>
    </dgm:pt>
    <dgm:pt modelId="{E84A9230-BDAA-4A10-8AFA-BB3CD72367D0}" type="sibTrans" cxnId="{6B6DEF27-D9D5-4C1D-BFA7-5330E6F962D6}">
      <dgm:prSet/>
      <dgm:spPr/>
      <dgm:t>
        <a:bodyPr/>
        <a:lstStyle/>
        <a:p>
          <a:endParaRPr lang="pt-BR"/>
        </a:p>
      </dgm:t>
    </dgm:pt>
    <dgm:pt modelId="{C13A039B-D4A7-4F10-86ED-2D474C0B206A}">
      <dgm:prSet/>
      <dgm:spPr/>
      <dgm:t>
        <a:bodyPr/>
        <a:lstStyle/>
        <a:p>
          <a:r>
            <a:rPr lang="pt-BR" noProof="0" dirty="0"/>
            <a:t>Perspectivas de Futuro</a:t>
          </a:r>
        </a:p>
      </dgm:t>
    </dgm:pt>
    <dgm:pt modelId="{9D476F1D-CAA6-4DF0-B5AF-3B7717D3D77D}" type="parTrans" cxnId="{14C23D56-A544-461A-8FFE-448BE4A5D070}">
      <dgm:prSet/>
      <dgm:spPr/>
      <dgm:t>
        <a:bodyPr/>
        <a:lstStyle/>
        <a:p>
          <a:endParaRPr lang="pt-BR"/>
        </a:p>
      </dgm:t>
    </dgm:pt>
    <dgm:pt modelId="{AFDACCF5-EE5A-4A4B-B012-586FD98474A7}" type="sibTrans" cxnId="{14C23D56-A544-461A-8FFE-448BE4A5D070}">
      <dgm:prSet/>
      <dgm:spPr/>
      <dgm:t>
        <a:bodyPr/>
        <a:lstStyle/>
        <a:p>
          <a:endParaRPr lang="pt-BR"/>
        </a:p>
      </dgm:t>
    </dgm:pt>
    <dgm:pt modelId="{B965CDF7-D701-4D73-B0C1-67AF0A4B1F51}">
      <dgm:prSet/>
      <dgm:spPr/>
      <dgm:t>
        <a:bodyPr/>
        <a:lstStyle/>
        <a:p>
          <a:r>
            <a:rPr lang="pt-BR" noProof="0" dirty="0"/>
            <a:t>Debate</a:t>
          </a:r>
        </a:p>
      </dgm:t>
    </dgm:pt>
    <dgm:pt modelId="{48DF57EB-945F-4321-A3AA-F6389E578AEF}" type="parTrans" cxnId="{A0356977-FF99-455C-B5D7-2600B0956B4A}">
      <dgm:prSet/>
      <dgm:spPr/>
      <dgm:t>
        <a:bodyPr/>
        <a:lstStyle/>
        <a:p>
          <a:endParaRPr lang="pt-BR"/>
        </a:p>
      </dgm:t>
    </dgm:pt>
    <dgm:pt modelId="{0387858D-77CE-424C-AA87-7641286CABEC}" type="sibTrans" cxnId="{A0356977-FF99-455C-B5D7-2600B0956B4A}">
      <dgm:prSet/>
      <dgm:spPr/>
      <dgm:t>
        <a:bodyPr/>
        <a:lstStyle/>
        <a:p>
          <a:endParaRPr lang="pt-BR"/>
        </a:p>
      </dgm:t>
    </dgm:pt>
    <dgm:pt modelId="{40BD2222-DF6F-4614-8813-F874315FEAA3}" type="pres">
      <dgm:prSet presAssocID="{78C6F7B7-09CC-46A2-AED7-1DF4C4A54386}" presName="Name0" presStyleCnt="0">
        <dgm:presLayoutVars>
          <dgm:chMax val="7"/>
          <dgm:chPref val="7"/>
          <dgm:dir/>
        </dgm:presLayoutVars>
      </dgm:prSet>
      <dgm:spPr/>
    </dgm:pt>
    <dgm:pt modelId="{CBDE1B05-9FFB-495E-916C-00B15A88BB53}" type="pres">
      <dgm:prSet presAssocID="{78C6F7B7-09CC-46A2-AED7-1DF4C4A54386}" presName="Name1" presStyleCnt="0"/>
      <dgm:spPr/>
    </dgm:pt>
    <dgm:pt modelId="{6D15964B-D0B4-403E-8E80-79AFFB66293F}" type="pres">
      <dgm:prSet presAssocID="{78C6F7B7-09CC-46A2-AED7-1DF4C4A54386}" presName="cycle" presStyleCnt="0"/>
      <dgm:spPr/>
    </dgm:pt>
    <dgm:pt modelId="{0DB5EA4E-41D4-4116-A1B7-2818F384C4DF}" type="pres">
      <dgm:prSet presAssocID="{78C6F7B7-09CC-46A2-AED7-1DF4C4A54386}" presName="srcNode" presStyleLbl="node1" presStyleIdx="0" presStyleCnt="5"/>
      <dgm:spPr/>
    </dgm:pt>
    <dgm:pt modelId="{8340DC92-F3FE-4CA8-A1C2-DB2AA295E74F}" type="pres">
      <dgm:prSet presAssocID="{78C6F7B7-09CC-46A2-AED7-1DF4C4A54386}" presName="conn" presStyleLbl="parChTrans1D2" presStyleIdx="0" presStyleCnt="1"/>
      <dgm:spPr/>
    </dgm:pt>
    <dgm:pt modelId="{D1138637-4ED5-4FD5-BC3E-5835037391E9}" type="pres">
      <dgm:prSet presAssocID="{78C6F7B7-09CC-46A2-AED7-1DF4C4A54386}" presName="extraNode" presStyleLbl="node1" presStyleIdx="0" presStyleCnt="5"/>
      <dgm:spPr/>
    </dgm:pt>
    <dgm:pt modelId="{63B33F2F-9662-406D-AB4F-38CC10CF2A79}" type="pres">
      <dgm:prSet presAssocID="{78C6F7B7-09CC-46A2-AED7-1DF4C4A54386}" presName="dstNode" presStyleLbl="node1" presStyleIdx="0" presStyleCnt="5"/>
      <dgm:spPr/>
    </dgm:pt>
    <dgm:pt modelId="{AA8FFE10-2164-4B5C-8B53-4AA733F724AD}" type="pres">
      <dgm:prSet presAssocID="{23756A71-98BF-4CB7-ACF8-6C734A65DA33}" presName="text_1" presStyleLbl="node1" presStyleIdx="0" presStyleCnt="5">
        <dgm:presLayoutVars>
          <dgm:bulletEnabled val="1"/>
        </dgm:presLayoutVars>
      </dgm:prSet>
      <dgm:spPr/>
    </dgm:pt>
    <dgm:pt modelId="{778EC2B0-579C-4122-A35D-E4844321F162}" type="pres">
      <dgm:prSet presAssocID="{23756A71-98BF-4CB7-ACF8-6C734A65DA33}" presName="accent_1" presStyleCnt="0"/>
      <dgm:spPr/>
    </dgm:pt>
    <dgm:pt modelId="{50C4206E-542D-475F-AA3F-6F9E8FF71F92}" type="pres">
      <dgm:prSet presAssocID="{23756A71-98BF-4CB7-ACF8-6C734A65DA33}" presName="accentRepeatNode" presStyleLbl="solidFgAcc1" presStyleIdx="0" presStyleCnt="5"/>
      <dgm:spPr/>
    </dgm:pt>
    <dgm:pt modelId="{D99C4E01-1D38-4456-8305-F08B0FE41C38}" type="pres">
      <dgm:prSet presAssocID="{3A9E78BA-0082-4B73-86BC-1F9457C52FA3}" presName="text_2" presStyleLbl="node1" presStyleIdx="1" presStyleCnt="5">
        <dgm:presLayoutVars>
          <dgm:bulletEnabled val="1"/>
        </dgm:presLayoutVars>
      </dgm:prSet>
      <dgm:spPr/>
    </dgm:pt>
    <dgm:pt modelId="{151E6F89-71FB-49AE-B5F7-05A5F7A04FE8}" type="pres">
      <dgm:prSet presAssocID="{3A9E78BA-0082-4B73-86BC-1F9457C52FA3}" presName="accent_2" presStyleCnt="0"/>
      <dgm:spPr/>
    </dgm:pt>
    <dgm:pt modelId="{D7268705-32B6-40B7-86A5-27AC4A64AB97}" type="pres">
      <dgm:prSet presAssocID="{3A9E78BA-0082-4B73-86BC-1F9457C52FA3}" presName="accentRepeatNode" presStyleLbl="solidFgAcc1" presStyleIdx="1" presStyleCnt="5"/>
      <dgm:spPr/>
    </dgm:pt>
    <dgm:pt modelId="{9C32C1FC-90E0-4C71-A9B9-88EAA354271F}" type="pres">
      <dgm:prSet presAssocID="{B6C738F1-F7C8-43EB-93FD-C5CCED2C33C0}" presName="text_3" presStyleLbl="node1" presStyleIdx="2" presStyleCnt="5">
        <dgm:presLayoutVars>
          <dgm:bulletEnabled val="1"/>
        </dgm:presLayoutVars>
      </dgm:prSet>
      <dgm:spPr/>
    </dgm:pt>
    <dgm:pt modelId="{21B1BB4F-C626-4AA7-A1B9-E8F02FF3D48A}" type="pres">
      <dgm:prSet presAssocID="{B6C738F1-F7C8-43EB-93FD-C5CCED2C33C0}" presName="accent_3" presStyleCnt="0"/>
      <dgm:spPr/>
    </dgm:pt>
    <dgm:pt modelId="{89BCF9D9-E7EE-4D62-A3A6-026B7EBED2D0}" type="pres">
      <dgm:prSet presAssocID="{B6C738F1-F7C8-43EB-93FD-C5CCED2C33C0}" presName="accentRepeatNode" presStyleLbl="solidFgAcc1" presStyleIdx="2" presStyleCnt="5"/>
      <dgm:spPr/>
    </dgm:pt>
    <dgm:pt modelId="{8B5522E6-D30B-4689-8674-520F6349D093}" type="pres">
      <dgm:prSet presAssocID="{C13A039B-D4A7-4F10-86ED-2D474C0B206A}" presName="text_4" presStyleLbl="node1" presStyleIdx="3" presStyleCnt="5">
        <dgm:presLayoutVars>
          <dgm:bulletEnabled val="1"/>
        </dgm:presLayoutVars>
      </dgm:prSet>
      <dgm:spPr/>
    </dgm:pt>
    <dgm:pt modelId="{FF434536-E6F4-49DE-9643-60E87B57BCC1}" type="pres">
      <dgm:prSet presAssocID="{C13A039B-D4A7-4F10-86ED-2D474C0B206A}" presName="accent_4" presStyleCnt="0"/>
      <dgm:spPr/>
    </dgm:pt>
    <dgm:pt modelId="{C83B34E9-25CC-4B88-97FD-AB68A2055904}" type="pres">
      <dgm:prSet presAssocID="{C13A039B-D4A7-4F10-86ED-2D474C0B206A}" presName="accentRepeatNode" presStyleLbl="solidFgAcc1" presStyleIdx="3" presStyleCnt="5"/>
      <dgm:spPr/>
    </dgm:pt>
    <dgm:pt modelId="{2A7C0274-3F0C-4528-B960-6011C01C04A4}" type="pres">
      <dgm:prSet presAssocID="{B965CDF7-D701-4D73-B0C1-67AF0A4B1F51}" presName="text_5" presStyleLbl="node1" presStyleIdx="4" presStyleCnt="5">
        <dgm:presLayoutVars>
          <dgm:bulletEnabled val="1"/>
        </dgm:presLayoutVars>
      </dgm:prSet>
      <dgm:spPr/>
    </dgm:pt>
    <dgm:pt modelId="{4755589D-344F-48D2-9EE5-3B1A6A59C154}" type="pres">
      <dgm:prSet presAssocID="{B965CDF7-D701-4D73-B0C1-67AF0A4B1F51}" presName="accent_5" presStyleCnt="0"/>
      <dgm:spPr/>
    </dgm:pt>
    <dgm:pt modelId="{23A1BCAA-5F3F-4889-A89B-CFA9BD0E777A}" type="pres">
      <dgm:prSet presAssocID="{B965CDF7-D701-4D73-B0C1-67AF0A4B1F51}" presName="accentRepeatNode" presStyleLbl="solidFgAcc1" presStyleIdx="4" presStyleCnt="5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064DAD21-1197-4594-8420-1F62C175F28E}" srcId="{78C6F7B7-09CC-46A2-AED7-1DF4C4A54386}" destId="{23756A71-98BF-4CB7-ACF8-6C734A65DA33}" srcOrd="0" destOrd="0" parTransId="{1710C890-702B-4FF4-8A4B-1F1E74393FBB}" sibTransId="{F42CFA31-A671-4214-98D7-0A40A160D49B}"/>
    <dgm:cxn modelId="{ABFAE721-6C88-4D22-8880-C41CDB3A8994}" type="presOf" srcId="{78C6F7B7-09CC-46A2-AED7-1DF4C4A54386}" destId="{40BD2222-DF6F-4614-8813-F874315FEAA3}" srcOrd="0" destOrd="0" presId="urn:microsoft.com/office/officeart/2008/layout/VerticalCurvedList"/>
    <dgm:cxn modelId="{6B6DEF27-D9D5-4C1D-BFA7-5330E6F962D6}" srcId="{78C6F7B7-09CC-46A2-AED7-1DF4C4A54386}" destId="{B6C738F1-F7C8-43EB-93FD-C5CCED2C33C0}" srcOrd="2" destOrd="0" parTransId="{112231AB-BF88-40A8-8038-13FE11C57377}" sibTransId="{E84A9230-BDAA-4A10-8AFA-BB3CD72367D0}"/>
    <dgm:cxn modelId="{AE66A12A-C8A2-49A0-82A1-59B5FA176350}" type="presOf" srcId="{B965CDF7-D701-4D73-B0C1-67AF0A4B1F51}" destId="{2A7C0274-3F0C-4528-B960-6011C01C04A4}" srcOrd="0" destOrd="0" presId="urn:microsoft.com/office/officeart/2008/layout/VerticalCurvedList"/>
    <dgm:cxn modelId="{4903CB71-A853-4700-B92A-B44881345B5D}" type="presOf" srcId="{F42CFA31-A671-4214-98D7-0A40A160D49B}" destId="{8340DC92-F3FE-4CA8-A1C2-DB2AA295E74F}" srcOrd="0" destOrd="0" presId="urn:microsoft.com/office/officeart/2008/layout/VerticalCurvedList"/>
    <dgm:cxn modelId="{14C23D56-A544-461A-8FFE-448BE4A5D070}" srcId="{78C6F7B7-09CC-46A2-AED7-1DF4C4A54386}" destId="{C13A039B-D4A7-4F10-86ED-2D474C0B206A}" srcOrd="3" destOrd="0" parTransId="{9D476F1D-CAA6-4DF0-B5AF-3B7717D3D77D}" sibTransId="{AFDACCF5-EE5A-4A4B-B012-586FD98474A7}"/>
    <dgm:cxn modelId="{A0356977-FF99-455C-B5D7-2600B0956B4A}" srcId="{78C6F7B7-09CC-46A2-AED7-1DF4C4A54386}" destId="{B965CDF7-D701-4D73-B0C1-67AF0A4B1F51}" srcOrd="4" destOrd="0" parTransId="{48DF57EB-945F-4321-A3AA-F6389E578AEF}" sibTransId="{0387858D-77CE-424C-AA87-7641286CABEC}"/>
    <dgm:cxn modelId="{A7CD0397-3983-4134-837C-BCE1C96F9802}" type="presOf" srcId="{3A9E78BA-0082-4B73-86BC-1F9457C52FA3}" destId="{D99C4E01-1D38-4456-8305-F08B0FE41C38}" srcOrd="0" destOrd="0" presId="urn:microsoft.com/office/officeart/2008/layout/VerticalCurvedList"/>
    <dgm:cxn modelId="{0EF260B3-4852-4F22-AFA1-4256D533E726}" type="presOf" srcId="{23756A71-98BF-4CB7-ACF8-6C734A65DA33}" destId="{AA8FFE10-2164-4B5C-8B53-4AA733F724AD}" srcOrd="0" destOrd="0" presId="urn:microsoft.com/office/officeart/2008/layout/VerticalCurvedList"/>
    <dgm:cxn modelId="{A914E5C1-DF78-48D1-B946-95333F891DE2}" srcId="{78C6F7B7-09CC-46A2-AED7-1DF4C4A54386}" destId="{3A9E78BA-0082-4B73-86BC-1F9457C52FA3}" srcOrd="1" destOrd="0" parTransId="{0D29D8AD-133D-4CBD-9A83-7276A5E5DB4D}" sibTransId="{6A07CE98-4186-44E7-9197-7DC9992A70BE}"/>
    <dgm:cxn modelId="{C4A987C9-1D0F-4BBC-966D-16FFBF20666C}" type="presOf" srcId="{B6C738F1-F7C8-43EB-93FD-C5CCED2C33C0}" destId="{9C32C1FC-90E0-4C71-A9B9-88EAA354271F}" srcOrd="0" destOrd="0" presId="urn:microsoft.com/office/officeart/2008/layout/VerticalCurvedList"/>
    <dgm:cxn modelId="{69B2A0F9-1223-494E-9698-47ADE6B44C99}" type="presOf" srcId="{C13A039B-D4A7-4F10-86ED-2D474C0B206A}" destId="{8B5522E6-D30B-4689-8674-520F6349D093}" srcOrd="0" destOrd="0" presId="urn:microsoft.com/office/officeart/2008/layout/VerticalCurvedList"/>
    <dgm:cxn modelId="{9357936C-5BE8-4992-AECD-EDF93CD448A3}" type="presParOf" srcId="{40BD2222-DF6F-4614-8813-F874315FEAA3}" destId="{CBDE1B05-9FFB-495E-916C-00B15A88BB53}" srcOrd="0" destOrd="0" presId="urn:microsoft.com/office/officeart/2008/layout/VerticalCurvedList"/>
    <dgm:cxn modelId="{D86EC256-5ACA-4F7C-9C6E-DD8EFD446BB7}" type="presParOf" srcId="{CBDE1B05-9FFB-495E-916C-00B15A88BB53}" destId="{6D15964B-D0B4-403E-8E80-79AFFB66293F}" srcOrd="0" destOrd="0" presId="urn:microsoft.com/office/officeart/2008/layout/VerticalCurvedList"/>
    <dgm:cxn modelId="{48E23F6D-3874-454D-8CEF-78ABC23E24C1}" type="presParOf" srcId="{6D15964B-D0B4-403E-8E80-79AFFB66293F}" destId="{0DB5EA4E-41D4-4116-A1B7-2818F384C4DF}" srcOrd="0" destOrd="0" presId="urn:microsoft.com/office/officeart/2008/layout/VerticalCurvedList"/>
    <dgm:cxn modelId="{ACF7B26D-B22F-4F4D-AE2A-F12BFA58D8B7}" type="presParOf" srcId="{6D15964B-D0B4-403E-8E80-79AFFB66293F}" destId="{8340DC92-F3FE-4CA8-A1C2-DB2AA295E74F}" srcOrd="1" destOrd="0" presId="urn:microsoft.com/office/officeart/2008/layout/VerticalCurvedList"/>
    <dgm:cxn modelId="{C3D22FBB-DF3F-42D6-BD43-BA12380BD106}" type="presParOf" srcId="{6D15964B-D0B4-403E-8E80-79AFFB66293F}" destId="{D1138637-4ED5-4FD5-BC3E-5835037391E9}" srcOrd="2" destOrd="0" presId="urn:microsoft.com/office/officeart/2008/layout/VerticalCurvedList"/>
    <dgm:cxn modelId="{B63D3BA0-2996-4F5C-8A76-AC0E184DE8A5}" type="presParOf" srcId="{6D15964B-D0B4-403E-8E80-79AFFB66293F}" destId="{63B33F2F-9662-406D-AB4F-38CC10CF2A79}" srcOrd="3" destOrd="0" presId="urn:microsoft.com/office/officeart/2008/layout/VerticalCurvedList"/>
    <dgm:cxn modelId="{78D5507C-A0EC-46E3-AD9C-1B9771E20070}" type="presParOf" srcId="{CBDE1B05-9FFB-495E-916C-00B15A88BB53}" destId="{AA8FFE10-2164-4B5C-8B53-4AA733F724AD}" srcOrd="1" destOrd="0" presId="urn:microsoft.com/office/officeart/2008/layout/VerticalCurvedList"/>
    <dgm:cxn modelId="{03ACEE54-DA66-47B4-B82D-3326152C49A6}" type="presParOf" srcId="{CBDE1B05-9FFB-495E-916C-00B15A88BB53}" destId="{778EC2B0-579C-4122-A35D-E4844321F162}" srcOrd="2" destOrd="0" presId="urn:microsoft.com/office/officeart/2008/layout/VerticalCurvedList"/>
    <dgm:cxn modelId="{2421875F-1725-4F2D-9593-9D195AE561F6}" type="presParOf" srcId="{778EC2B0-579C-4122-A35D-E4844321F162}" destId="{50C4206E-542D-475F-AA3F-6F9E8FF71F92}" srcOrd="0" destOrd="0" presId="urn:microsoft.com/office/officeart/2008/layout/VerticalCurvedList"/>
    <dgm:cxn modelId="{94E6BA79-E491-4531-8C52-41A3AFE57840}" type="presParOf" srcId="{CBDE1B05-9FFB-495E-916C-00B15A88BB53}" destId="{D99C4E01-1D38-4456-8305-F08B0FE41C38}" srcOrd="3" destOrd="0" presId="urn:microsoft.com/office/officeart/2008/layout/VerticalCurvedList"/>
    <dgm:cxn modelId="{62DB7D2E-C3E7-4530-89B4-407C3EE0D385}" type="presParOf" srcId="{CBDE1B05-9FFB-495E-916C-00B15A88BB53}" destId="{151E6F89-71FB-49AE-B5F7-05A5F7A04FE8}" srcOrd="4" destOrd="0" presId="urn:microsoft.com/office/officeart/2008/layout/VerticalCurvedList"/>
    <dgm:cxn modelId="{285918F6-5B71-4B6F-A37C-232593A4DDB4}" type="presParOf" srcId="{151E6F89-71FB-49AE-B5F7-05A5F7A04FE8}" destId="{D7268705-32B6-40B7-86A5-27AC4A64AB97}" srcOrd="0" destOrd="0" presId="urn:microsoft.com/office/officeart/2008/layout/VerticalCurvedList"/>
    <dgm:cxn modelId="{D1258540-42A7-4AAD-9CA4-DF4F861A1A27}" type="presParOf" srcId="{CBDE1B05-9FFB-495E-916C-00B15A88BB53}" destId="{9C32C1FC-90E0-4C71-A9B9-88EAA354271F}" srcOrd="5" destOrd="0" presId="urn:microsoft.com/office/officeart/2008/layout/VerticalCurvedList"/>
    <dgm:cxn modelId="{1448E27A-0D53-4486-B0B8-173CB1D774D9}" type="presParOf" srcId="{CBDE1B05-9FFB-495E-916C-00B15A88BB53}" destId="{21B1BB4F-C626-4AA7-A1B9-E8F02FF3D48A}" srcOrd="6" destOrd="0" presId="urn:microsoft.com/office/officeart/2008/layout/VerticalCurvedList"/>
    <dgm:cxn modelId="{5B3D696C-8AE0-4D1C-A3E0-270F6620732E}" type="presParOf" srcId="{21B1BB4F-C626-4AA7-A1B9-E8F02FF3D48A}" destId="{89BCF9D9-E7EE-4D62-A3A6-026B7EBED2D0}" srcOrd="0" destOrd="0" presId="urn:microsoft.com/office/officeart/2008/layout/VerticalCurvedList"/>
    <dgm:cxn modelId="{7879D0A3-90A0-42AE-A321-8CB40D2F090F}" type="presParOf" srcId="{CBDE1B05-9FFB-495E-916C-00B15A88BB53}" destId="{8B5522E6-D30B-4689-8674-520F6349D093}" srcOrd="7" destOrd="0" presId="urn:microsoft.com/office/officeart/2008/layout/VerticalCurvedList"/>
    <dgm:cxn modelId="{53EFBE38-6908-4267-819B-A2ED50D289DF}" type="presParOf" srcId="{CBDE1B05-9FFB-495E-916C-00B15A88BB53}" destId="{FF434536-E6F4-49DE-9643-60E87B57BCC1}" srcOrd="8" destOrd="0" presId="urn:microsoft.com/office/officeart/2008/layout/VerticalCurvedList"/>
    <dgm:cxn modelId="{8A26E4AE-73AF-4F4D-B103-D0346ADA068D}" type="presParOf" srcId="{FF434536-E6F4-49DE-9643-60E87B57BCC1}" destId="{C83B34E9-25CC-4B88-97FD-AB68A2055904}" srcOrd="0" destOrd="0" presId="urn:microsoft.com/office/officeart/2008/layout/VerticalCurvedList"/>
    <dgm:cxn modelId="{046FE785-5DD0-4453-AAB6-EA5DC07BBFC5}" type="presParOf" srcId="{CBDE1B05-9FFB-495E-916C-00B15A88BB53}" destId="{2A7C0274-3F0C-4528-B960-6011C01C04A4}" srcOrd="9" destOrd="0" presId="urn:microsoft.com/office/officeart/2008/layout/VerticalCurvedList"/>
    <dgm:cxn modelId="{A29CB789-2247-4612-9F3C-053610CCF641}" type="presParOf" srcId="{CBDE1B05-9FFB-495E-916C-00B15A88BB53}" destId="{4755589D-344F-48D2-9EE5-3B1A6A59C154}" srcOrd="10" destOrd="0" presId="urn:microsoft.com/office/officeart/2008/layout/VerticalCurvedList"/>
    <dgm:cxn modelId="{64DEB4AB-A518-496D-B3BC-4944E4310AF0}" type="presParOf" srcId="{4755589D-344F-48D2-9EE5-3B1A6A59C154}" destId="{23A1BCAA-5F3F-4889-A89B-CFA9BD0E77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BC677-157B-48F3-8504-21FFA2ECD6B6}">
      <dsp:nvSpPr>
        <dsp:cNvPr id="0" name=""/>
        <dsp:cNvSpPr/>
      </dsp:nvSpPr>
      <dsp:spPr>
        <a:xfrm>
          <a:off x="88702" y="607208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1900 Max Planck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Quantização de Energia</a:t>
          </a:r>
        </a:p>
      </dsp:txBody>
      <dsp:txXfrm>
        <a:off x="88702" y="607208"/>
        <a:ext cx="2034328" cy="635727"/>
      </dsp:txXfrm>
    </dsp:sp>
    <dsp:sp modelId="{E73D0643-97BD-4F83-A8A9-266C0915587C}">
      <dsp:nvSpPr>
        <dsp:cNvPr id="0" name=""/>
        <dsp:cNvSpPr/>
      </dsp:nvSpPr>
      <dsp:spPr>
        <a:xfrm>
          <a:off x="3939" y="515381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6980B36-3093-40AE-A294-318AD5D21FA6}">
      <dsp:nvSpPr>
        <dsp:cNvPr id="0" name=""/>
        <dsp:cNvSpPr/>
      </dsp:nvSpPr>
      <dsp:spPr>
        <a:xfrm>
          <a:off x="2308121" y="607208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1905 Albert Einstein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Dualidade da Luz</a:t>
          </a:r>
        </a:p>
      </dsp:txBody>
      <dsp:txXfrm>
        <a:off x="2308121" y="607208"/>
        <a:ext cx="2034328" cy="635727"/>
      </dsp:txXfrm>
    </dsp:sp>
    <dsp:sp modelId="{FD757B2E-494E-4D0E-92D6-429CC69F7690}">
      <dsp:nvSpPr>
        <dsp:cNvPr id="0" name=""/>
        <dsp:cNvSpPr/>
      </dsp:nvSpPr>
      <dsp:spPr>
        <a:xfrm>
          <a:off x="2223357" y="515381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652FE87-B0ED-453B-B00D-0F086A3AD7A0}">
      <dsp:nvSpPr>
        <dsp:cNvPr id="0" name=""/>
        <dsp:cNvSpPr/>
      </dsp:nvSpPr>
      <dsp:spPr>
        <a:xfrm>
          <a:off x="4527539" y="607208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1925 Wolfgang Pauli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Princípio da Exclusão</a:t>
          </a:r>
        </a:p>
      </dsp:txBody>
      <dsp:txXfrm>
        <a:off x="4527539" y="607208"/>
        <a:ext cx="2034328" cy="635727"/>
      </dsp:txXfrm>
    </dsp:sp>
    <dsp:sp modelId="{A8DA4B3D-B811-4C39-A7C6-93E02BBE3D08}">
      <dsp:nvSpPr>
        <dsp:cNvPr id="0" name=""/>
        <dsp:cNvSpPr/>
      </dsp:nvSpPr>
      <dsp:spPr>
        <a:xfrm>
          <a:off x="4442775" y="515381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D9C710C-BBE3-4586-968D-14EA6225FC90}">
      <dsp:nvSpPr>
        <dsp:cNvPr id="0" name=""/>
        <dsp:cNvSpPr/>
      </dsp:nvSpPr>
      <dsp:spPr>
        <a:xfrm>
          <a:off x="6746957" y="607208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1926 Max Born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Natureza Probabilística</a:t>
          </a:r>
        </a:p>
      </dsp:txBody>
      <dsp:txXfrm>
        <a:off x="6746957" y="607208"/>
        <a:ext cx="2034328" cy="635727"/>
      </dsp:txXfrm>
    </dsp:sp>
    <dsp:sp modelId="{A83EAA94-D3A4-45BD-8228-83D32A533C8C}">
      <dsp:nvSpPr>
        <dsp:cNvPr id="0" name=""/>
        <dsp:cNvSpPr/>
      </dsp:nvSpPr>
      <dsp:spPr>
        <a:xfrm>
          <a:off x="6662193" y="515381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8000" r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07102F9-169D-424C-B786-AF856A92D6C0}">
      <dsp:nvSpPr>
        <dsp:cNvPr id="0" name=""/>
        <dsp:cNvSpPr/>
      </dsp:nvSpPr>
      <dsp:spPr>
        <a:xfrm>
          <a:off x="96331" y="1407519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1926 Erwin Schrödinger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Funções de Onda</a:t>
          </a:r>
        </a:p>
      </dsp:txBody>
      <dsp:txXfrm>
        <a:off x="96331" y="1407519"/>
        <a:ext cx="2034328" cy="635727"/>
      </dsp:txXfrm>
    </dsp:sp>
    <dsp:sp modelId="{987D8D44-3FED-43FE-A5D2-56BCB75A697E}">
      <dsp:nvSpPr>
        <dsp:cNvPr id="0" name=""/>
        <dsp:cNvSpPr/>
      </dsp:nvSpPr>
      <dsp:spPr>
        <a:xfrm>
          <a:off x="3939" y="131569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AE12A-D0CB-4F20-AACF-0C498976E946}">
      <dsp:nvSpPr>
        <dsp:cNvPr id="0" name=""/>
        <dsp:cNvSpPr/>
      </dsp:nvSpPr>
      <dsp:spPr>
        <a:xfrm>
          <a:off x="2308121" y="1407519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1927 Werner Heisenberg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Princípio da Incerteza</a:t>
          </a:r>
        </a:p>
      </dsp:txBody>
      <dsp:txXfrm>
        <a:off x="2308121" y="1407519"/>
        <a:ext cx="2034328" cy="635727"/>
      </dsp:txXfrm>
    </dsp:sp>
    <dsp:sp modelId="{01AE72D1-EEDF-478B-8CB4-AA16A1ECD6EA}">
      <dsp:nvSpPr>
        <dsp:cNvPr id="0" name=""/>
        <dsp:cNvSpPr/>
      </dsp:nvSpPr>
      <dsp:spPr>
        <a:xfrm>
          <a:off x="2223357" y="131569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D2AFF17-5615-4515-ADEB-D9C57A705899}">
      <dsp:nvSpPr>
        <dsp:cNvPr id="0" name=""/>
        <dsp:cNvSpPr/>
      </dsp:nvSpPr>
      <dsp:spPr>
        <a:xfrm>
          <a:off x="4527539" y="1407519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1932 John Von Neumann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Colapso Função de Onda</a:t>
          </a:r>
        </a:p>
      </dsp:txBody>
      <dsp:txXfrm>
        <a:off x="4527539" y="1407519"/>
        <a:ext cx="2034328" cy="635727"/>
      </dsp:txXfrm>
    </dsp:sp>
    <dsp:sp modelId="{F0C8BE4A-4086-43E5-8D66-09FD771E1110}">
      <dsp:nvSpPr>
        <dsp:cNvPr id="0" name=""/>
        <dsp:cNvSpPr/>
      </dsp:nvSpPr>
      <dsp:spPr>
        <a:xfrm>
          <a:off x="4442775" y="131569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7"/>
          <a:srcRect/>
          <a:stretch>
            <a:fillRect l="-10000" r="-1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22F4A0B-4208-4DE3-845E-90F48A587353}">
      <dsp:nvSpPr>
        <dsp:cNvPr id="0" name=""/>
        <dsp:cNvSpPr/>
      </dsp:nvSpPr>
      <dsp:spPr>
        <a:xfrm>
          <a:off x="6746957" y="1407519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1935 Einstein, Podolsky, Rosen - Paradoxo EPR</a:t>
          </a:r>
        </a:p>
      </dsp:txBody>
      <dsp:txXfrm>
        <a:off x="6746957" y="1407519"/>
        <a:ext cx="2034328" cy="635727"/>
      </dsp:txXfrm>
    </dsp:sp>
    <dsp:sp modelId="{300579B8-0002-4455-BAEB-776D6831C014}">
      <dsp:nvSpPr>
        <dsp:cNvPr id="0" name=""/>
        <dsp:cNvSpPr/>
      </dsp:nvSpPr>
      <dsp:spPr>
        <a:xfrm>
          <a:off x="6662193" y="131569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8"/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4E1E132-F7F9-4D0C-A908-E50F200405C3}">
      <dsp:nvSpPr>
        <dsp:cNvPr id="0" name=""/>
        <dsp:cNvSpPr/>
      </dsp:nvSpPr>
      <dsp:spPr>
        <a:xfrm>
          <a:off x="88702" y="220783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1935 Erwin Schrödinger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Emaranhado Quântico</a:t>
          </a:r>
        </a:p>
      </dsp:txBody>
      <dsp:txXfrm>
        <a:off x="88702" y="2207830"/>
        <a:ext cx="2034328" cy="635727"/>
      </dsp:txXfrm>
    </dsp:sp>
    <dsp:sp modelId="{3D1C8473-F2A2-424D-9898-050D93F8BACB}">
      <dsp:nvSpPr>
        <dsp:cNvPr id="0" name=""/>
        <dsp:cNvSpPr/>
      </dsp:nvSpPr>
      <dsp:spPr>
        <a:xfrm>
          <a:off x="3939" y="211600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9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9B9660-9BED-46A8-A6FA-A2A9307943BA}">
      <dsp:nvSpPr>
        <dsp:cNvPr id="0" name=""/>
        <dsp:cNvSpPr/>
      </dsp:nvSpPr>
      <dsp:spPr>
        <a:xfrm>
          <a:off x="2308121" y="220783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1981 Richard Feynman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Computação Quântica</a:t>
          </a:r>
        </a:p>
      </dsp:txBody>
      <dsp:txXfrm>
        <a:off x="2308121" y="2207830"/>
        <a:ext cx="2034328" cy="635727"/>
      </dsp:txXfrm>
    </dsp:sp>
    <dsp:sp modelId="{91824CCC-6D67-4382-9B57-B96EF40B7543}">
      <dsp:nvSpPr>
        <dsp:cNvPr id="0" name=""/>
        <dsp:cNvSpPr/>
      </dsp:nvSpPr>
      <dsp:spPr>
        <a:xfrm>
          <a:off x="2223357" y="211600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0"/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CE2ABD3-57CF-47AF-B1B1-AA62D358C64B}">
      <dsp:nvSpPr>
        <dsp:cNvPr id="0" name=""/>
        <dsp:cNvSpPr/>
      </dsp:nvSpPr>
      <dsp:spPr>
        <a:xfrm>
          <a:off x="4527539" y="220783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1985 David Deutsch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>
              <a:hlinkClick xmlns:r="http://schemas.openxmlformats.org/officeDocument/2006/relationships" r:id="rId11"/>
            </a:rPr>
            <a:t>Computador Quântico</a:t>
          </a:r>
          <a:endParaRPr lang="pt-BR" sz="1100" b="1" kern="1200" noProof="0" dirty="0"/>
        </a:p>
      </dsp:txBody>
      <dsp:txXfrm>
        <a:off x="4527539" y="2207830"/>
        <a:ext cx="2034328" cy="635727"/>
      </dsp:txXfrm>
    </dsp:sp>
    <dsp:sp modelId="{BADA2B8C-13A7-49F6-A49E-BBDC69028825}">
      <dsp:nvSpPr>
        <dsp:cNvPr id="0" name=""/>
        <dsp:cNvSpPr/>
      </dsp:nvSpPr>
      <dsp:spPr>
        <a:xfrm>
          <a:off x="4442775" y="211600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2"/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4ED5353-1B54-41CF-9504-ECEE77396BFD}">
      <dsp:nvSpPr>
        <dsp:cNvPr id="0" name=""/>
        <dsp:cNvSpPr/>
      </dsp:nvSpPr>
      <dsp:spPr>
        <a:xfrm>
          <a:off x="6746957" y="220783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1994 Peter </a:t>
          </a:r>
          <a:r>
            <a:rPr lang="pt-BR" sz="1100" b="1" kern="1200" noProof="0" dirty="0" err="1"/>
            <a:t>Shor</a:t>
          </a:r>
          <a:endParaRPr lang="pt-BR" sz="1100" b="1" kern="1200" noProof="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>
              <a:hlinkClick xmlns:r="http://schemas.openxmlformats.org/officeDocument/2006/relationships" r:id="rId13"/>
            </a:rPr>
            <a:t>Algo: Fatoração de Primos</a:t>
          </a:r>
          <a:endParaRPr lang="pt-BR" sz="1100" b="1" kern="1200" noProof="0" dirty="0"/>
        </a:p>
      </dsp:txBody>
      <dsp:txXfrm>
        <a:off x="6746957" y="2207830"/>
        <a:ext cx="2034328" cy="635727"/>
      </dsp:txXfrm>
    </dsp:sp>
    <dsp:sp modelId="{4669586E-E931-4620-912E-7AD930CA1848}">
      <dsp:nvSpPr>
        <dsp:cNvPr id="0" name=""/>
        <dsp:cNvSpPr/>
      </dsp:nvSpPr>
      <dsp:spPr>
        <a:xfrm>
          <a:off x="6662193" y="2116002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4"/>
          <a:srcRect/>
          <a:stretch>
            <a:fillRect l="-16000" r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0191F4C-06DA-4CB5-9893-31E28E94DD15}">
      <dsp:nvSpPr>
        <dsp:cNvPr id="0" name=""/>
        <dsp:cNvSpPr/>
      </dsp:nvSpPr>
      <dsp:spPr>
        <a:xfrm>
          <a:off x="88702" y="300814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1995 Benjamin Schumacher - qubit</a:t>
          </a:r>
        </a:p>
      </dsp:txBody>
      <dsp:txXfrm>
        <a:off x="88702" y="3008140"/>
        <a:ext cx="2034328" cy="635727"/>
      </dsp:txXfrm>
    </dsp:sp>
    <dsp:sp modelId="{FFDF5CF3-D123-4A45-BFEB-21246C350B02}">
      <dsp:nvSpPr>
        <dsp:cNvPr id="0" name=""/>
        <dsp:cNvSpPr/>
      </dsp:nvSpPr>
      <dsp:spPr>
        <a:xfrm>
          <a:off x="3939" y="2916313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5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1B5CC09-B364-4780-B4F7-726C01FD21B9}">
      <dsp:nvSpPr>
        <dsp:cNvPr id="0" name=""/>
        <dsp:cNvSpPr/>
      </dsp:nvSpPr>
      <dsp:spPr>
        <a:xfrm>
          <a:off x="2308121" y="300814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1996 </a:t>
          </a:r>
          <a:r>
            <a:rPr lang="pt-BR" sz="1100" b="1" kern="1200" noProof="0" dirty="0" err="1"/>
            <a:t>Lov</a:t>
          </a:r>
          <a:r>
            <a:rPr lang="pt-BR" sz="1100" b="1" kern="1200" noProof="0" dirty="0"/>
            <a:t> Grover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>
              <a:hlinkClick xmlns:r="http://schemas.openxmlformats.org/officeDocument/2006/relationships" r:id="rId16"/>
            </a:rPr>
            <a:t>Algo: Buscas Quânticas</a:t>
          </a:r>
          <a:endParaRPr lang="pt-BR" sz="1100" b="1" kern="1200" noProof="0" dirty="0"/>
        </a:p>
      </dsp:txBody>
      <dsp:txXfrm>
        <a:off x="2308121" y="3008140"/>
        <a:ext cx="2034328" cy="635727"/>
      </dsp:txXfrm>
    </dsp:sp>
    <dsp:sp modelId="{E7DF6B20-2F7F-4D3C-B727-B333193178D0}">
      <dsp:nvSpPr>
        <dsp:cNvPr id="0" name=""/>
        <dsp:cNvSpPr/>
      </dsp:nvSpPr>
      <dsp:spPr>
        <a:xfrm>
          <a:off x="2223357" y="2916313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7"/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2FE5CF9-629F-46A7-B241-1BEB921216D0}">
      <dsp:nvSpPr>
        <dsp:cNvPr id="0" name=""/>
        <dsp:cNvSpPr/>
      </dsp:nvSpPr>
      <dsp:spPr>
        <a:xfrm>
          <a:off x="4527539" y="300814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1996-1998 Yao, </a:t>
          </a:r>
          <a:r>
            <a:rPr lang="pt-BR" sz="1100" b="1" kern="1200" noProof="0" dirty="0" err="1"/>
            <a:t>Kitaev</a:t>
          </a:r>
          <a:r>
            <a:rPr lang="pt-BR" sz="1100" b="1" kern="1200" noProof="0" dirty="0"/>
            <a:t>, Chuang, Nielsen, </a:t>
          </a:r>
          <a:r>
            <a:rPr lang="pt-BR" sz="1100" b="1" kern="1200" noProof="0" dirty="0" err="1"/>
            <a:t>Preskill</a:t>
          </a:r>
          <a:r>
            <a:rPr lang="pt-BR" sz="1100" b="1" kern="1200" noProof="0" dirty="0"/>
            <a:t> - Circuitos</a:t>
          </a:r>
        </a:p>
      </dsp:txBody>
      <dsp:txXfrm>
        <a:off x="4527539" y="3008140"/>
        <a:ext cx="2034328" cy="635727"/>
      </dsp:txXfrm>
    </dsp:sp>
    <dsp:sp modelId="{5F826102-40A4-4109-88E0-F10C1E789718}">
      <dsp:nvSpPr>
        <dsp:cNvPr id="0" name=""/>
        <dsp:cNvSpPr/>
      </dsp:nvSpPr>
      <dsp:spPr>
        <a:xfrm>
          <a:off x="4442775" y="2916313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18"/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31B8FEB-DB6B-4906-837B-30E961FD079B}">
      <dsp:nvSpPr>
        <dsp:cNvPr id="0" name=""/>
        <dsp:cNvSpPr/>
      </dsp:nvSpPr>
      <dsp:spPr>
        <a:xfrm>
          <a:off x="6746957" y="3008140"/>
          <a:ext cx="2034328" cy="6357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60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noProof="0" dirty="0"/>
            <a:t>2001 </a:t>
          </a:r>
          <a:r>
            <a:rPr lang="pt-BR" sz="1100" b="1" kern="1200" noProof="0" dirty="0" err="1"/>
            <a:t>Raussendorf</a:t>
          </a:r>
          <a:r>
            <a:rPr lang="pt-BR" sz="1100" b="1" kern="1200" noProof="0" dirty="0"/>
            <a:t> e </a:t>
          </a:r>
          <a:r>
            <a:rPr lang="pt-BR" sz="1100" b="1" kern="1200" noProof="0" dirty="0" err="1"/>
            <a:t>Briegel</a:t>
          </a:r>
          <a:r>
            <a:rPr lang="pt-BR" sz="1100" b="1" kern="1200" noProof="0" dirty="0"/>
            <a:t>: </a:t>
          </a:r>
          <a:r>
            <a:rPr lang="pt-BR" sz="1100" b="1" kern="1200" noProof="0" dirty="0">
              <a:hlinkClick xmlns:r="http://schemas.openxmlformats.org/officeDocument/2006/relationships" r:id="rId19"/>
            </a:rPr>
            <a:t>Computação por Medição</a:t>
          </a:r>
          <a:endParaRPr lang="pt-BR" sz="1100" b="1" kern="1200" noProof="0" dirty="0"/>
        </a:p>
      </dsp:txBody>
      <dsp:txXfrm>
        <a:off x="6746957" y="3008140"/>
        <a:ext cx="2034328" cy="635727"/>
      </dsp:txXfrm>
    </dsp:sp>
    <dsp:sp modelId="{0C57FBD5-60E3-43E0-B8DE-DC3688C88983}">
      <dsp:nvSpPr>
        <dsp:cNvPr id="0" name=""/>
        <dsp:cNvSpPr/>
      </dsp:nvSpPr>
      <dsp:spPr>
        <a:xfrm>
          <a:off x="6662193" y="2916313"/>
          <a:ext cx="445009" cy="667514"/>
        </a:xfrm>
        <a:prstGeom prst="rect">
          <a:avLst/>
        </a:prstGeom>
        <a:blipFill rotWithShape="1">
          <a:blip xmlns:r="http://schemas.openxmlformats.org/officeDocument/2006/relationships" r:embed="rId20"/>
          <a:srcRect/>
          <a:stretch>
            <a:fillRect l="-48000" r="-4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D4EBA-C524-4FEE-A73E-A617EFBABFB5}">
      <dsp:nvSpPr>
        <dsp:cNvPr id="0" name=""/>
        <dsp:cNvSpPr/>
      </dsp:nvSpPr>
      <dsp:spPr>
        <a:xfrm>
          <a:off x="0" y="379255"/>
          <a:ext cx="4321175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5371" tIns="291592" rIns="33537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b="1" kern="1200" noProof="0" dirty="0"/>
            <a:t>Vantagem quântica</a:t>
          </a:r>
          <a:r>
            <a:rPr lang="pt-BR" sz="1400" kern="1200" noProof="0" dirty="0"/>
            <a:t> para problemas específicos (química, logística, etc.).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noProof="0" dirty="0"/>
            <a:t>Impactos: </a:t>
          </a:r>
          <a:r>
            <a:rPr lang="pt-BR" sz="1400" b="1" kern="1200" noProof="0" dirty="0"/>
            <a:t>IA e Criptografia</a:t>
          </a:r>
          <a:r>
            <a:rPr lang="pt-BR" sz="1400" kern="1200" noProof="0" dirty="0"/>
            <a:t>.</a:t>
          </a:r>
        </a:p>
      </dsp:txBody>
      <dsp:txXfrm>
        <a:off x="0" y="379255"/>
        <a:ext cx="4321175" cy="1014300"/>
      </dsp:txXfrm>
    </dsp:sp>
    <dsp:sp modelId="{61C9E790-84C9-4E39-AFAD-EFEECB5BDAAE}">
      <dsp:nvSpPr>
        <dsp:cNvPr id="0" name=""/>
        <dsp:cNvSpPr/>
      </dsp:nvSpPr>
      <dsp:spPr>
        <a:xfrm>
          <a:off x="216058" y="172614"/>
          <a:ext cx="3024822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31" tIns="0" rIns="11433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Curto prazo:</a:t>
          </a:r>
        </a:p>
      </dsp:txBody>
      <dsp:txXfrm>
        <a:off x="236233" y="192789"/>
        <a:ext cx="2984472" cy="372930"/>
      </dsp:txXfrm>
    </dsp:sp>
    <dsp:sp modelId="{1B835FCF-79D7-4962-A64A-54EFA738BD8A}">
      <dsp:nvSpPr>
        <dsp:cNvPr id="0" name=""/>
        <dsp:cNvSpPr/>
      </dsp:nvSpPr>
      <dsp:spPr>
        <a:xfrm>
          <a:off x="0" y="1675795"/>
          <a:ext cx="4321175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5371" tIns="291592" rIns="33537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b="1" kern="1200" noProof="0" dirty="0"/>
            <a:t>Integração com computação clássica</a:t>
          </a:r>
          <a:r>
            <a:rPr lang="pt-BR" sz="1400" kern="1200" noProof="0" dirty="0"/>
            <a:t> (híbrida).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b="1" kern="1200" noProof="0" dirty="0"/>
            <a:t>Novos algoritmos, novos materiais</a:t>
          </a:r>
          <a:r>
            <a:rPr lang="pt-BR" sz="1400" kern="1200" noProof="0" dirty="0"/>
            <a:t>, etc.</a:t>
          </a:r>
        </a:p>
      </dsp:txBody>
      <dsp:txXfrm>
        <a:off x="0" y="1675795"/>
        <a:ext cx="4321175" cy="815850"/>
      </dsp:txXfrm>
    </dsp:sp>
    <dsp:sp modelId="{F0544453-2368-46B5-90AB-21B6C0AFB39E}">
      <dsp:nvSpPr>
        <dsp:cNvPr id="0" name=""/>
        <dsp:cNvSpPr/>
      </dsp:nvSpPr>
      <dsp:spPr>
        <a:xfrm>
          <a:off x="216058" y="1469155"/>
          <a:ext cx="3024822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31" tIns="0" rIns="11433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Médio prazo:</a:t>
          </a:r>
        </a:p>
      </dsp:txBody>
      <dsp:txXfrm>
        <a:off x="236233" y="1489330"/>
        <a:ext cx="2984472" cy="372930"/>
      </dsp:txXfrm>
    </dsp:sp>
    <dsp:sp modelId="{20278C8F-FEE8-48C7-B796-435BEBAD9A3F}">
      <dsp:nvSpPr>
        <dsp:cNvPr id="0" name=""/>
        <dsp:cNvSpPr/>
      </dsp:nvSpPr>
      <dsp:spPr>
        <a:xfrm>
          <a:off x="0" y="2773885"/>
          <a:ext cx="4321175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5371" tIns="291592" rIns="33537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b="1" kern="1200" noProof="0" dirty="0"/>
            <a:t>Computadores quânticos universais</a:t>
          </a:r>
          <a:r>
            <a:rPr lang="pt-BR" sz="1400" kern="1200" noProof="0" dirty="0"/>
            <a:t> e correção total de erros.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b="1" kern="1200" noProof="0" dirty="0"/>
            <a:t>Acelerar o progresso humano</a:t>
          </a:r>
          <a:r>
            <a:rPr lang="pt-BR" sz="1400" kern="1200" noProof="0" dirty="0"/>
            <a:t>: novos tratamentos, novos medicamentos.</a:t>
          </a:r>
        </a:p>
      </dsp:txBody>
      <dsp:txXfrm>
        <a:off x="0" y="2773885"/>
        <a:ext cx="4321175" cy="1212750"/>
      </dsp:txXfrm>
    </dsp:sp>
    <dsp:sp modelId="{A670ACB2-E5BA-4C78-89E4-B70646881BE2}">
      <dsp:nvSpPr>
        <dsp:cNvPr id="0" name=""/>
        <dsp:cNvSpPr/>
      </dsp:nvSpPr>
      <dsp:spPr>
        <a:xfrm>
          <a:off x="216058" y="2567244"/>
          <a:ext cx="3024822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31" tIns="0" rIns="114331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noProof="0" dirty="0"/>
            <a:t>Longo prazo:</a:t>
          </a:r>
        </a:p>
      </dsp:txBody>
      <dsp:txXfrm>
        <a:off x="236233" y="2587419"/>
        <a:ext cx="2984472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0DC92-F3FE-4CA8-A1C2-DB2AA295E74F}">
      <dsp:nvSpPr>
        <dsp:cNvPr id="0" name=""/>
        <dsp:cNvSpPr/>
      </dsp:nvSpPr>
      <dsp:spPr>
        <a:xfrm>
          <a:off x="-4702099" y="-720790"/>
          <a:ext cx="5600832" cy="5600832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FE10-2164-4B5C-8B53-4AA733F724AD}">
      <dsp:nvSpPr>
        <dsp:cNvPr id="0" name=""/>
        <dsp:cNvSpPr/>
      </dsp:nvSpPr>
      <dsp:spPr>
        <a:xfrm>
          <a:off x="393339" y="259869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Princípios Fundamentais</a:t>
          </a:r>
        </a:p>
      </dsp:txBody>
      <dsp:txXfrm>
        <a:off x="393339" y="259869"/>
        <a:ext cx="8335194" cy="520072"/>
      </dsp:txXfrm>
    </dsp:sp>
    <dsp:sp modelId="{50C4206E-542D-475F-AA3F-6F9E8FF71F92}">
      <dsp:nvSpPr>
        <dsp:cNvPr id="0" name=""/>
        <dsp:cNvSpPr/>
      </dsp:nvSpPr>
      <dsp:spPr>
        <a:xfrm>
          <a:off x="68294" y="19486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9C4E01-1D38-4456-8305-F08B0FE41C38}">
      <dsp:nvSpPr>
        <dsp:cNvPr id="0" name=""/>
        <dsp:cNvSpPr/>
      </dsp:nvSpPr>
      <dsp:spPr>
        <a:xfrm>
          <a:off x="766008" y="1039729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Breve Histórico</a:t>
          </a:r>
        </a:p>
      </dsp:txBody>
      <dsp:txXfrm>
        <a:off x="766008" y="1039729"/>
        <a:ext cx="7962525" cy="520072"/>
      </dsp:txXfrm>
    </dsp:sp>
    <dsp:sp modelId="{D7268705-32B6-40B7-86A5-27AC4A64AB97}">
      <dsp:nvSpPr>
        <dsp:cNvPr id="0" name=""/>
        <dsp:cNvSpPr/>
      </dsp:nvSpPr>
      <dsp:spPr>
        <a:xfrm>
          <a:off x="440963" y="974720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2C1FC-90E0-4C71-A9B9-88EAA354271F}">
      <dsp:nvSpPr>
        <dsp:cNvPr id="0" name=""/>
        <dsp:cNvSpPr/>
      </dsp:nvSpPr>
      <dsp:spPr>
        <a:xfrm>
          <a:off x="880388" y="1819588"/>
          <a:ext cx="784814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Desafios Recentes</a:t>
          </a:r>
        </a:p>
      </dsp:txBody>
      <dsp:txXfrm>
        <a:off x="880388" y="1819588"/>
        <a:ext cx="7848145" cy="520072"/>
      </dsp:txXfrm>
    </dsp:sp>
    <dsp:sp modelId="{89BCF9D9-E7EE-4D62-A3A6-026B7EBED2D0}">
      <dsp:nvSpPr>
        <dsp:cNvPr id="0" name=""/>
        <dsp:cNvSpPr/>
      </dsp:nvSpPr>
      <dsp:spPr>
        <a:xfrm>
          <a:off x="555342" y="1754579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5522E6-D30B-4689-8674-520F6349D093}">
      <dsp:nvSpPr>
        <dsp:cNvPr id="0" name=""/>
        <dsp:cNvSpPr/>
      </dsp:nvSpPr>
      <dsp:spPr>
        <a:xfrm>
          <a:off x="766008" y="2599448"/>
          <a:ext cx="7962525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Perspectivas de Futuro</a:t>
          </a:r>
        </a:p>
      </dsp:txBody>
      <dsp:txXfrm>
        <a:off x="766008" y="2599448"/>
        <a:ext cx="7962525" cy="520072"/>
      </dsp:txXfrm>
    </dsp:sp>
    <dsp:sp modelId="{C83B34E9-25CC-4B88-97FD-AB68A2055904}">
      <dsp:nvSpPr>
        <dsp:cNvPr id="0" name=""/>
        <dsp:cNvSpPr/>
      </dsp:nvSpPr>
      <dsp:spPr>
        <a:xfrm>
          <a:off x="440963" y="2534438"/>
          <a:ext cx="650090" cy="6500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C0274-3F0C-4528-B960-6011C01C04A4}">
      <dsp:nvSpPr>
        <dsp:cNvPr id="0" name=""/>
        <dsp:cNvSpPr/>
      </dsp:nvSpPr>
      <dsp:spPr>
        <a:xfrm>
          <a:off x="393339" y="3379307"/>
          <a:ext cx="8335194" cy="5200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80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noProof="0" dirty="0"/>
            <a:t>Debate</a:t>
          </a:r>
        </a:p>
      </dsp:txBody>
      <dsp:txXfrm>
        <a:off x="393339" y="3379307"/>
        <a:ext cx="8335194" cy="520072"/>
      </dsp:txXfrm>
    </dsp:sp>
    <dsp:sp modelId="{23A1BCAA-5F3F-4889-A89B-CFA9BD0E777A}">
      <dsp:nvSpPr>
        <dsp:cNvPr id="0" name=""/>
        <dsp:cNvSpPr/>
      </dsp:nvSpPr>
      <dsp:spPr>
        <a:xfrm>
          <a:off x="68294" y="3314298"/>
          <a:ext cx="650090" cy="65009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81FCE-64E6-4FAE-9841-EC2741F0EAAF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51480-F0DA-46F5-81F8-95761F7096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279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9CC50-E030-4C12-B859-4EBCEC3E1797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34141-555D-422A-956E-F80432AF69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03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088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1700" kern="0" dirty="0">
              <a:solidFill>
                <a:srgbClr val="000000"/>
              </a:solidFill>
              <a:latin typeface="Arial"/>
              <a:ea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42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088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1700" kern="0" dirty="0">
              <a:solidFill>
                <a:srgbClr val="000000"/>
              </a:solidFill>
              <a:latin typeface="Arial"/>
              <a:ea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45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0219" y="3495540"/>
            <a:ext cx="7717106" cy="900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711221" y="2499742"/>
            <a:ext cx="7715101" cy="90000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05088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Quadr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4320000" cy="2044279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179512" y="2931790"/>
            <a:ext cx="4320000" cy="2044279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4644488" y="843558"/>
            <a:ext cx="4320000" cy="2044279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4"/>
          </p:nvPr>
        </p:nvSpPr>
        <p:spPr>
          <a:xfrm>
            <a:off x="4644488" y="2931790"/>
            <a:ext cx="4320000" cy="2044279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61300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Quadruplo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3837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179512" y="3212069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31790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4644488" y="1123837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4"/>
          </p:nvPr>
        </p:nvSpPr>
        <p:spPr>
          <a:xfrm>
            <a:off x="4644488" y="3212069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Texto 9"/>
          <p:cNvSpPr>
            <a:spLocks noGrp="1"/>
          </p:cNvSpPr>
          <p:nvPr>
            <p:ph type="body" sz="quarter" idx="15" hasCustomPrompt="1"/>
          </p:nvPr>
        </p:nvSpPr>
        <p:spPr>
          <a:xfrm>
            <a:off x="4644364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5" name="Espaço Reservado para Texto 9"/>
          <p:cNvSpPr>
            <a:spLocks noGrp="1"/>
          </p:cNvSpPr>
          <p:nvPr>
            <p:ph type="body" sz="quarter" idx="16" hasCustomPrompt="1"/>
          </p:nvPr>
        </p:nvSpPr>
        <p:spPr>
          <a:xfrm>
            <a:off x="4644488" y="2931790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7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15792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8784976" cy="2052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4"/>
          </p:nvPr>
        </p:nvSpPr>
        <p:spPr>
          <a:xfrm>
            <a:off x="179512" y="2931790"/>
            <a:ext cx="8784976" cy="2052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7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70509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duplo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3837"/>
            <a:ext cx="8784976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179512" y="3212069"/>
            <a:ext cx="8784976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843558"/>
            <a:ext cx="878639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31790"/>
            <a:ext cx="878639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7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60837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plo Horizontal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3837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179512" y="3212069"/>
            <a:ext cx="8784976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31790"/>
            <a:ext cx="878639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3"/>
          </p:nvPr>
        </p:nvSpPr>
        <p:spPr>
          <a:xfrm>
            <a:off x="4644008" y="1123837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Texto 9"/>
          <p:cNvSpPr>
            <a:spLocks noGrp="1"/>
          </p:cNvSpPr>
          <p:nvPr>
            <p:ph type="body" sz="quarter" idx="14" hasCustomPrompt="1"/>
          </p:nvPr>
        </p:nvSpPr>
        <p:spPr>
          <a:xfrm>
            <a:off x="4643884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15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8790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o Horizontal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3837"/>
            <a:ext cx="288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179512" y="3212069"/>
            <a:ext cx="8784976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31790"/>
            <a:ext cx="878639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3"/>
          </p:nvPr>
        </p:nvSpPr>
        <p:spPr>
          <a:xfrm>
            <a:off x="3132707" y="1123837"/>
            <a:ext cx="288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Texto 9"/>
          <p:cNvSpPr>
            <a:spLocks noGrp="1"/>
          </p:cNvSpPr>
          <p:nvPr>
            <p:ph type="body" sz="quarter" idx="14" hasCustomPrompt="1"/>
          </p:nvPr>
        </p:nvSpPr>
        <p:spPr>
          <a:xfrm>
            <a:off x="3132645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5"/>
          </p:nvPr>
        </p:nvSpPr>
        <p:spPr>
          <a:xfrm>
            <a:off x="6085902" y="1123837"/>
            <a:ext cx="288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6" name="Espaço Reservado para Texto 9"/>
          <p:cNvSpPr>
            <a:spLocks noGrp="1"/>
          </p:cNvSpPr>
          <p:nvPr>
            <p:ph type="body" sz="quarter" idx="16" hasCustomPrompt="1"/>
          </p:nvPr>
        </p:nvSpPr>
        <p:spPr>
          <a:xfrm>
            <a:off x="6085902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7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0575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Fechamento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 hasCustomPrompt="1"/>
          </p:nvPr>
        </p:nvSpPr>
        <p:spPr>
          <a:xfrm>
            <a:off x="2771800" y="2607854"/>
            <a:ext cx="3709568" cy="900000"/>
          </a:xfrm>
        </p:spPr>
        <p:txBody>
          <a:bodyPr/>
          <a:lstStyle>
            <a:lvl1pPr algn="ctr">
              <a:defRPr sz="24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Siga-nos nas redes sociais </a:t>
            </a:r>
            <a:br>
              <a:rPr lang="pt-BR" dirty="0"/>
            </a:br>
            <a:r>
              <a:rPr lang="pt-BR" dirty="0" err="1"/>
              <a:t>Tera</a:t>
            </a:r>
            <a:r>
              <a:rPr lang="pt-BR" dirty="0"/>
              <a:t> &amp; Márcio Moreira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4212835" y="1691969"/>
            <a:ext cx="852278" cy="814367"/>
            <a:chOff x="4483574" y="2837503"/>
            <a:chExt cx="736498" cy="736498"/>
          </a:xfrm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grpSpPr>
        <p:sp>
          <p:nvSpPr>
            <p:cNvPr id="7" name="Elipse 6"/>
            <p:cNvSpPr/>
            <p:nvPr/>
          </p:nvSpPr>
          <p:spPr>
            <a:xfrm>
              <a:off x="4572000" y="2942461"/>
              <a:ext cx="565393" cy="5653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3574" y="2837503"/>
              <a:ext cx="736498" cy="736498"/>
            </a:xfrm>
            <a:prstGeom prst="rect">
              <a:avLst/>
            </a:prstGeom>
            <a:effectLst/>
          </p:spPr>
        </p:pic>
      </p:grpSp>
      <p:sp>
        <p:nvSpPr>
          <p:cNvPr id="15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540272" y="551152"/>
            <a:ext cx="5941096" cy="580438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Obrigado!</a:t>
            </a: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368" y="4008159"/>
            <a:ext cx="2123080" cy="7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8784976" cy="4158461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19119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4320480" cy="415846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4644008" y="843558"/>
            <a:ext cx="4320480" cy="415846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8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21249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duplo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31590"/>
            <a:ext cx="432048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4644008" y="1131590"/>
            <a:ext cx="432048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9" y="843558"/>
            <a:ext cx="4321175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4644009" y="843558"/>
            <a:ext cx="4321175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9453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duplo com título men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31590"/>
            <a:ext cx="216000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2483768" y="1131590"/>
            <a:ext cx="648072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9" y="843558"/>
            <a:ext cx="2160123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2483769" y="843558"/>
            <a:ext cx="6481416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15088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Triplo Se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4320000" cy="4132511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4644488" y="843558"/>
            <a:ext cx="4320000" cy="2016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4"/>
          </p:nvPr>
        </p:nvSpPr>
        <p:spPr>
          <a:xfrm>
            <a:off x="4644488" y="2957807"/>
            <a:ext cx="4320000" cy="2016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7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7289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Triplo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3837"/>
            <a:ext cx="4320000" cy="385223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4644488" y="1123837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4"/>
          </p:nvPr>
        </p:nvSpPr>
        <p:spPr>
          <a:xfrm>
            <a:off x="4644488" y="3212069"/>
            <a:ext cx="4320000" cy="176400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Texto 9"/>
          <p:cNvSpPr>
            <a:spLocks noGrp="1"/>
          </p:cNvSpPr>
          <p:nvPr>
            <p:ph type="body" sz="quarter" idx="15" hasCustomPrompt="1"/>
          </p:nvPr>
        </p:nvSpPr>
        <p:spPr>
          <a:xfrm>
            <a:off x="4644364" y="843558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5" name="Espaço Reservado para Texto 9"/>
          <p:cNvSpPr>
            <a:spLocks noGrp="1"/>
          </p:cNvSpPr>
          <p:nvPr>
            <p:ph type="body" sz="quarter" idx="16" hasCustomPrompt="1"/>
          </p:nvPr>
        </p:nvSpPr>
        <p:spPr>
          <a:xfrm>
            <a:off x="4644488" y="2931790"/>
            <a:ext cx="432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7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41865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tri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8"/>
            <a:ext cx="2880000" cy="415846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3132159" y="843558"/>
            <a:ext cx="2880000" cy="415846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6084487" y="843558"/>
            <a:ext cx="2880000" cy="415846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91803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triplo co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31590"/>
            <a:ext cx="288000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0"/>
          </p:nvPr>
        </p:nvSpPr>
        <p:spPr>
          <a:xfrm>
            <a:off x="3131999" y="1131590"/>
            <a:ext cx="288000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9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3131938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Conteúdo 2"/>
          <p:cNvSpPr>
            <a:spLocks noGrp="1"/>
          </p:cNvSpPr>
          <p:nvPr>
            <p:ph idx="13"/>
          </p:nvPr>
        </p:nvSpPr>
        <p:spPr>
          <a:xfrm>
            <a:off x="6084487" y="1131590"/>
            <a:ext cx="2880000" cy="3870430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Texto 9"/>
          <p:cNvSpPr>
            <a:spLocks noGrp="1"/>
          </p:cNvSpPr>
          <p:nvPr>
            <p:ph type="body" sz="quarter" idx="14" hasCustomPrompt="1"/>
          </p:nvPr>
        </p:nvSpPr>
        <p:spPr>
          <a:xfrm>
            <a:off x="6084488" y="843558"/>
            <a:ext cx="288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5" hasCustomPrompt="1"/>
          </p:nvPr>
        </p:nvSpPr>
        <p:spPr>
          <a:xfrm>
            <a:off x="179512" y="483518"/>
            <a:ext cx="7560000" cy="24407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26720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9512" y="843558"/>
            <a:ext cx="8784976" cy="4158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79512" y="96502"/>
            <a:ext cx="7560840" cy="3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108047"/>
            <a:ext cx="1152128" cy="42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9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81" r:id="rId5"/>
    <p:sldLayoutId id="2147483671" r:id="rId6"/>
    <p:sldLayoutId id="2147483680" r:id="rId7"/>
    <p:sldLayoutId id="2147483664" r:id="rId8"/>
    <p:sldLayoutId id="2147483665" r:id="rId9"/>
    <p:sldLayoutId id="2147483666" r:id="rId10"/>
    <p:sldLayoutId id="2147483667" r:id="rId11"/>
    <p:sldLayoutId id="2147483662" r:id="rId12"/>
    <p:sldLayoutId id="2147483663" r:id="rId13"/>
    <p:sldLayoutId id="2147483668" r:id="rId14"/>
    <p:sldLayoutId id="2147483669" r:id="rId15"/>
    <p:sldLayoutId id="2147483670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1">
              <a:lumMod val="50000"/>
            </a:schemeClr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»"/>
        <a:defRPr sz="16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Font typeface="Courier New" panose="02070309020205020404" pitchFamily="49" charset="0"/>
        <a:buChar char="o"/>
        <a:defRPr sz="1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/>
        </a:buClr>
        <a:buSzPct val="50000"/>
        <a:buFont typeface="Wingdings" panose="05000000000000000000" pitchFamily="2" charset="2"/>
        <a:buChar char="§"/>
        <a:defRPr sz="12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–"/>
        <a:defRPr sz="11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Courier New" panose="02070309020205020404" pitchFamily="49" charset="0"/>
        <a:buChar char="o"/>
        <a:defRPr sz="11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Boris_Podolsky" TargetMode="External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pt.wikipedia.org/wiki/Albert_Einstein" TargetMode="External"/><Relationship Id="rId12" Type="http://schemas.openxmlformats.org/officeDocument/2006/relationships/image" Target="../media/image34.jpe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hyperlink" Target="https://journals.aps.org/pr/pdf/10.1103/PhysRev.47.777" TargetMode="External"/><Relationship Id="rId11" Type="http://schemas.openxmlformats.org/officeDocument/2006/relationships/image" Target="../media/image33.jpeg"/><Relationship Id="rId5" Type="http://schemas.openxmlformats.org/officeDocument/2006/relationships/hyperlink" Target="https://pt.wikipedia.org/wiki/Erwin_Schr%C3%B6dinger" TargetMode="External"/><Relationship Id="rId10" Type="http://schemas.openxmlformats.org/officeDocument/2006/relationships/hyperlink" Target="http://www.fisicafundamental.net/relicario/doc/SituationinderQuantenmechanik_Schrodinger.pdf" TargetMode="External"/><Relationship Id="rId4" Type="http://schemas.openxmlformats.org/officeDocument/2006/relationships/image" Target="../media/image32.png"/><Relationship Id="rId9" Type="http://schemas.openxmlformats.org/officeDocument/2006/relationships/hyperlink" Target="https://en.wikipedia.org/wiki/Nathan_Rosen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6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hyperlink" Target="http://www.fisicafundamental.net/relicario/doc/Pauli_1925.pdf" TargetMode="External"/><Relationship Id="rId5" Type="http://schemas.openxmlformats.org/officeDocument/2006/relationships/hyperlink" Target="https://ui.adsabs.harvard.edu/abs/1925ZPhy...31..765P/abstract" TargetMode="External"/><Relationship Id="rId10" Type="http://schemas.openxmlformats.org/officeDocument/2006/relationships/image" Target="../media/image39.png"/><Relationship Id="rId4" Type="http://schemas.openxmlformats.org/officeDocument/2006/relationships/hyperlink" Target="https://en.wikipedia.org/wiki/Wolfgang_Pauli" TargetMode="External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tarxiv.org/tao.2021-08-28.pdf" TargetMode="Externa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hyperlink" Target="https://philpapers.org/rec/BORZQD" TargetMode="External"/><Relationship Id="rId5" Type="http://schemas.openxmlformats.org/officeDocument/2006/relationships/hyperlink" Target="https://pt.wikipedia.org/wiki/Max_Born" TargetMode="External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nature15263" TargetMode="External"/><Relationship Id="rId2" Type="http://schemas.openxmlformats.org/officeDocument/2006/relationships/hyperlink" Target="https://ieeexplore.ieee.org/document/7886040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1.jpeg"/><Relationship Id="rId3" Type="http://schemas.openxmlformats.org/officeDocument/2006/relationships/hyperlink" Target="https://s2.smu.edu/~mitch/class/5395/papers/feynman-quantum-1981.pdf" TargetMode="External"/><Relationship Id="rId7" Type="http://schemas.openxmlformats.org/officeDocument/2006/relationships/image" Target="../media/image47.jpeg"/><Relationship Id="rId12" Type="http://schemas.openxmlformats.org/officeDocument/2006/relationships/image" Target="../media/image50.png"/><Relationship Id="rId2" Type="http://schemas.openxmlformats.org/officeDocument/2006/relationships/hyperlink" Target="https://www.youtube.com/watch?v=RWTkJKnBXD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no.wikipedia.org/wiki/Richard_Feynman" TargetMode="External"/><Relationship Id="rId11" Type="http://schemas.openxmlformats.org/officeDocument/2006/relationships/hyperlink" Target="https://www.technologyreview.com/2021/04/27/1021714/tomorrows-computer-yesterday/" TargetMode="External"/><Relationship Id="rId5" Type="http://schemas.openxmlformats.org/officeDocument/2006/relationships/image" Target="../media/image46.png"/><Relationship Id="rId10" Type="http://schemas.openxmlformats.org/officeDocument/2006/relationships/hyperlink" Target="https://research.ibm.com/blog/qc40-physics-computation" TargetMode="External"/><Relationship Id="rId4" Type="http://schemas.openxmlformats.org/officeDocument/2006/relationships/hyperlink" Target="https://link.springer.com/article/10.1007/BF02650179" TargetMode="External"/><Relationship Id="rId9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centerdynamics.com/en/news/ibm-reveals-50-qubit-quantum-computer-20-qubit-system-available-on-ibm-cloud/" TargetMode="External"/><Relationship Id="rId2" Type="http://schemas.openxmlformats.org/officeDocument/2006/relationships/hyperlink" Target="https://www.popsci.com/technology/in-photos-journey-to-the-center-of-a-quantum-comput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quantuminsider.com/2023/03/24/quantum-computing-challenges/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lainconcepts.com/quantum-computing-potential-challenges/" TargetMode="External"/><Relationship Id="rId4" Type="http://schemas.openxmlformats.org/officeDocument/2006/relationships/hyperlink" Target="https://www.techtarget.com/searchcio/feature/Quantum-computing-challenges-and-opportuniti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lhardigital.com.br/2025/10/15/ciencia-e-espaco/supercomputador-quantico-quebra-recordes-e-funciona-a-temperatura-ambiente/" TargetMode="External"/><Relationship Id="rId7" Type="http://schemas.openxmlformats.org/officeDocument/2006/relationships/image" Target="../media/image85.png"/><Relationship Id="rId2" Type="http://schemas.openxmlformats.org/officeDocument/2006/relationships/hyperlink" Target="https://www.nature.com/articles/s41586-025-09641-4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inkedin.com/posts/marcioarmoreira_computaaexaetoquaesntica-revoluaexaetotecnolaejgica-ugcPost-7368703284611559424-ENPF/" TargetMode="External"/><Relationship Id="rId5" Type="http://schemas.openxmlformats.org/officeDocument/2006/relationships/image" Target="../media/image84.png"/><Relationship Id="rId4" Type="http://schemas.openxmlformats.org/officeDocument/2006/relationships/hyperlink" Target="https://www.nature.com/articles/s41567-025-03002-8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467-025-66066-3" TargetMode="External"/><Relationship Id="rId7" Type="http://schemas.openxmlformats.org/officeDocument/2006/relationships/image" Target="../media/image87.png"/><Relationship Id="rId2" Type="http://schemas.openxmlformats.org/officeDocument/2006/relationships/hyperlink" Target="https://www.nature.com/articles/s41467-025-64780-6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inkedin.com/posts/marcioarmoreira_computaaexaetoquaesntica-quantumcomputing-activity-7466094180436656128-Ppui" TargetMode="External"/><Relationship Id="rId5" Type="http://schemas.openxmlformats.org/officeDocument/2006/relationships/image" Target="../media/image86.png"/><Relationship Id="rId4" Type="http://schemas.openxmlformats.org/officeDocument/2006/relationships/hyperlink" Target="https://pme.uchicago.edu/news/breakthrough-could-connect-quantum-computers-200x-distance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rra.com.br/byte/china-produz-computadores-quanticos-em-ritmo-frenetico-sua-melhor-fabrica-podera-produzir-oito-por-vez,78e6d45d05cdd83cf205585aff353bf7n26t719n.html" TargetMode="External"/><Relationship Id="rId2" Type="http://schemas.openxmlformats.org/officeDocument/2006/relationships/hyperlink" Target="https://itif.org/publications/2024/09/09/how-innovative-is-china-in-quantu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hyperlink" Target="https://www.aboutamazon.com/news/aws/quantum-computing-aws-ocelot-chip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hyperlink" Target="https://www.ciw.news/p/origin-pilot-china-quantum-computer-o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researchgate.net/publication/404555967_ORIGIN_PILOT_Quantum_Computer_Operating_Systems_Architecture_Analysis_and_Proposed_Enhancements" TargetMode="External"/><Relationship Id="rId5" Type="http://schemas.openxmlformats.org/officeDocument/2006/relationships/image" Target="../media/image91.png"/><Relationship Id="rId4" Type="http://schemas.openxmlformats.org/officeDocument/2006/relationships/hyperlink" Target="https://www.tomshardware.com/tech-industry/quantum-computing/china-claims-worlds-first-dual-core-quantum-computer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hyperlink" Target="https://time.com/collections/best-inventions-2025/7318318/quantum-brilliance-quoll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hyperlink" Target="https://orcacomputing.com/installation-marks-key-milestone-in-the-uks-121m-quantum-initiative-advancing-practical-quantum-research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6.05230" TargetMode="External"/><Relationship Id="rId7" Type="http://schemas.openxmlformats.org/officeDocument/2006/relationships/image" Target="../media/image96.png"/><Relationship Id="rId2" Type="http://schemas.openxmlformats.org/officeDocument/2006/relationships/hyperlink" Target="https://www.nature.com/articles/s41586-025-09526-6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tomshardware.com/tech-industry/quantum-computing/googles-quantum-echo-algorithm-shows-worlds-first-practical-application-of-quantum-computing-willow-105-qubit-chip-runs-algorithm-13-000x-faster-than-a-supercomputer" TargetMode="External"/><Relationship Id="rId5" Type="http://schemas.openxmlformats.org/officeDocument/2006/relationships/image" Target="../media/image95.png"/><Relationship Id="rId4" Type="http://schemas.openxmlformats.org/officeDocument/2006/relationships/hyperlink" Target="https://www.sciencedaily.com/releases/2026/05/260512202355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think/topics/qubit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hyperlink" Target="https://web.mit.edu/6.962/www/www_spring_2001/yonina/schumacher.pdf" TargetMode="External"/><Relationship Id="rId4" Type="http://schemas.openxmlformats.org/officeDocument/2006/relationships/hyperlink" Target="https://www.kenyon.edu/directory/benjamin-schumacher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quantumcomputingreport.com/the-decryption-threshold-re-estimating-the-quantum-threat-to-blockchain-infrastructure/" TargetMode="External"/><Relationship Id="rId7" Type="http://schemas.openxmlformats.org/officeDocument/2006/relationships/hyperlink" Target="https://arxiv.org/abs/2603.28627" TargetMode="External"/><Relationship Id="rId2" Type="http://schemas.openxmlformats.org/officeDocument/2006/relationships/hyperlink" Target="https://arxiv.org/abs/2603.28846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png"/><Relationship Id="rId5" Type="http://schemas.openxmlformats.org/officeDocument/2006/relationships/hyperlink" Target="https://physicsworld.com/a/new-findings-shorten-the-road-to-cryptographically-relevant-quantum-computers/" TargetMode="External"/><Relationship Id="rId4" Type="http://schemas.openxmlformats.org/officeDocument/2006/relationships/image" Target="../media/image9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hyperlink" Target="https://quantumcomputingreport.com/the-decryption-threshold-re-estimating-the-quantum-threat-to-blockchain-infrastructure/" TargetMode="Externa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emf"/><Relationship Id="rId10" Type="http://schemas.openxmlformats.org/officeDocument/2006/relationships/image" Target="../media/image10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hyperlink" Target="https://www.dw.com/en/how-a-quantum-computer-works/a-50969000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quantumai.google/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emf"/><Relationship Id="rId15" Type="http://schemas.openxmlformats.org/officeDocument/2006/relationships/hyperlink" Target="https://www.sciencemag.org/news/2020/09/ibm-promises-1000-qubit-quantum-computer-milestone-2023" TargetMode="External"/><Relationship Id="rId10" Type="http://schemas.openxmlformats.org/officeDocument/2006/relationships/image" Target="../media/image10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5.png"/><Relationship Id="rId1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insights.com/research-unicorn-companies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11.png"/><Relationship Id="rId4" Type="http://schemas.openxmlformats.org/officeDocument/2006/relationships/hyperlink" Target="https://g1.globo.com/fantastico/noticia/2025/04/27/computadores-quanticos-entenda-por-que-eles-sao-a-proxima-revolucao-da-tecnologia.g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hyperlink" Target="http://www.ub.edu/hcub/hfq/sites/default/files/planck-energieverteilung.pdf" TargetMode="External"/><Relationship Id="rId4" Type="http://schemas.openxmlformats.org/officeDocument/2006/relationships/hyperlink" Target="https://pt.wikipedia.org/wiki/Max_Planck" TargetMode="External"/><Relationship Id="rId9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ee.sharif.edu/~sarvari/25290/1926-Schrodinger.pdf?utm_source=chatgpt.com" TargetMode="External"/><Relationship Id="rId3" Type="http://schemas.openxmlformats.org/officeDocument/2006/relationships/hyperlink" Target="https://onlinelibrary.wiley.com/doi/pdf/10.1002/andp.19053220607" TargetMode="External"/><Relationship Id="rId7" Type="http://schemas.openxmlformats.org/officeDocument/2006/relationships/hyperlink" Target="https://www.plainconcepts.com/quantum-computing-potential-challenges/" TargetMode="External"/><Relationship Id="rId2" Type="http://schemas.openxmlformats.org/officeDocument/2006/relationships/hyperlink" Target="https://journals.aps.org/pr/pdf/10.1103/PhysRev.47.77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viddeutsch.org.uk/wp-content/deutsch85.pdf" TargetMode="External"/><Relationship Id="rId5" Type="http://schemas.openxmlformats.org/officeDocument/2006/relationships/hyperlink" Target="https://research.ibm.com/blog/qc40-physics-computation" TargetMode="External"/><Relationship Id="rId10" Type="http://schemas.openxmlformats.org/officeDocument/2006/relationships/hyperlink" Target="https://www.techtarget.com/searchcio/feature/Quantum-computing-challenges-and-opportunities" TargetMode="External"/><Relationship Id="rId4" Type="http://schemas.openxmlformats.org/officeDocument/2006/relationships/hyperlink" Target="https://web.mit.edu/6.962/www/www_spring_2001/yonina/schumacher.pdf" TargetMode="External"/><Relationship Id="rId9" Type="http://schemas.openxmlformats.org/officeDocument/2006/relationships/hyperlink" Target="http://www.fisicafundamental.net/relicario/doc/SituationinderQuantenmechanik_Schrodinger.pdf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pdf/quant-ph/9605043" TargetMode="External"/><Relationship Id="rId3" Type="http://schemas.openxmlformats.org/officeDocument/2006/relationships/hyperlink" Target="https://doi.org/10.1038/s41586-025-09641-4" TargetMode="External"/><Relationship Id="rId7" Type="http://schemas.openxmlformats.org/officeDocument/2006/relationships/hyperlink" Target="https://www.nature.com/articles/s41598-018-19380-4" TargetMode="External"/><Relationship Id="rId2" Type="http://schemas.openxmlformats.org/officeDocument/2006/relationships/hyperlink" Target="https://doi.org/10.1038/s41586-025-09526-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bm.com/think/topics/qubit" TargetMode="External"/><Relationship Id="rId5" Type="http://schemas.openxmlformats.org/officeDocument/2006/relationships/hyperlink" Target="https://api.pageplace.de/preview/DT0400.9781400889921_A31312782/preview-9781400889921_A31312782.pdf" TargetMode="External"/><Relationship Id="rId10" Type="http://schemas.openxmlformats.org/officeDocument/2006/relationships/hyperlink" Target="https://arxiv.org/abs/2603.28627" TargetMode="External"/><Relationship Id="rId4" Type="http://schemas.openxmlformats.org/officeDocument/2006/relationships/hyperlink" Target="https://teraits.com/marcio/2002_10_sbbd.pdf" TargetMode="External"/><Relationship Id="rId9" Type="http://schemas.openxmlformats.org/officeDocument/2006/relationships/hyperlink" Target="https://doi.org/10.1038/nature15263" TargetMode="Externa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b.edu/hcub/hfq/sites/default/files/planck-energieverteilung.pdf" TargetMode="External"/><Relationship Id="rId3" Type="http://schemas.openxmlformats.org/officeDocument/2006/relationships/hyperlink" Target="https://teraits.com/marcio/20220829_UFU&amp;IFTM_MundoAceleradoxProfissionaisFuturo.pptx" TargetMode="External"/><Relationship Id="rId7" Type="http://schemas.openxmlformats.org/officeDocument/2006/relationships/hyperlink" Target="https://philpapers.org/rec/BORZQD" TargetMode="External"/><Relationship Id="rId2" Type="http://schemas.openxmlformats.org/officeDocument/2006/relationships/hyperlink" Target="https://teraits.com/marcio/20090603_6oCONTECSI_ECDS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quantuminsider.com/2023/03/24/quantum-computing-challenges/" TargetMode="External"/><Relationship Id="rId5" Type="http://schemas.openxmlformats.org/officeDocument/2006/relationships/hyperlink" Target="https://www.teraits.com/marcio/20250611_Anhanguera_DesvendandoAComputacaoQuantica.pptx" TargetMode="External"/><Relationship Id="rId4" Type="http://schemas.openxmlformats.org/officeDocument/2006/relationships/hyperlink" Target="https://teraits.com/marcio/2001_05_kerberos.zip" TargetMode="External"/><Relationship Id="rId9" Type="http://schemas.openxmlformats.org/officeDocument/2006/relationships/hyperlink" Target="https://ieeexplore.ieee.org/document/7886040" TargetMode="Externa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603.28846" TargetMode="External"/><Relationship Id="rId3" Type="http://schemas.openxmlformats.org/officeDocument/2006/relationships/hyperlink" Target="https://www.researchgate.net/publication/404555967" TargetMode="External"/><Relationship Id="rId7" Type="http://schemas.openxmlformats.org/officeDocument/2006/relationships/hyperlink" Target="https://www.arxiv.org/pdf/quant-ph/0108067v1" TargetMode="External"/><Relationship Id="rId2" Type="http://schemas.openxmlformats.org/officeDocument/2006/relationships/hyperlink" Target="https://quantumcomputingreport.com/the-decryption-threshold-re-estimating-the-quantum-threat-to-blockchain-infrastructu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38/s41467-025-66066-3" TargetMode="External"/><Relationship Id="rId5" Type="http://schemas.openxmlformats.org/officeDocument/2006/relationships/hyperlink" Target="https://s2.smu.edu/~mitch/class/5395/papers/feynman-quantum-1981.pdf" TargetMode="External"/><Relationship Id="rId4" Type="http://schemas.openxmlformats.org/officeDocument/2006/relationships/hyperlink" Target="https://cc.ee.ntu.edu.tw/~rbwu/rapid_content/course/QC/Shor1994.pdf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nologyreview.com/2021/04/27/1021714/tomorrows-computer-yesterday/" TargetMode="External"/><Relationship Id="rId7" Type="http://schemas.openxmlformats.org/officeDocument/2006/relationships/hyperlink" Target="https://ui.adsabs.harvard.edu/abs/1925ZPhy...31..765P/abstract" TargetMode="External"/><Relationship Id="rId2" Type="http://schemas.openxmlformats.org/officeDocument/2006/relationships/hyperlink" Target="https://doi.org/10.1038/s41467-025-64780-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i.adsabs.harvard.edu/abs/1927ZPhy...43..172H/abstract" TargetMode="External"/><Relationship Id="rId5" Type="http://schemas.openxmlformats.org/officeDocument/2006/relationships/hyperlink" Target="https://doi.org/10.1038/s41567-025-03002-8" TargetMode="External"/><Relationship Id="rId4" Type="http://schemas.openxmlformats.org/officeDocument/2006/relationships/hyperlink" Target="https://doi.org/10.48550/arXiv.2506.05230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nature.com/articles/s41598-018-19380-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upload.wikimedia.org/wikisource/en/3/3d/%C3%9Cber_einen_die_Erzeugung_und_Verwandlung_des_Lichtes_betreffenden_heuristischen_Gesichtspunkt.pdf" TargetMode="External"/><Relationship Id="rId5" Type="http://schemas.openxmlformats.org/officeDocument/2006/relationships/hyperlink" Target="https://pt.wikipedia.org/wiki/Albert_Einstein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hyperlink" Target="http://www.fisicafundamental.net/relicario/doc/SituationinderQuantenmechanik_Schrodinger.pdf" TargetMode="External"/><Relationship Id="rId5" Type="http://schemas.openxmlformats.org/officeDocument/2006/relationships/hyperlink" Target="https://ee.sharif.edu/~sarvari/25290/1926-Schrodinger.pdf?utm_source=chatgpt.com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s://pt.wikipedia.org/wiki/Erwin_Schr%C3%B6dinger" TargetMode="Externa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informationphilosopher.com/solutions/scientists/heisenberg/Heisenberg_Uncertainty.pdf" TargetMode="Externa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://fisicafundamental.net/relicario/doc/Heisenberg1927.pdf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link.springer.com/article/10.1007/BF01397280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pt.wikipedia.org/wiki/Werner_Heisenberg" TargetMode="External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John_von_Neumann" TargetMode="External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informationphilosopher.com/solutions/scientists/heisenberg/Heisenberg_Uncertainty.pdf" TargetMode="External"/><Relationship Id="rId12" Type="http://schemas.openxmlformats.org/officeDocument/2006/relationships/image" Target="../media/image3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hyperlink" Target="http://fisicafundamental.net/relicario/doc/Heisenberg1927.pdf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link.springer.com/article/10.1007/BF01397280" TargetMode="External"/><Relationship Id="rId10" Type="http://schemas.openxmlformats.org/officeDocument/2006/relationships/image" Target="../media/image28.png"/><Relationship Id="rId4" Type="http://schemas.openxmlformats.org/officeDocument/2006/relationships/hyperlink" Target="https://pt.wikipedia.org/wiki/Werner_Heisenberg" TargetMode="External"/><Relationship Id="rId9" Type="http://schemas.openxmlformats.org/officeDocument/2006/relationships/hyperlink" Target="https://api.pageplace.de/preview/DT0400.9781400889921_A31312782/preview-9781400889921_A31312782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2920" y="3924208"/>
            <a:ext cx="8903576" cy="1152581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pt-BR" sz="1920" noProof="0" dirty="0"/>
              <a:t>Márcio Moreira – </a:t>
            </a:r>
            <a:r>
              <a:rPr lang="pt-BR" sz="1920" noProof="0" dirty="0" err="1"/>
              <a:t>Sankhya</a:t>
            </a:r>
            <a:r>
              <a:rPr lang="pt-BR" sz="1920" noProof="0" dirty="0"/>
              <a:t> &amp; </a:t>
            </a:r>
            <a:r>
              <a:rPr lang="pt-BR" sz="1920" noProof="0" dirty="0" err="1"/>
              <a:t>Tera</a:t>
            </a:r>
            <a:r>
              <a:rPr lang="pt-BR" sz="1920" noProof="0" dirty="0"/>
              <a:t> – marcio.a.r.moreira@gmail.com.br</a:t>
            </a:r>
          </a:p>
          <a:p>
            <a:pPr algn="ctr">
              <a:spcBef>
                <a:spcPts val="0"/>
              </a:spcBef>
            </a:pPr>
            <a:endParaRPr lang="pt-BR" sz="1920" noProof="0" dirty="0"/>
          </a:p>
          <a:p>
            <a:pPr algn="ctr">
              <a:spcBef>
                <a:spcPts val="0"/>
              </a:spcBef>
            </a:pPr>
            <a:r>
              <a:rPr lang="pt-BR" sz="1920" noProof="0" dirty="0" err="1"/>
              <a:t>Vanbasten</a:t>
            </a:r>
            <a:r>
              <a:rPr lang="pt-BR" sz="1920" noProof="0" dirty="0"/>
              <a:t> Fernandes Silva – Anhanguera – vanbasten.silva@cogna.com.br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5" y="3037484"/>
            <a:ext cx="8937485" cy="758402"/>
          </a:xfrm>
        </p:spPr>
        <p:txBody>
          <a:bodyPr/>
          <a:lstStyle/>
          <a:p>
            <a:pPr algn="ctr"/>
            <a:r>
              <a:rPr lang="pt-BR" sz="3305" noProof="0" dirty="0"/>
              <a:t>Revelando a Computação Quântica</a:t>
            </a: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DE918C56-5024-9BB3-40D8-970BBDA4FC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noProof="0" dirty="0"/>
          </a:p>
        </p:txBody>
      </p:sp>
      <p:pic>
        <p:nvPicPr>
          <p:cNvPr id="11" name="Imagem 10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C7E21B21-C2A3-A17B-4D1F-ECA773D904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44" y="2072668"/>
            <a:ext cx="2494035" cy="689456"/>
          </a:xfrm>
          <a:prstGeom prst="rect">
            <a:avLst/>
          </a:prstGeom>
        </p:spPr>
      </p:pic>
      <p:pic>
        <p:nvPicPr>
          <p:cNvPr id="1034" name="Picture 10" descr="Seja um patrocinador - Praia Clube">
            <a:extLst>
              <a:ext uri="{FF2B5EF4-FFF2-40B4-BE49-F238E27FC236}">
                <a16:creationId xmlns:a16="http://schemas.microsoft.com/office/drawing/2014/main" id="{2A9ED214-91DD-F16F-4B2D-F149A33A58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t="27634" r="6873" b="32107"/>
          <a:stretch/>
        </p:blipFill>
        <p:spPr bwMode="auto">
          <a:xfrm>
            <a:off x="6398445" y="1261224"/>
            <a:ext cx="2494035" cy="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3058FCCA-C900-275C-D5D1-1599BE929C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44" y="195486"/>
            <a:ext cx="2494035" cy="9144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" name="Espaço Reservado para Conteúdo 7" descr="Homem sorrindo olhando para o lado&#10;&#10;O conteúdo gerado por IA pode estar incorreto.">
            <a:extLst>
              <a:ext uri="{FF2B5EF4-FFF2-40B4-BE49-F238E27FC236}">
                <a16:creationId xmlns:a16="http://schemas.microsoft.com/office/drawing/2014/main" id="{BBFBEDA3-BC21-65C2-5716-384AB90EF1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0003"/>
            <a:ext cx="1153035" cy="11751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E331BFD-D975-5ED2-45A4-47BB99864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952" y="1563638"/>
            <a:ext cx="1153035" cy="11806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FFA6F64-6888-7F3A-6B2D-6265E8ED64F6}"/>
              </a:ext>
            </a:extLst>
          </p:cNvPr>
          <p:cNvSpPr txBox="1"/>
          <p:nvPr/>
        </p:nvSpPr>
        <p:spPr>
          <a:xfrm>
            <a:off x="5307320" y="484389"/>
            <a:ext cx="1021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Palestrante:</a:t>
            </a: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Márcio</a:t>
            </a: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Moreira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E3EACFF-CEB0-B176-00FC-F4F450DF63A1}"/>
              </a:ext>
            </a:extLst>
          </p:cNvPr>
          <p:cNvSpPr txBox="1"/>
          <p:nvPr/>
        </p:nvSpPr>
        <p:spPr>
          <a:xfrm>
            <a:off x="5307320" y="1830782"/>
            <a:ext cx="1096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Colaborador:</a:t>
            </a:r>
          </a:p>
          <a:p>
            <a:r>
              <a:rPr lang="pt-BR" sz="1200" b="1" spc="50" noProof="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Vanbasten</a:t>
            </a:r>
            <a:endParaRPr lang="pt-BR" sz="1200" b="1" spc="5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Silva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35B2CE6-2308-6500-48DD-E2D13C9582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195486"/>
            <a:ext cx="381642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6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AE541-8DC9-3D12-4638-A00C0FC19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rLuvas_1_Cortado">
            <a:hlinkClick r:id="" action="ppaction://media"/>
            <a:extLst>
              <a:ext uri="{FF2B5EF4-FFF2-40B4-BE49-F238E27FC236}">
                <a16:creationId xmlns:a16="http://schemas.microsoft.com/office/drawing/2014/main" id="{3ABFA8F0-E223-4087-A129-4B03FE38662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388" y="2427734"/>
            <a:ext cx="4321175" cy="2430462"/>
          </a:xfr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DBF0DAE6-06A8-DFD3-F78E-321E900B4B1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843558"/>
            <a:ext cx="4392488" cy="4158462"/>
          </a:xfrm>
        </p:spPr>
        <p:txBody>
          <a:bodyPr>
            <a:normAutofit fontScale="85000" lnSpcReduction="10000"/>
          </a:bodyPr>
          <a:lstStyle/>
          <a:p>
            <a:r>
              <a:rPr lang="pt-BR" noProof="0" dirty="0"/>
              <a:t>Partículas podem ser correlacionadas de forma que o estado de uma afeta imediatamente o estado da outra, mesmo à distância. </a:t>
            </a:r>
            <a:r>
              <a:rPr lang="pt-BR" b="1" noProof="0" dirty="0"/>
              <a:t>Medir</a:t>
            </a:r>
            <a:r>
              <a:rPr lang="pt-BR" noProof="0" dirty="0"/>
              <a:t> o spin de </a:t>
            </a:r>
            <a:r>
              <a:rPr lang="pt-BR" b="1" noProof="0" dirty="0"/>
              <a:t>uma partícula</a:t>
            </a:r>
            <a:r>
              <a:rPr lang="pt-BR" noProof="0" dirty="0"/>
              <a:t> (num qubit), </a:t>
            </a:r>
            <a:r>
              <a:rPr lang="pt-BR" b="1" noProof="0" dirty="0"/>
              <a:t>determina</a:t>
            </a:r>
            <a:r>
              <a:rPr lang="pt-BR" noProof="0" dirty="0"/>
              <a:t> o spin da </a:t>
            </a:r>
            <a:r>
              <a:rPr lang="pt-BR" b="1" noProof="0" dirty="0"/>
              <a:t>outra</a:t>
            </a:r>
            <a:r>
              <a:rPr lang="pt-BR" noProof="0" dirty="0"/>
              <a:t>, mesmo distante (em outro qubit).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Formulado em 1935 por </a:t>
            </a:r>
            <a:r>
              <a:rPr lang="pt-BR" noProof="0" dirty="0">
                <a:hlinkClick r:id="rId5"/>
              </a:rPr>
              <a:t>Erwin Schrödinger</a:t>
            </a:r>
            <a:r>
              <a:rPr lang="pt-BR" noProof="0" dirty="0"/>
              <a:t>, em resposta ao </a:t>
            </a:r>
            <a:r>
              <a:rPr lang="pt-BR" noProof="0" dirty="0">
                <a:hlinkClick r:id="rId6"/>
              </a:rPr>
              <a:t>Paradoxo EPR</a:t>
            </a:r>
            <a:r>
              <a:rPr lang="pt-BR" noProof="0" dirty="0"/>
              <a:t> (</a:t>
            </a:r>
            <a:r>
              <a:rPr lang="pt-BR" noProof="0" dirty="0">
                <a:hlinkClick r:id="rId7"/>
              </a:rPr>
              <a:t>Albert Einstein</a:t>
            </a:r>
            <a:r>
              <a:rPr lang="pt-BR" noProof="0" dirty="0"/>
              <a:t>, </a:t>
            </a:r>
            <a:r>
              <a:rPr lang="pt-BR" noProof="0" dirty="0">
                <a:hlinkClick r:id="rId8"/>
              </a:rPr>
              <a:t>Boris Podolsky</a:t>
            </a:r>
            <a:r>
              <a:rPr lang="pt-BR" noProof="0" dirty="0"/>
              <a:t> e </a:t>
            </a:r>
            <a:r>
              <a:rPr lang="pt-BR" noProof="0" dirty="0">
                <a:hlinkClick r:id="rId9"/>
              </a:rPr>
              <a:t>Nathan Rosen</a:t>
            </a:r>
            <a:r>
              <a:rPr lang="pt-BR" noProof="0" dirty="0"/>
              <a:t>), também no artigo “</a:t>
            </a:r>
            <a:r>
              <a:rPr lang="pt-BR" noProof="0" dirty="0">
                <a:hlinkClick r:id="rId10"/>
              </a:rPr>
              <a:t>A situação atual da mecânica quântica</a:t>
            </a:r>
            <a:r>
              <a:rPr lang="pt-BR" noProof="0" dirty="0"/>
              <a:t>”.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Analogia: imagine que você tem 2 luvas em caixas separadas. Se abrir uma e ver que é a direita, você sabe instantaneamente que a outra é a esquerda.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Aplicação: </a:t>
            </a:r>
            <a:r>
              <a:rPr lang="pt-BR" b="1" noProof="0" dirty="0"/>
              <a:t>execução paralela</a:t>
            </a:r>
            <a:r>
              <a:rPr lang="pt-BR" noProof="0" dirty="0"/>
              <a:t> de algoritmos, </a:t>
            </a:r>
            <a:r>
              <a:rPr lang="pt-BR" b="1" noProof="0" dirty="0"/>
              <a:t>correção de erros</a:t>
            </a:r>
            <a:r>
              <a:rPr lang="pt-BR" noProof="0" dirty="0"/>
              <a:t>, </a:t>
            </a:r>
            <a:r>
              <a:rPr lang="pt-BR" b="1" noProof="0" dirty="0"/>
              <a:t>criptografia</a:t>
            </a:r>
            <a:r>
              <a:rPr lang="pt-BR" noProof="0" dirty="0"/>
              <a:t>, </a:t>
            </a:r>
            <a:r>
              <a:rPr lang="pt-BR" b="1" noProof="0" dirty="0"/>
              <a:t>teletransporte</a:t>
            </a:r>
            <a:r>
              <a:rPr lang="pt-BR" noProof="0" dirty="0"/>
              <a:t> quântico (só informação não matéria), </a:t>
            </a:r>
            <a:r>
              <a:rPr lang="pt-BR" b="1" noProof="0" dirty="0"/>
              <a:t>Machine Learning</a:t>
            </a:r>
            <a:r>
              <a:rPr lang="pt-BR" noProof="0" dirty="0"/>
              <a:t> Quântico, etc.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485856-C74B-DA96-A241-A85352CF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Princípios Fundamentais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3932BEA-FECB-AC93-A240-E3267484CD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6. Emaranhamento Quântico – Analogia: Luva e Mão Direita</a:t>
            </a:r>
          </a:p>
        </p:txBody>
      </p:sp>
      <p:pic>
        <p:nvPicPr>
          <p:cNvPr id="1026" name="Picture 2" descr="ER = EPR. Você já ouviu falar em Buraco Negro… | by Elton Wade | Medium">
            <a:extLst>
              <a:ext uri="{FF2B5EF4-FFF2-40B4-BE49-F238E27FC236}">
                <a16:creationId xmlns:a16="http://schemas.microsoft.com/office/drawing/2014/main" id="{4D0B6D4C-1740-A12C-7537-055C98CE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" y="879348"/>
            <a:ext cx="2382486" cy="11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rwin Schrödinger – Wikipédia, a enciclopédia livre">
            <a:extLst>
              <a:ext uri="{FF2B5EF4-FFF2-40B4-BE49-F238E27FC236}">
                <a16:creationId xmlns:a16="http://schemas.microsoft.com/office/drawing/2014/main" id="{00D91F1F-D1D5-294B-6966-F493C485D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769" y="903831"/>
            <a:ext cx="634079" cy="897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D104C52-2C8D-5DB9-E38F-C79E9055558F}"/>
              </a:ext>
            </a:extLst>
          </p:cNvPr>
          <p:cNvSpPr txBox="1"/>
          <p:nvPr/>
        </p:nvSpPr>
        <p:spPr>
          <a:xfrm>
            <a:off x="2552451" y="1848345"/>
            <a:ext cx="679673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pt-BR" sz="780" b="1" noProof="0" dirty="0">
                <a:solidFill>
                  <a:srgbClr val="000000"/>
                </a:solidFill>
                <a:latin typeface="Abadi" panose="020B0604020104020204" pitchFamily="34" charset="0"/>
              </a:rPr>
              <a:t>E. Schrödinger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7B6F040-8DAC-C57D-091A-79796C4E31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36434" y="903831"/>
            <a:ext cx="1070183" cy="10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0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BEBCC-1D58-D24F-2002-1B8634668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A1717C1D-A599-E7BA-D1BB-9BFB0315A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43558"/>
            <a:ext cx="4320480" cy="41584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ts val="1800"/>
              </a:lnSpc>
              <a:spcBef>
                <a:spcPts val="0"/>
              </a:spcBef>
            </a:pPr>
            <a:r>
              <a:rPr lang="pt-BR" b="1" noProof="0" dirty="0"/>
              <a:t>Dois férmions</a:t>
            </a:r>
            <a:r>
              <a:rPr lang="pt-BR" noProof="0" dirty="0"/>
              <a:t> (como elétrons, prótons e nêutrons) </a:t>
            </a:r>
            <a:r>
              <a:rPr lang="pt-BR" b="1" noProof="0" dirty="0"/>
              <a:t>não podem ocupar o mesmo estado quântico</a:t>
            </a:r>
            <a:r>
              <a:rPr lang="pt-BR" noProof="0" dirty="0"/>
              <a:t> dentro de um sistema.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pt-BR" noProof="0" dirty="0"/>
              <a:t>Cada estado quântico é definido por: {n: camada, l: tipo de órbita, m: orientação da órbita, e s: spin} (base da tabela periódica). </a:t>
            </a:r>
            <a:r>
              <a:rPr lang="pt-BR" dirty="0"/>
              <a:t>Os Bósons (fótons, bósons de </a:t>
            </a:r>
            <a:r>
              <a:rPr lang="pt-BR" dirty="0" err="1"/>
              <a:t>Higgs</a:t>
            </a:r>
            <a:r>
              <a:rPr lang="pt-BR" dirty="0"/>
              <a:t>) podem ocupar o mesmo estado quântico.</a:t>
            </a:r>
            <a:endParaRPr lang="pt-BR" noProof="0" dirty="0"/>
          </a:p>
          <a:p>
            <a:pPr lvl="1">
              <a:lnSpc>
                <a:spcPts val="18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pt-BR" noProof="0" dirty="0"/>
              <a:t>Formulado por </a:t>
            </a:r>
            <a:r>
              <a:rPr lang="pt-BR" noProof="0" dirty="0">
                <a:hlinkClick r:id="rId4"/>
              </a:rPr>
              <a:t>Wolfgang Pauli</a:t>
            </a:r>
            <a:r>
              <a:rPr lang="pt-BR" noProof="0" dirty="0"/>
              <a:t> em 1925 no artigo </a:t>
            </a:r>
            <a:r>
              <a:rPr lang="pt-BR" noProof="0" dirty="0">
                <a:hlinkClick r:id="rId5"/>
              </a:rPr>
              <a:t>Sobre a Conexão entre o Fechamento dos Grupos de Elétrons no Átomo e a Estrutura Complexa dos Espectros</a:t>
            </a:r>
            <a:r>
              <a:rPr lang="pt-BR" noProof="0" dirty="0"/>
              <a:t>, (</a:t>
            </a:r>
            <a:r>
              <a:rPr lang="pt-BR" noProof="0" dirty="0">
                <a:hlinkClick r:id="rId6"/>
              </a:rPr>
              <a:t>inglês</a:t>
            </a:r>
            <a:r>
              <a:rPr lang="pt-BR" noProof="0" dirty="0"/>
              <a:t>).</a:t>
            </a:r>
          </a:p>
          <a:p>
            <a:pPr lvl="1">
              <a:lnSpc>
                <a:spcPts val="18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pt-BR" noProof="0" dirty="0"/>
              <a:t>Analogia: em uma </a:t>
            </a:r>
            <a:r>
              <a:rPr lang="pt-BR" b="1" noProof="0" dirty="0"/>
              <a:t>sala de cinema</a:t>
            </a:r>
            <a:r>
              <a:rPr lang="pt-BR" noProof="0" dirty="0"/>
              <a:t> (sistema), uma </a:t>
            </a:r>
            <a:r>
              <a:rPr lang="pt-BR" b="1" noProof="0" dirty="0"/>
              <a:t>pessoa</a:t>
            </a:r>
            <a:r>
              <a:rPr lang="pt-BR" noProof="0" dirty="0"/>
              <a:t> (elétron) só pode </a:t>
            </a:r>
            <a:r>
              <a:rPr lang="pt-BR" b="1" noProof="0" dirty="0"/>
              <a:t>sentar numa cadeira vazia</a:t>
            </a:r>
            <a:r>
              <a:rPr lang="pt-BR" noProof="0" dirty="0"/>
              <a:t>.</a:t>
            </a:r>
          </a:p>
          <a:p>
            <a:pPr lvl="1">
              <a:lnSpc>
                <a:spcPts val="18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pt-BR" noProof="0" dirty="0"/>
              <a:t>Aplicação: arquitetura do hardware (</a:t>
            </a:r>
            <a:r>
              <a:rPr lang="pt-BR" b="1" noProof="0" dirty="0"/>
              <a:t>qubits de spins</a:t>
            </a:r>
            <a:r>
              <a:rPr lang="pt-BR" noProof="0" dirty="0"/>
              <a:t>)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305AE3-CFDF-892A-4A54-4379889E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Princípios Fundamentais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44CE44-81BD-6376-240B-B5023135E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388" y="484188"/>
            <a:ext cx="7559675" cy="242887"/>
          </a:xfrm>
        </p:spPr>
        <p:txBody>
          <a:bodyPr/>
          <a:lstStyle/>
          <a:p>
            <a:r>
              <a:rPr lang="pt-BR" noProof="0" dirty="0"/>
              <a:t>7. Princípio da Exclusão de Pauli – Analogia: Cadeiras Ocupadas</a:t>
            </a:r>
          </a:p>
        </p:txBody>
      </p:sp>
      <p:pic>
        <p:nvPicPr>
          <p:cNvPr id="15" name="Exclusao_Pauli">
            <a:hlinkClick r:id="" action="ppaction://media"/>
            <a:extLst>
              <a:ext uri="{FF2B5EF4-FFF2-40B4-BE49-F238E27FC236}">
                <a16:creationId xmlns:a16="http://schemas.microsoft.com/office/drawing/2014/main" id="{9AB6C88D-6282-62EB-D8D1-68F82D682110}"/>
              </a:ext>
            </a:extLst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3438" y="2517552"/>
            <a:ext cx="4321175" cy="2430462"/>
          </a:xfr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318E7C5-AE0D-C7D0-4F5F-C6EE859819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4008" y="988525"/>
            <a:ext cx="1440160" cy="144227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6268698-4685-B202-915B-6BA0F20CBD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4657" y="988525"/>
            <a:ext cx="999831" cy="144227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832CCC9-EF3C-04DE-DFAB-409766791F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0232" y="988525"/>
            <a:ext cx="117053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9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4A074-B04E-FBEC-C9BF-3ABBD714E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0210D8B4-8E9E-9E3C-B95D-A21ACEFED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869582"/>
            <a:ext cx="1469263" cy="1548518"/>
          </a:xfrm>
          <a:prstGeom prst="rect">
            <a:avLst/>
          </a:prstGeo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7CEAD96B-99BD-54D2-3214-BDD4D8EE7E6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8" y="843558"/>
            <a:ext cx="4320480" cy="41584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A </a:t>
            </a:r>
            <a:r>
              <a:rPr lang="pt-BR" b="1" noProof="0" dirty="0"/>
              <a:t>mecânica quântica</a:t>
            </a:r>
            <a:r>
              <a:rPr lang="pt-BR" noProof="0" dirty="0"/>
              <a:t> não </a:t>
            </a:r>
            <a:r>
              <a:rPr lang="pt-BR" b="1" noProof="0" dirty="0"/>
              <a:t>prevê</a:t>
            </a:r>
            <a:r>
              <a:rPr lang="pt-BR" noProof="0" dirty="0"/>
              <a:t> resultados exatos, mas sim a </a:t>
            </a:r>
            <a:r>
              <a:rPr lang="pt-BR" b="1" noProof="0" dirty="0"/>
              <a:t>probabilidade</a:t>
            </a:r>
            <a:r>
              <a:rPr lang="pt-BR" noProof="0" dirty="0"/>
              <a:t> de certos resultados ocorrerem. Não se diz onde o elétron está, mas onde provavelmente estará.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Formulado por </a:t>
            </a:r>
            <a:r>
              <a:rPr lang="pt-BR" noProof="0" dirty="0">
                <a:hlinkClick r:id="rId5"/>
              </a:rPr>
              <a:t>Max Born</a:t>
            </a:r>
            <a:r>
              <a:rPr lang="pt-BR" noProof="0" dirty="0"/>
              <a:t> 1926 no artigo </a:t>
            </a:r>
            <a:r>
              <a:rPr lang="pt-BR" noProof="0" dirty="0">
                <a:hlinkClick r:id="rId6"/>
              </a:rPr>
              <a:t>Sobre a Mecânica Quântica dos Processos de Colisão</a:t>
            </a:r>
            <a:r>
              <a:rPr lang="pt-BR" noProof="0" dirty="0"/>
              <a:t> (versão em </a:t>
            </a:r>
            <a:r>
              <a:rPr lang="pt-BR" noProof="0" dirty="0">
                <a:hlinkClick r:id="rId7"/>
              </a:rPr>
              <a:t>inglês</a:t>
            </a:r>
            <a:r>
              <a:rPr lang="pt-BR" noProof="0" dirty="0"/>
              <a:t>)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Analogia: jogar um dado com pesos diferentes: você sabe que certos números têm mais chance de sair, mas não pode prever o resultado exato de uma jogada.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Aplicação: design de </a:t>
            </a:r>
            <a:r>
              <a:rPr lang="pt-BR" b="1" noProof="0" dirty="0"/>
              <a:t>algoritmos quânticos,</a:t>
            </a:r>
            <a:r>
              <a:rPr lang="pt-BR" noProof="0" dirty="0"/>
              <a:t> como nos algoritmos </a:t>
            </a:r>
            <a:r>
              <a:rPr lang="pt-BR" noProof="0" dirty="0" err="1"/>
              <a:t>Shor</a:t>
            </a:r>
            <a:r>
              <a:rPr lang="pt-BR" noProof="0" dirty="0"/>
              <a:t> e Grover, reduzem de 500k para 1k iterações para achar 1 valor em 1 milhão de opções.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19EC7F-298C-47FE-C8FE-8C24EE4F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Princípios Fundamentais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F7BBA2-C876-1460-8A65-ACCD88FF99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8. Natureza Probabilística – Analogia: Dados Viciados</a:t>
            </a:r>
          </a:p>
        </p:txBody>
      </p:sp>
      <p:pic>
        <p:nvPicPr>
          <p:cNvPr id="15" name="Dado">
            <a:hlinkClick r:id="" action="ppaction://media"/>
            <a:extLst>
              <a:ext uri="{FF2B5EF4-FFF2-40B4-BE49-F238E27FC236}">
                <a16:creationId xmlns:a16="http://schemas.microsoft.com/office/drawing/2014/main" id="{274118E4-56D1-BF8C-F956-DB2769953F1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9388" y="2517552"/>
            <a:ext cx="4321175" cy="2430462"/>
          </a:xfr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F83B07D-D511-0E8C-DCC2-D842B88276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007" y="869582"/>
            <a:ext cx="1432684" cy="154851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CB7FC94-B222-4167-DFFF-792B659EBF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46706" y="869582"/>
            <a:ext cx="1548518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6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0F173E5-F368-1D3A-50C3-80234FD8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43558"/>
            <a:ext cx="4320480" cy="414870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b="1" noProof="0" dirty="0"/>
              <a:t>Célula de DRAM</a:t>
            </a:r>
            <a:r>
              <a:rPr lang="pt-BR" noProof="0" dirty="0"/>
              <a:t> com SiO</a:t>
            </a:r>
            <a:r>
              <a:rPr lang="pt-BR" baseline="-25000" noProof="0" dirty="0"/>
              <a:t>2</a:t>
            </a:r>
            <a:r>
              <a:rPr lang="pt-BR" noProof="0" dirty="0"/>
              <a:t> (</a:t>
            </a:r>
            <a:r>
              <a:rPr lang="pt-BR" b="1" noProof="0" dirty="0"/>
              <a:t>bit</a:t>
            </a:r>
            <a:r>
              <a:rPr lang="pt-BR" noProof="0" dirty="0"/>
              <a:t> clássico):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Área típica da célula DRAM: </a:t>
            </a:r>
            <a:r>
              <a:rPr lang="pt-BR" b="1" noProof="0" dirty="0"/>
              <a:t>10.000 nm</a:t>
            </a:r>
            <a:r>
              <a:rPr lang="pt-BR" b="1" baseline="30000" noProof="0" dirty="0"/>
              <a:t>2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Fonte: </a:t>
            </a:r>
            <a:r>
              <a:rPr lang="pt-BR" noProof="0" dirty="0">
                <a:hlinkClick r:id="rId2"/>
              </a:rPr>
              <a:t>Milan </a:t>
            </a:r>
            <a:r>
              <a:rPr lang="pt-BR" noProof="0" dirty="0" err="1">
                <a:hlinkClick r:id="rId2"/>
              </a:rPr>
              <a:t>Papez</a:t>
            </a:r>
            <a:r>
              <a:rPr lang="pt-BR" noProof="0" dirty="0">
                <a:hlinkClick r:id="rId2"/>
              </a:rPr>
              <a:t>. (2016) IEEE ISSCC</a:t>
            </a: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Menor </a:t>
            </a:r>
            <a:r>
              <a:rPr lang="pt-BR" b="1" noProof="0" dirty="0"/>
              <a:t>qubit</a:t>
            </a:r>
            <a:r>
              <a:rPr lang="pt-BR" noProof="0" dirty="0"/>
              <a:t> demostrado: </a:t>
            </a:r>
            <a:r>
              <a:rPr lang="pt-BR" b="1" noProof="0" dirty="0"/>
              <a:t>spin silício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Spin de elétron num átomo individual (quantum </a:t>
            </a:r>
            <a:r>
              <a:rPr lang="pt-BR" noProof="0" dirty="0" err="1"/>
              <a:t>dots</a:t>
            </a:r>
            <a:r>
              <a:rPr lang="pt-BR" noProof="0" dirty="0"/>
              <a:t>: UNSW Sydney, Intel)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Área estimada (incluindo o controle mínimo): </a:t>
            </a:r>
            <a:r>
              <a:rPr lang="pt-BR" b="1" noProof="0" dirty="0"/>
              <a:t>100 </a:t>
            </a:r>
            <a:r>
              <a:rPr lang="pt-BR" b="1" noProof="0" dirty="0" err="1"/>
              <a:t>nm</a:t>
            </a:r>
            <a:r>
              <a:rPr lang="pt-BR" b="1" noProof="0" dirty="0"/>
              <a:t>²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Fonte: </a:t>
            </a:r>
            <a:r>
              <a:rPr lang="pt-BR" noProof="0" dirty="0" err="1">
                <a:hlinkClick r:id="rId3"/>
              </a:rPr>
              <a:t>Veldhorst</a:t>
            </a:r>
            <a:r>
              <a:rPr lang="pt-BR" noProof="0" dirty="0">
                <a:hlinkClick r:id="rId3"/>
              </a:rPr>
              <a:t> et al. (2015) </a:t>
            </a:r>
            <a:r>
              <a:rPr lang="pt-BR" noProof="0" dirty="0" err="1">
                <a:hlinkClick r:id="rId3"/>
              </a:rPr>
              <a:t>Nature</a:t>
            </a: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Comparação: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10.000 nm</a:t>
            </a:r>
            <a:r>
              <a:rPr lang="pt-BR" baseline="30000" noProof="0" dirty="0"/>
              <a:t>2</a:t>
            </a:r>
            <a:r>
              <a:rPr lang="pt-BR" noProof="0" dirty="0"/>
              <a:t> / 100 nm</a:t>
            </a:r>
            <a:r>
              <a:rPr lang="pt-BR" baseline="30000" noProof="0" dirty="0"/>
              <a:t>2</a:t>
            </a:r>
            <a:r>
              <a:rPr lang="pt-BR" noProof="0" dirty="0"/>
              <a:t> = </a:t>
            </a:r>
            <a:r>
              <a:rPr lang="pt-BR" b="1" noProof="0" dirty="0"/>
              <a:t>100 vezes menor</a:t>
            </a:r>
            <a:endParaRPr lang="pt-BR" noProof="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A molécula de SiO</a:t>
            </a:r>
            <a:r>
              <a:rPr lang="pt-BR" baseline="-25000" noProof="0" dirty="0"/>
              <a:t>2</a:t>
            </a:r>
            <a:r>
              <a:rPr lang="pt-BR" noProof="0" dirty="0"/>
              <a:t> (0,31 </a:t>
            </a:r>
            <a:r>
              <a:rPr lang="pt-BR" noProof="0" dirty="0" err="1"/>
              <a:t>nm</a:t>
            </a:r>
            <a:r>
              <a:rPr lang="pt-BR" noProof="0" dirty="0"/>
              <a:t>) x o átomo (0,002 </a:t>
            </a:r>
            <a:r>
              <a:rPr lang="pt-BR" noProof="0" dirty="0" err="1"/>
              <a:t>nm</a:t>
            </a:r>
            <a:r>
              <a:rPr lang="pt-BR" noProof="0" dirty="0"/>
              <a:t>) sozinhos é 155 vezes menor.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noProof="0" dirty="0"/>
              <a:t>Teoricamente: Pode ser </a:t>
            </a:r>
            <a:r>
              <a:rPr lang="pt-BR" b="1" noProof="0" dirty="0"/>
              <a:t>1 milhão menor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C1108DB-6E93-C707-680D-3A0E945E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Espaço de Armazenamento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6C717E2-F374-6511-91D6-6A5616E57D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Considerando as Tecnologias Atuais (não teóricas)</a:t>
            </a:r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7324CFDD-162C-06B3-2702-648C7C92941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4645235" y="842963"/>
            <a:ext cx="4317581" cy="415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55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Reflexão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43559"/>
            <a:ext cx="4824536" cy="415846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2800" noProof="0" dirty="0"/>
              <a:t>“</a:t>
            </a:r>
            <a:r>
              <a:rPr lang="pt-BR" sz="2800" i="1" noProof="0" dirty="0"/>
              <a:t>É inútil fechar os olhos à realidade. Se o fizermos, a realidade abrirá nossas pálpebras e nos imporá a sua presença</a:t>
            </a:r>
            <a:r>
              <a:rPr lang="pt-BR" sz="2800" noProof="0" dirty="0"/>
              <a:t>”</a:t>
            </a:r>
            <a:endParaRPr lang="pt-BR" sz="2400" noProof="0" dirty="0"/>
          </a:p>
          <a:p>
            <a:pPr marL="0" indent="0" algn="ctr">
              <a:buNone/>
            </a:pPr>
            <a:endParaRPr lang="pt-BR" sz="2400" noProof="0" dirty="0"/>
          </a:p>
          <a:p>
            <a:pPr marL="0" indent="0" algn="ctr">
              <a:buNone/>
            </a:pPr>
            <a:r>
              <a:rPr lang="pt-BR" sz="2400" b="1" noProof="0" dirty="0"/>
              <a:t>Juscelino Kubitschek</a:t>
            </a:r>
            <a:r>
              <a:rPr lang="pt-BR" sz="2400" noProof="0" dirty="0"/>
              <a:t> de Oliveira</a:t>
            </a:r>
          </a:p>
          <a:p>
            <a:pPr marL="0" indent="0" algn="ctr">
              <a:buNone/>
            </a:pPr>
            <a:r>
              <a:rPr lang="pt-BR" sz="2400" noProof="0" dirty="0" err="1"/>
              <a:t>Ex</a:t>
            </a:r>
            <a:r>
              <a:rPr lang="pt-BR" sz="2400" noProof="0" dirty="0"/>
              <a:t> Presidente do Brasil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331187" y="1407235"/>
            <a:ext cx="3237257" cy="3031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199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DEC13-8C49-1AE2-FA5B-37323056B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DF975-2BFB-3361-869F-50C053799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D932FA1-902D-0F04-F07A-289C0E943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1A5AB48D-6AD7-76F4-1DA5-0BBEED772D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789581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813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14EFE63A-7FA9-F405-40E8-639E6EA95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i="1" noProof="0" dirty="0"/>
              <a:t>“</a:t>
            </a:r>
            <a:r>
              <a:rPr lang="pt-BR" i="1" noProof="0" dirty="0" err="1"/>
              <a:t>Nature</a:t>
            </a:r>
            <a:r>
              <a:rPr lang="pt-BR" i="1" noProof="0" dirty="0"/>
              <a:t> </a:t>
            </a:r>
            <a:r>
              <a:rPr lang="pt-BR" i="1" noProof="0" dirty="0" err="1"/>
              <a:t>isn't</a:t>
            </a:r>
            <a:r>
              <a:rPr lang="pt-BR" i="1" noProof="0" dirty="0"/>
              <a:t> </a:t>
            </a:r>
            <a:r>
              <a:rPr lang="pt-BR" i="1" noProof="0" dirty="0" err="1"/>
              <a:t>classical</a:t>
            </a:r>
            <a:r>
              <a:rPr lang="pt-BR" i="1" noProof="0" dirty="0"/>
              <a:t>, </a:t>
            </a:r>
            <a:r>
              <a:rPr lang="pt-BR" i="1" noProof="0" dirty="0" err="1"/>
              <a:t>dammit</a:t>
            </a:r>
            <a:r>
              <a:rPr lang="pt-BR" i="1" noProof="0" dirty="0"/>
              <a:t>, </a:t>
            </a:r>
            <a:r>
              <a:rPr lang="pt-BR" i="1" noProof="0" dirty="0" err="1"/>
              <a:t>and</a:t>
            </a:r>
            <a:r>
              <a:rPr lang="pt-BR" i="1" noProof="0" dirty="0"/>
              <a:t> </a:t>
            </a:r>
            <a:r>
              <a:rPr lang="pt-BR" i="1" noProof="0" dirty="0" err="1"/>
              <a:t>if</a:t>
            </a:r>
            <a:r>
              <a:rPr lang="pt-BR" i="1" noProof="0" dirty="0"/>
              <a:t> </a:t>
            </a:r>
            <a:r>
              <a:rPr lang="pt-BR" i="1" noProof="0" dirty="0" err="1"/>
              <a:t>you</a:t>
            </a:r>
            <a:r>
              <a:rPr lang="pt-BR" i="1" noProof="0" dirty="0"/>
              <a:t> </a:t>
            </a:r>
            <a:r>
              <a:rPr lang="pt-BR" i="1" noProof="0" dirty="0" err="1"/>
              <a:t>want</a:t>
            </a:r>
            <a:r>
              <a:rPr lang="pt-BR" i="1" noProof="0" dirty="0"/>
              <a:t> </a:t>
            </a:r>
            <a:r>
              <a:rPr lang="pt-BR" i="1" noProof="0" dirty="0" err="1"/>
              <a:t>to</a:t>
            </a:r>
            <a:r>
              <a:rPr lang="pt-BR" i="1" noProof="0" dirty="0"/>
              <a:t> make a </a:t>
            </a:r>
            <a:r>
              <a:rPr lang="pt-BR" i="1" noProof="0" dirty="0" err="1"/>
              <a:t>simulation</a:t>
            </a:r>
            <a:r>
              <a:rPr lang="pt-BR" i="1" noProof="0" dirty="0"/>
              <a:t> </a:t>
            </a:r>
            <a:r>
              <a:rPr lang="pt-BR" i="1" noProof="0" dirty="0" err="1"/>
              <a:t>of</a:t>
            </a:r>
            <a:r>
              <a:rPr lang="pt-BR" i="1" noProof="0" dirty="0"/>
              <a:t> </a:t>
            </a:r>
            <a:r>
              <a:rPr lang="pt-BR" i="1" noProof="0" dirty="0" err="1"/>
              <a:t>nature</a:t>
            </a:r>
            <a:r>
              <a:rPr lang="pt-BR" i="1" noProof="0" dirty="0"/>
              <a:t>, </a:t>
            </a:r>
            <a:r>
              <a:rPr lang="pt-BR" i="1" noProof="0" dirty="0" err="1"/>
              <a:t>you'd</a:t>
            </a:r>
            <a:r>
              <a:rPr lang="pt-BR" i="1" noProof="0" dirty="0"/>
              <a:t> </a:t>
            </a:r>
            <a:r>
              <a:rPr lang="pt-BR" i="1" noProof="0" dirty="0" err="1"/>
              <a:t>better</a:t>
            </a:r>
            <a:r>
              <a:rPr lang="pt-BR" i="1" noProof="0" dirty="0"/>
              <a:t> make it quantum </a:t>
            </a:r>
            <a:r>
              <a:rPr lang="pt-BR" i="1" noProof="0" dirty="0" err="1"/>
              <a:t>mechanical</a:t>
            </a:r>
            <a:r>
              <a:rPr lang="pt-BR" i="1" noProof="0" dirty="0"/>
              <a:t>…”</a:t>
            </a:r>
          </a:p>
          <a:p>
            <a:r>
              <a:rPr lang="pt-BR" i="1" noProof="0" dirty="0"/>
              <a:t>“</a:t>
            </a:r>
            <a:r>
              <a:rPr lang="pt-BR" b="1" i="1" noProof="0" dirty="0"/>
              <a:t>A natureza não é clássica, droga, e se você quer fazer uma simulação da natureza, é melhor fazê-la na mecânica quântica…</a:t>
            </a:r>
            <a:r>
              <a:rPr lang="pt-BR" i="1" noProof="0" dirty="0"/>
              <a:t>”</a:t>
            </a:r>
          </a:p>
          <a:p>
            <a:pPr lvl="1"/>
            <a:r>
              <a:rPr lang="pt-BR" noProof="0" dirty="0"/>
              <a:t>Fontes:</a:t>
            </a:r>
          </a:p>
          <a:p>
            <a:pPr lvl="2"/>
            <a:r>
              <a:rPr lang="pt-BR" noProof="0" dirty="0">
                <a:hlinkClick r:id="rId2"/>
              </a:rPr>
              <a:t>Áudio da palestra</a:t>
            </a:r>
            <a:r>
              <a:rPr lang="pt-BR" noProof="0" dirty="0"/>
              <a:t> (após o segundo 90)</a:t>
            </a:r>
          </a:p>
          <a:p>
            <a:pPr lvl="2"/>
            <a:r>
              <a:rPr lang="pt-BR" noProof="0" dirty="0"/>
              <a:t>Artigo dele de 1982 “</a:t>
            </a:r>
            <a:r>
              <a:rPr lang="pt-BR" noProof="0" dirty="0" err="1">
                <a:hlinkClick r:id="rId3"/>
              </a:rPr>
              <a:t>Simulating</a:t>
            </a:r>
            <a:r>
              <a:rPr lang="pt-BR" noProof="0" dirty="0">
                <a:hlinkClick r:id="rId3"/>
              </a:rPr>
              <a:t> </a:t>
            </a:r>
            <a:r>
              <a:rPr lang="pt-BR" noProof="0" dirty="0" err="1">
                <a:hlinkClick r:id="rId3"/>
              </a:rPr>
              <a:t>physics</a:t>
            </a:r>
            <a:r>
              <a:rPr lang="pt-BR" noProof="0" dirty="0">
                <a:hlinkClick r:id="rId3"/>
              </a:rPr>
              <a:t> </a:t>
            </a:r>
            <a:r>
              <a:rPr lang="pt-BR" noProof="0" dirty="0" err="1">
                <a:hlinkClick r:id="rId3"/>
              </a:rPr>
              <a:t>with</a:t>
            </a:r>
            <a:r>
              <a:rPr lang="pt-BR" noProof="0" dirty="0">
                <a:hlinkClick r:id="rId3"/>
              </a:rPr>
              <a:t> </a:t>
            </a:r>
            <a:r>
              <a:rPr lang="pt-BR" noProof="0" dirty="0" err="1">
                <a:hlinkClick r:id="rId3"/>
              </a:rPr>
              <a:t>computers</a:t>
            </a:r>
            <a:r>
              <a:rPr lang="pt-BR" noProof="0" dirty="0"/>
              <a:t>” no </a:t>
            </a:r>
            <a:r>
              <a:rPr lang="pt-BR" noProof="0" dirty="0">
                <a:hlinkClick r:id="rId4"/>
              </a:rPr>
              <a:t>IJTP</a:t>
            </a:r>
            <a:endParaRPr lang="pt-BR" noProof="0" dirty="0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24D91616-EF94-C40B-47BB-1A267BE2721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5"/>
          <a:stretch>
            <a:fillRect/>
          </a:stretch>
        </p:blipFill>
        <p:spPr>
          <a:xfrm>
            <a:off x="4643438" y="915566"/>
            <a:ext cx="4321175" cy="24313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3726BA6-3B3A-5121-DB49-F8CBC1AA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Como a Comutação Quântica começou?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04040D-8C87-02E4-168B-B044A15A9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>
                <a:hlinkClick r:id="rId6"/>
              </a:rPr>
              <a:t>Richard Feynman</a:t>
            </a:r>
            <a:r>
              <a:rPr lang="pt-BR" noProof="0" dirty="0"/>
              <a:t> lançou a ideia em 1981 numa conferência do MIT com IBM</a:t>
            </a:r>
          </a:p>
        </p:txBody>
      </p:sp>
      <p:pic>
        <p:nvPicPr>
          <p:cNvPr id="2052" name="Picture 4" descr="Richard Feynman On Love, Life, and Science | by Sunny Labh | Medium">
            <a:extLst>
              <a:ext uri="{FF2B5EF4-FFF2-40B4-BE49-F238E27FC236}">
                <a16:creationId xmlns:a16="http://schemas.microsoft.com/office/drawing/2014/main" id="{05D7DF79-B884-A8F5-C7A9-253225BC4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7854"/>
            <a:ext cx="1008112" cy="15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ichard Feynman">
            <a:extLst>
              <a:ext uri="{FF2B5EF4-FFF2-40B4-BE49-F238E27FC236}">
                <a16:creationId xmlns:a16="http://schemas.microsoft.com/office/drawing/2014/main" id="{F51625FF-D001-5DFF-5CE2-3A28EC5B5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86" y="3920160"/>
            <a:ext cx="1121984" cy="11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ay 11, 1918 - Birth of Richard Feynman, &quot;the curious physicist who became  an icon of science&quot; - Rincón educativo">
            <a:extLst>
              <a:ext uri="{FF2B5EF4-FFF2-40B4-BE49-F238E27FC236}">
                <a16:creationId xmlns:a16="http://schemas.microsoft.com/office/drawing/2014/main" id="{2550C810-1DD7-8859-72BE-EAFBCEC4E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541" y="3920161"/>
            <a:ext cx="1958971" cy="110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94E237E-52A5-B25F-8FCD-1EB1D255EE6E}"/>
              </a:ext>
            </a:extLst>
          </p:cNvPr>
          <p:cNvSpPr txBox="1"/>
          <p:nvPr/>
        </p:nvSpPr>
        <p:spPr>
          <a:xfrm>
            <a:off x="4578500" y="3363838"/>
            <a:ext cx="2366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400" noProof="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IBM QC40</a:t>
            </a:r>
            <a:r>
              <a:rPr lang="pt-BR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1400" noProof="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MIT TR</a:t>
            </a:r>
            <a:endParaRPr lang="pt-B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DF2237C-63F0-8386-BA22-DE01CD36C8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4071" y="3650363"/>
            <a:ext cx="2560542" cy="1371719"/>
          </a:xfrm>
          <a:prstGeom prst="rect">
            <a:avLst/>
          </a:prstGeom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89D24E4D-E9AC-CC59-BCC2-0C1BAFED2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983" y="3688506"/>
            <a:ext cx="1157618" cy="13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09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01995-800C-68B5-DD0F-E22AB3F23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934CB-FC51-BD7A-D80F-C54864DE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Breve Histórico da Computação Quântica – Teórico</a:t>
            </a:r>
          </a:p>
        </p:txBody>
      </p:sp>
      <p:graphicFrame>
        <p:nvGraphicFramePr>
          <p:cNvPr id="21" name="Espaço Reservado para Conteúdo 20">
            <a:extLst>
              <a:ext uri="{FF2B5EF4-FFF2-40B4-BE49-F238E27FC236}">
                <a16:creationId xmlns:a16="http://schemas.microsoft.com/office/drawing/2014/main" id="{1F64A0EC-84B4-86E3-9BA5-9A149A427F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48489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917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20EA0-EC84-735F-7FE0-0087951B8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41AF0-9D2B-750B-11BC-669321717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Breve Histórico da Computação Quântica – Prático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F123C349-189B-C26C-DB71-50534820B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411694"/>
              </p:ext>
            </p:extLst>
          </p:nvPr>
        </p:nvGraphicFramePr>
        <p:xfrm>
          <a:off x="179388" y="483518"/>
          <a:ext cx="8785100" cy="4665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16330">
                  <a:extLst>
                    <a:ext uri="{9D8B030D-6E8A-4147-A177-3AD203B41FA5}">
                      <a16:colId xmlns:a16="http://schemas.microsoft.com/office/drawing/2014/main" val="2026146634"/>
                    </a:ext>
                  </a:extLst>
                </a:gridCol>
                <a:gridCol w="1602740">
                  <a:extLst>
                    <a:ext uri="{9D8B030D-6E8A-4147-A177-3AD203B41FA5}">
                      <a16:colId xmlns:a16="http://schemas.microsoft.com/office/drawing/2014/main" val="2889191699"/>
                    </a:ext>
                  </a:extLst>
                </a:gridCol>
                <a:gridCol w="6066030">
                  <a:extLst>
                    <a:ext uri="{9D8B030D-6E8A-4147-A177-3AD203B41FA5}">
                      <a16:colId xmlns:a16="http://schemas.microsoft.com/office/drawing/2014/main" val="1888562455"/>
                    </a:ext>
                  </a:extLst>
                </a:gridCol>
              </a:tblGrid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Ano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Quem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Contribuição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9217673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1997-2001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Anton </a:t>
                      </a:r>
                      <a:r>
                        <a:rPr lang="pt-BR" sz="1600" noProof="0" dirty="0" err="1"/>
                        <a:t>Zeilinger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Experimentos do Teletransporte Quântico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94890134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2001-2004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Shor</a:t>
                      </a:r>
                      <a:r>
                        <a:rPr lang="pt-BR" sz="1600" noProof="0" dirty="0"/>
                        <a:t>, </a:t>
                      </a:r>
                      <a:r>
                        <a:rPr lang="pt-BR" sz="1600" noProof="0" dirty="0" err="1"/>
                        <a:t>Steane</a:t>
                      </a:r>
                      <a:r>
                        <a:rPr lang="pt-BR" sz="1600" noProof="0" dirty="0"/>
                        <a:t>, </a:t>
                      </a:r>
                      <a:r>
                        <a:rPr lang="pt-BR" sz="1600" noProof="0" dirty="0" err="1"/>
                        <a:t>etc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Corretores de Erro Quântico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902643451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2005-2010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Alexei </a:t>
                      </a:r>
                      <a:r>
                        <a:rPr lang="pt-BR" sz="1600" noProof="0" dirty="0" err="1"/>
                        <a:t>Kitaev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Modelos de Computação Topológica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200957898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2007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D-</a:t>
                      </a:r>
                      <a:r>
                        <a:rPr lang="pt-BR" sz="1600" noProof="0" dirty="0" err="1"/>
                        <a:t>Wave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D-</a:t>
                      </a:r>
                      <a:r>
                        <a:rPr lang="pt-BR" sz="1600" noProof="0" dirty="0" err="1"/>
                        <a:t>Wave</a:t>
                      </a:r>
                      <a:r>
                        <a:rPr lang="pt-BR" sz="1600" noProof="0" dirty="0"/>
                        <a:t> </a:t>
                      </a:r>
                      <a:r>
                        <a:rPr lang="pt-BR" sz="1600" noProof="0" dirty="0" err="1"/>
                        <a:t>One</a:t>
                      </a:r>
                      <a:r>
                        <a:rPr lang="pt-BR" sz="1600" noProof="0" dirty="0"/>
                        <a:t>: 16 qubits anelados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293146971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2016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 Q: 5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228089810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2017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Rigetti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Aspen-1: 8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457978264"/>
                  </a:ext>
                </a:extLst>
              </a:tr>
              <a:tr h="518280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2019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Google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Sycamore</a:t>
                      </a:r>
                      <a:r>
                        <a:rPr lang="pt-BR" sz="1600" noProof="0" dirty="0"/>
                        <a:t> 53 qubits supercondutores: Supremacia Quântica</a:t>
                      </a:r>
                    </a:p>
                    <a:p>
                      <a:r>
                        <a:rPr lang="pt-BR" sz="1600" noProof="0" dirty="0"/>
                        <a:t>Computador Quântico gastou 200s ao invés de 10k anos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006120745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2020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Hummingbird</a:t>
                      </a:r>
                      <a:r>
                        <a:rPr lang="pt-BR" sz="1600" noProof="0" dirty="0"/>
                        <a:t>: 65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952709106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2021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Eagle: 127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801848760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2021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Honeywell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H1: qubits de íons aprisionados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886775340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2022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Osprey</a:t>
                      </a:r>
                      <a:r>
                        <a:rPr lang="pt-BR" sz="1600" noProof="0" dirty="0"/>
                        <a:t>: 433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18063362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2023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IBM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Condor: 1121 qubits supercondutores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683860173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2023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IonQ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Aria 2: qubits de íons aprisionados</a:t>
                      </a:r>
                      <a:endParaRPr lang="pt-BR" sz="1600" noProof="0" dirty="0">
                        <a:latin typeface="+mn-lt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444060140"/>
                  </a:ext>
                </a:extLst>
              </a:tr>
            </a:tbl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704675BF-F070-DB6F-6E19-9D30D40F074F}"/>
              </a:ext>
            </a:extLst>
          </p:cNvPr>
          <p:cNvSpPr/>
          <p:nvPr/>
        </p:nvSpPr>
        <p:spPr>
          <a:xfrm rot="20190428">
            <a:off x="-54555" y="2574661"/>
            <a:ext cx="9200019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Quem faz computador com mais qubits?</a:t>
            </a:r>
          </a:p>
        </p:txBody>
      </p:sp>
    </p:spTree>
    <p:extLst>
      <p:ext uri="{BB962C8B-B14F-4D97-AF65-F5344CB8AC3E}">
        <p14:creationId xmlns:p14="http://schemas.microsoft.com/office/powerpoint/2010/main" val="231444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381E6-1032-0B2E-E947-4657B6580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34AA2-7C60-879D-EACD-3EE98919C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BE5A0B97-FB82-BA13-B1BA-DECD1B911A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Fonte: Visita da </a:t>
            </a:r>
            <a:r>
              <a:rPr lang="pt-BR" noProof="0" dirty="0">
                <a:hlinkClick r:id="rId2"/>
              </a:rPr>
              <a:t>Popular Science na IBM</a:t>
            </a:r>
            <a:r>
              <a:rPr lang="pt-BR" noProof="0" dirty="0"/>
              <a:t> e </a:t>
            </a:r>
            <a:r>
              <a:rPr lang="pt-BR" noProof="0" dirty="0">
                <a:hlinkClick r:id="rId3"/>
              </a:rPr>
              <a:t>publicações da IBM</a:t>
            </a:r>
            <a:endParaRPr lang="pt-BR" noProof="0" dirty="0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64F0F283-FBB4-1B51-BB6E-20128136F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35696" y="842963"/>
            <a:ext cx="5159638" cy="4159250"/>
          </a:xfrm>
          <a:prstGeom prst="rect">
            <a:avLst/>
          </a:prstGeom>
        </p:spPr>
      </p:pic>
      <p:sp>
        <p:nvSpPr>
          <p:cNvPr id="13" name="Seta: para a Esquerda 12">
            <a:extLst>
              <a:ext uri="{FF2B5EF4-FFF2-40B4-BE49-F238E27FC236}">
                <a16:creationId xmlns:a16="http://schemas.microsoft.com/office/drawing/2014/main" id="{664C34C9-2236-CA21-0803-BE14C993F5A0}"/>
              </a:ext>
            </a:extLst>
          </p:cNvPr>
          <p:cNvSpPr/>
          <p:nvPr/>
        </p:nvSpPr>
        <p:spPr>
          <a:xfrm>
            <a:off x="6804248" y="1851670"/>
            <a:ext cx="1656184" cy="50405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noProof="0" dirty="0"/>
              <a:t>Refrigerador</a:t>
            </a:r>
          </a:p>
        </p:txBody>
      </p:sp>
      <p:sp>
        <p:nvSpPr>
          <p:cNvPr id="16" name="Seta: para a Esquerda 15">
            <a:extLst>
              <a:ext uri="{FF2B5EF4-FFF2-40B4-BE49-F238E27FC236}">
                <a16:creationId xmlns:a16="http://schemas.microsoft.com/office/drawing/2014/main" id="{8FEF667D-F132-1DAA-F7C8-1ADA200AEEBA}"/>
              </a:ext>
            </a:extLst>
          </p:cNvPr>
          <p:cNvSpPr/>
          <p:nvPr/>
        </p:nvSpPr>
        <p:spPr>
          <a:xfrm>
            <a:off x="4716016" y="3795886"/>
            <a:ext cx="1656184" cy="50405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noProof="0" dirty="0"/>
              <a:t>Processador</a:t>
            </a:r>
          </a:p>
        </p:txBody>
      </p:sp>
    </p:spTree>
    <p:extLst>
      <p:ext uri="{BB962C8B-B14F-4D97-AF65-F5344CB8AC3E}">
        <p14:creationId xmlns:p14="http://schemas.microsoft.com/office/powerpoint/2010/main" val="3404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11F72-EBEA-DCF8-E23D-A97AA5761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9DC116-CA90-23BB-4231-2014E72E46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942CCDC7-08CF-A9EA-2645-90636D95A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642147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2484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C1F92-4A31-F67C-744A-AF2809DC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6DF472-94A9-55C7-0F63-20B9CD88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85ED2C4D-9454-FE20-BE01-F8CB28E0EB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Processador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E1C0D046-7FE1-B5FC-8DCE-393551116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856606"/>
            <a:ext cx="8785225" cy="413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75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05F45-8F50-2F1B-29B0-79C90EFC4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85E68AE1-FDB0-4B66-F5F3-F0981041C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559" y="842963"/>
            <a:ext cx="4050833" cy="41592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2B7D4A9-A3AA-6DBC-DDCA-3C98E5A6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1B25306A-417B-D3C6-9429-61BF6634AA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qubit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20900C18-ED57-3117-366B-5492F24A1FCE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07258"/>
            <a:ext cx="4321175" cy="243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984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F75B1-3290-23AB-5E1F-B48AC331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440C2-92EF-1CA1-03E3-81CCA8B5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C42A8488-C7CE-1D57-6A89-EE247846E7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Refrigerador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6050BCA-EE23-E557-D4E9-7977B9ED2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62" y="842963"/>
            <a:ext cx="8755676" cy="415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61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EC643-A076-CA71-F8A5-2BF5E852A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ço Reservado para Conteúdo 13">
            <a:extLst>
              <a:ext uri="{FF2B5EF4-FFF2-40B4-BE49-F238E27FC236}">
                <a16:creationId xmlns:a16="http://schemas.microsoft.com/office/drawing/2014/main" id="{29671A11-FB31-091B-8082-174DC4BA3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185" y="842963"/>
            <a:ext cx="4317581" cy="4159250"/>
          </a:xfrm>
          <a:prstGeom prst="rect">
            <a:avLst/>
          </a:prstGeom>
        </p:spPr>
      </p:pic>
      <p:pic>
        <p:nvPicPr>
          <p:cNvPr id="15" name="Espaço Reservado para Conteúdo 14">
            <a:extLst>
              <a:ext uri="{FF2B5EF4-FFF2-40B4-BE49-F238E27FC236}">
                <a16:creationId xmlns:a16="http://schemas.microsoft.com/office/drawing/2014/main" id="{72E19B33-9A5D-08D8-456E-E03D908142D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4694607" y="842963"/>
            <a:ext cx="4218837" cy="41592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ED95EA8-7C62-D323-7347-36E9D856A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D1F0B4AD-494E-E616-E49E-B2A93E5D6A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/>
              <a:t>IonQ</a:t>
            </a:r>
            <a:r>
              <a:rPr lang="pt-BR" noProof="0" dirty="0"/>
              <a:t> Area 2</a:t>
            </a:r>
          </a:p>
        </p:txBody>
      </p:sp>
    </p:spTree>
    <p:extLst>
      <p:ext uri="{BB962C8B-B14F-4D97-AF65-F5344CB8AC3E}">
        <p14:creationId xmlns:p14="http://schemas.microsoft.com/office/powerpoint/2010/main" val="404973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06142-ED95-82AA-E7A9-FB0AE199F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04736-F682-B07E-4687-0F4F679EE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7DB6637-07BF-843A-D2EA-F1400F3814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/>
              <a:t>Honeywell</a:t>
            </a:r>
            <a:r>
              <a:rPr lang="pt-BR" noProof="0" dirty="0"/>
              <a:t> H1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C3B177C4-3A8D-CE7F-834D-D40906D6A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969222"/>
            <a:ext cx="4321175" cy="3906732"/>
          </a:xfrm>
          <a:prstGeom prst="rect">
            <a:avLst/>
          </a:prstGeom>
        </p:spPr>
      </p:pic>
      <p:pic>
        <p:nvPicPr>
          <p:cNvPr id="9" name="Picture 4" descr="Quantum Solutions Hiding Ions">
            <a:extLst>
              <a:ext uri="{FF2B5EF4-FFF2-40B4-BE49-F238E27FC236}">
                <a16:creationId xmlns:a16="http://schemas.microsoft.com/office/drawing/2014/main" id="{170AB04A-61E8-0DCF-85C7-D25F83A2C635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81185"/>
            <a:ext cx="4321175" cy="288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505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ADD31-32B1-247E-083B-6A8F6AE89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640802-64DE-0BAA-6453-9757F257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D3B69B7D-7A7C-3452-FA8A-2BDEBF0EA2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Google </a:t>
            </a:r>
            <a:r>
              <a:rPr lang="pt-BR" noProof="0" dirty="0" err="1"/>
              <a:t>Sycamore</a:t>
            </a:r>
            <a:r>
              <a:rPr lang="pt-BR" noProof="0" dirty="0"/>
              <a:t> 53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DBEA36E7-ABFD-9204-3F9E-0FAC09122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844280"/>
            <a:ext cx="4321175" cy="4156616"/>
          </a:xfrm>
          <a:prstGeom prst="rect">
            <a:avLst/>
          </a:prstGeom>
        </p:spPr>
      </p:pic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318F295B-372F-52E2-519E-3ED2B4935B1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4645854" y="849768"/>
            <a:ext cx="4316342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09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79205-ACCB-5905-A9EB-F5BE7474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ço Reservado para Conteúdo 18">
            <a:extLst>
              <a:ext uri="{FF2B5EF4-FFF2-40B4-BE49-F238E27FC236}">
                <a16:creationId xmlns:a16="http://schemas.microsoft.com/office/drawing/2014/main" id="{608EF31C-4C22-AAF5-2342-3CE06BB93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842963"/>
            <a:ext cx="2434442" cy="4159250"/>
          </a:xfrm>
          <a:prstGeom prst="rect">
            <a:avLst/>
          </a:prstGeom>
        </p:spPr>
      </p:pic>
      <p:pic>
        <p:nvPicPr>
          <p:cNvPr id="20" name="Espaço Reservado para Conteúdo 19">
            <a:extLst>
              <a:ext uri="{FF2B5EF4-FFF2-40B4-BE49-F238E27FC236}">
                <a16:creationId xmlns:a16="http://schemas.microsoft.com/office/drawing/2014/main" id="{D635C488-FBFB-429C-1032-0E4C26B9674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2686050" y="879161"/>
            <a:ext cx="3325813" cy="408685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64D464B-ADAE-1A51-7910-3B39ACD91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Computador Quântico</a:t>
            </a:r>
          </a:p>
        </p:txBody>
      </p:sp>
      <p:pic>
        <p:nvPicPr>
          <p:cNvPr id="21" name="Espaço Reservado para Conteúdo 20">
            <a:extLst>
              <a:ext uri="{FF2B5EF4-FFF2-40B4-BE49-F238E27FC236}">
                <a16:creationId xmlns:a16="http://schemas.microsoft.com/office/drawing/2014/main" id="{4ACC4710-375B-9A95-E827-C61F4A812BAA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tretch>
            <a:fillRect/>
          </a:stretch>
        </p:blipFill>
        <p:spPr>
          <a:xfrm>
            <a:off x="6084888" y="846507"/>
            <a:ext cx="2879725" cy="4152161"/>
          </a:xfrm>
          <a:prstGeom prst="rect">
            <a:avLst/>
          </a:prstGeo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676228CC-38AA-690B-13F1-23B1A4BCE4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/>
              <a:t>Rigetti</a:t>
            </a:r>
            <a:r>
              <a:rPr lang="pt-BR" noProof="0" dirty="0"/>
              <a:t> Aspen-1</a:t>
            </a:r>
          </a:p>
        </p:txBody>
      </p:sp>
    </p:spTree>
    <p:extLst>
      <p:ext uri="{BB962C8B-B14F-4D97-AF65-F5344CB8AC3E}">
        <p14:creationId xmlns:p14="http://schemas.microsoft.com/office/powerpoint/2010/main" val="2502863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Reflexão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17" name="Espaço Reservado para Conteúdo 16"/>
          <p:cNvSpPr>
            <a:spLocks noGrp="1"/>
          </p:cNvSpPr>
          <p:nvPr>
            <p:ph idx="4294967295"/>
          </p:nvPr>
        </p:nvSpPr>
        <p:spPr>
          <a:xfrm>
            <a:off x="4644008" y="843559"/>
            <a:ext cx="4320000" cy="415846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2400" i="1" noProof="0" dirty="0"/>
              <a:t>“Uma empresa sem estratégia faz qualquer negócio.”</a:t>
            </a:r>
          </a:p>
          <a:p>
            <a:pPr marL="0" indent="0" algn="ctr">
              <a:buNone/>
            </a:pPr>
            <a:endParaRPr lang="pt-BR" sz="2400" i="1" noProof="0" dirty="0"/>
          </a:p>
          <a:p>
            <a:pPr marL="0" indent="0" algn="ctr">
              <a:buNone/>
            </a:pPr>
            <a:r>
              <a:rPr lang="pt-BR" sz="2400" i="1" noProof="0" dirty="0"/>
              <a:t>“A empresa deve buscar, e não evitar, as pressões e os desafios.”</a:t>
            </a:r>
          </a:p>
          <a:p>
            <a:pPr marL="0" indent="0" algn="ctr">
              <a:buNone/>
            </a:pPr>
            <a:endParaRPr lang="pt-BR" sz="2400" i="1" noProof="0" dirty="0"/>
          </a:p>
          <a:p>
            <a:pPr marL="0" indent="0" algn="ctr">
              <a:buNone/>
            </a:pPr>
            <a:r>
              <a:rPr lang="pt-BR" sz="2400" b="1" noProof="0" dirty="0"/>
              <a:t>Michael</a:t>
            </a:r>
            <a:r>
              <a:rPr lang="pt-BR" sz="2400" noProof="0" dirty="0"/>
              <a:t> Eugene </a:t>
            </a:r>
            <a:r>
              <a:rPr lang="pt-BR" sz="2400" b="1" noProof="0" dirty="0"/>
              <a:t>Porter</a:t>
            </a:r>
          </a:p>
          <a:p>
            <a:pPr marL="0" indent="0" algn="ctr">
              <a:buNone/>
            </a:pPr>
            <a:r>
              <a:rPr lang="pt-BR" sz="2100" noProof="0" dirty="0"/>
              <a:t>Harvard Business </a:t>
            </a:r>
            <a:r>
              <a:rPr lang="pt-BR" sz="2100" noProof="0" dirty="0" err="1"/>
              <a:t>School</a:t>
            </a:r>
            <a:endParaRPr lang="pt-BR" sz="2400" noProof="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5577" y="4725144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noProof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64" y="1361511"/>
            <a:ext cx="3241829" cy="3122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4247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66937-6E23-7C82-D7B9-A2DB58695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C7ED5-8230-469A-848F-CE1A1D58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21EB5B-B67D-EFE2-892A-DF2100831D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EE1C84F7-C643-449A-D143-1843CC9001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322796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8698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EC67-5331-D612-3F78-AD1A03FA3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72F2D0E7-487F-E99A-CB3A-E83D8DA25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2" y="846720"/>
            <a:ext cx="8785097" cy="41517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4C841A-F032-ACEF-4867-D960C685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Desafios Recentes da Computação Quântica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0B0179D8-9724-A985-452B-BD04505F0D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Fontes: </a:t>
            </a:r>
            <a:r>
              <a:rPr lang="pt-BR" noProof="0" dirty="0">
                <a:hlinkClick r:id="rId3"/>
              </a:rPr>
              <a:t>Quantum Insider</a:t>
            </a:r>
            <a:r>
              <a:rPr lang="pt-BR" noProof="0" dirty="0"/>
              <a:t>, </a:t>
            </a:r>
            <a:r>
              <a:rPr lang="pt-BR" noProof="0" dirty="0" err="1">
                <a:hlinkClick r:id="rId4"/>
              </a:rPr>
              <a:t>TechTarget</a:t>
            </a:r>
            <a:r>
              <a:rPr lang="pt-BR" noProof="0" dirty="0"/>
              <a:t> e </a:t>
            </a:r>
            <a:r>
              <a:rPr lang="pt-BR" noProof="0" dirty="0" err="1">
                <a:hlinkClick r:id="rId5"/>
              </a:rPr>
              <a:t>Plain</a:t>
            </a:r>
            <a:r>
              <a:rPr lang="pt-BR" noProof="0" dirty="0">
                <a:hlinkClick r:id="rId5"/>
              </a:rPr>
              <a:t> </a:t>
            </a:r>
            <a:r>
              <a:rPr lang="pt-BR" noProof="0" dirty="0" err="1">
                <a:hlinkClick r:id="rId5"/>
              </a:rPr>
              <a:t>Concepts</a:t>
            </a:r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AE747C2-04EC-8534-4806-435592358B42}"/>
              </a:ext>
            </a:extLst>
          </p:cNvPr>
          <p:cNvSpPr txBox="1"/>
          <p:nvPr/>
        </p:nvSpPr>
        <p:spPr>
          <a:xfrm>
            <a:off x="2414564" y="3992746"/>
            <a:ext cx="1725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Infraestrutura e</a:t>
            </a:r>
          </a:p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Ambiente Operacional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1FC8650-FD08-C083-D379-2495D4F99109}"/>
              </a:ext>
            </a:extLst>
          </p:cNvPr>
          <p:cNvSpPr txBox="1"/>
          <p:nvPr/>
        </p:nvSpPr>
        <p:spPr>
          <a:xfrm>
            <a:off x="1331640" y="3579862"/>
            <a:ext cx="1082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Rede Global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5BF96F46-9C89-E161-FA10-90CE286B2F16}"/>
              </a:ext>
            </a:extLst>
          </p:cNvPr>
          <p:cNvCxnSpPr/>
          <p:nvPr/>
        </p:nvCxnSpPr>
        <p:spPr>
          <a:xfrm>
            <a:off x="1403648" y="3867894"/>
            <a:ext cx="144016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87CD818F-B4AA-8525-3316-F1B731DD94E5}"/>
              </a:ext>
            </a:extLst>
          </p:cNvPr>
          <p:cNvCxnSpPr>
            <a:cxnSpLocks/>
          </p:cNvCxnSpPr>
          <p:nvPr/>
        </p:nvCxnSpPr>
        <p:spPr>
          <a:xfrm flipV="1">
            <a:off x="2843808" y="3560537"/>
            <a:ext cx="504056" cy="3073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F00FBA7-4927-F979-0375-0584C5ADCC82}"/>
              </a:ext>
            </a:extLst>
          </p:cNvPr>
          <p:cNvCxnSpPr>
            <a:cxnSpLocks/>
          </p:cNvCxnSpPr>
          <p:nvPr/>
        </p:nvCxnSpPr>
        <p:spPr>
          <a:xfrm>
            <a:off x="3347864" y="3563191"/>
            <a:ext cx="432048" cy="0"/>
          </a:xfrm>
          <a:prstGeom prst="line">
            <a:avLst/>
          </a:prstGeom>
          <a:ln w="31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E4E8A20-6FAE-71F0-F08A-448BAB8452E1}"/>
              </a:ext>
            </a:extLst>
          </p:cNvPr>
          <p:cNvSpPr/>
          <p:nvPr/>
        </p:nvSpPr>
        <p:spPr>
          <a:xfrm rot="20210167">
            <a:off x="-9284" y="2466711"/>
            <a:ext cx="9069086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Quem faz computador mais estável?</a:t>
            </a:r>
          </a:p>
        </p:txBody>
      </p:sp>
    </p:spTree>
    <p:extLst>
      <p:ext uri="{BB962C8B-B14F-4D97-AF65-F5344CB8AC3E}">
        <p14:creationId xmlns:p14="http://schemas.microsoft.com/office/powerpoint/2010/main" val="76642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3AA89-A9EE-2840-76C9-809DE544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783D-59F1-2F20-D4F5-31E87E3C8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E0F964-F893-7CEE-E9D1-241926BD5A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B2EED1EB-854B-F1D1-EF30-879438B60E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574331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9414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0934-B6C8-F546-0106-503D97257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03030494-136C-BEEF-38FA-CB227C65C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2" y="846720"/>
            <a:ext cx="8785097" cy="41517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4EF201-E91E-2F84-1EA3-6BC1FECCD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Desafios Recentes da Computação Quântica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F1F3155D-657A-4389-281C-B55036C250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Notícias na Mídia: foco nos desafios de custo (criogenia) e decoerência</a:t>
            </a:r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B3707FB-152B-C159-2CE3-CE5A842E632F}"/>
              </a:ext>
            </a:extLst>
          </p:cNvPr>
          <p:cNvSpPr txBox="1"/>
          <p:nvPr/>
        </p:nvSpPr>
        <p:spPr>
          <a:xfrm>
            <a:off x="2414564" y="3992746"/>
            <a:ext cx="1725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Infraestrutura e</a:t>
            </a:r>
          </a:p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Ambiente Operacional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1E969D8-9AA6-B9D9-9DF2-CAF296406AAB}"/>
              </a:ext>
            </a:extLst>
          </p:cNvPr>
          <p:cNvSpPr txBox="1"/>
          <p:nvPr/>
        </p:nvSpPr>
        <p:spPr>
          <a:xfrm>
            <a:off x="1331640" y="3579862"/>
            <a:ext cx="1082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Rede Global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8709C6AB-8E55-4EE2-5E0E-4A53687DABBE}"/>
              </a:ext>
            </a:extLst>
          </p:cNvPr>
          <p:cNvCxnSpPr/>
          <p:nvPr/>
        </p:nvCxnSpPr>
        <p:spPr>
          <a:xfrm>
            <a:off x="1403648" y="3867894"/>
            <a:ext cx="144016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9DE2FD04-000C-331F-57EC-4496ACB66002}"/>
              </a:ext>
            </a:extLst>
          </p:cNvPr>
          <p:cNvCxnSpPr>
            <a:cxnSpLocks/>
          </p:cNvCxnSpPr>
          <p:nvPr/>
        </p:nvCxnSpPr>
        <p:spPr>
          <a:xfrm flipV="1">
            <a:off x="2843808" y="3560537"/>
            <a:ext cx="504056" cy="3073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6952E9A8-4866-87A1-51F6-3E5FC4957E55}"/>
              </a:ext>
            </a:extLst>
          </p:cNvPr>
          <p:cNvCxnSpPr>
            <a:cxnSpLocks/>
          </p:cNvCxnSpPr>
          <p:nvPr/>
        </p:nvCxnSpPr>
        <p:spPr>
          <a:xfrm>
            <a:off x="3347864" y="3563191"/>
            <a:ext cx="432048" cy="0"/>
          </a:xfrm>
          <a:prstGeom prst="line">
            <a:avLst/>
          </a:prstGeom>
          <a:ln w="31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3AC74B79-865F-FB16-19C6-586D40F7EB52}"/>
              </a:ext>
            </a:extLst>
          </p:cNvPr>
          <p:cNvSpPr/>
          <p:nvPr/>
        </p:nvSpPr>
        <p:spPr>
          <a:xfrm>
            <a:off x="535781" y="1157288"/>
            <a:ext cx="8065294" cy="3200400"/>
          </a:xfrm>
          <a:custGeom>
            <a:avLst/>
            <a:gdLst>
              <a:gd name="csX0" fmla="*/ 0 w 8065294"/>
              <a:gd name="csY0" fmla="*/ 21431 h 3200400"/>
              <a:gd name="csX1" fmla="*/ 21432 w 8065294"/>
              <a:gd name="csY1" fmla="*/ 2214562 h 3200400"/>
              <a:gd name="csX2" fmla="*/ 2986088 w 8065294"/>
              <a:gd name="csY2" fmla="*/ 2228850 h 3200400"/>
              <a:gd name="csX3" fmla="*/ 4407694 w 8065294"/>
              <a:gd name="csY3" fmla="*/ 3200400 h 3200400"/>
              <a:gd name="csX4" fmla="*/ 5750719 w 8065294"/>
              <a:gd name="csY4" fmla="*/ 3200400 h 3200400"/>
              <a:gd name="csX5" fmla="*/ 6200775 w 8065294"/>
              <a:gd name="csY5" fmla="*/ 2293143 h 3200400"/>
              <a:gd name="csX6" fmla="*/ 8065294 w 8065294"/>
              <a:gd name="csY6" fmla="*/ 2314575 h 3200400"/>
              <a:gd name="csX7" fmla="*/ 8051007 w 8065294"/>
              <a:gd name="csY7" fmla="*/ 778668 h 3200400"/>
              <a:gd name="csX8" fmla="*/ 5479257 w 8065294"/>
              <a:gd name="csY8" fmla="*/ 778668 h 3200400"/>
              <a:gd name="csX9" fmla="*/ 3486150 w 8065294"/>
              <a:gd name="csY9" fmla="*/ 0 h 3200400"/>
              <a:gd name="csX10" fmla="*/ 0 w 8065294"/>
              <a:gd name="csY10" fmla="*/ 21431 h 3200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65294" h="3200400">
                <a:moveTo>
                  <a:pt x="0" y="21431"/>
                </a:moveTo>
                <a:lnTo>
                  <a:pt x="21432" y="2214562"/>
                </a:lnTo>
                <a:lnTo>
                  <a:pt x="2986088" y="2228850"/>
                </a:lnTo>
                <a:lnTo>
                  <a:pt x="4407694" y="3200400"/>
                </a:lnTo>
                <a:lnTo>
                  <a:pt x="5750719" y="3200400"/>
                </a:lnTo>
                <a:lnTo>
                  <a:pt x="6200775" y="2293143"/>
                </a:lnTo>
                <a:lnTo>
                  <a:pt x="8065294" y="2314575"/>
                </a:lnTo>
                <a:lnTo>
                  <a:pt x="8051007" y="778668"/>
                </a:lnTo>
                <a:lnTo>
                  <a:pt x="5479257" y="778668"/>
                </a:lnTo>
                <a:lnTo>
                  <a:pt x="3486150" y="0"/>
                </a:lnTo>
                <a:lnTo>
                  <a:pt x="0" y="21431"/>
                </a:lnTo>
                <a:close/>
              </a:path>
            </a:pathLst>
          </a:custGeom>
          <a:solidFill>
            <a:srgbClr val="CCEBFF">
              <a:alpha val="25098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657299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DB57E-324C-40F9-ACD5-A2E662A95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71FBCF8-8AF2-CBB3-CAE5-7ECB73F42F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>
                <a:hlinkClick r:id="rId2"/>
              </a:rPr>
              <a:t>Nature</a:t>
            </a:r>
            <a:r>
              <a:rPr lang="pt-BR" noProof="0" dirty="0">
                <a:hlinkClick r:id="rId2"/>
              </a:rPr>
              <a:t>: 6/9/25</a:t>
            </a:r>
            <a:r>
              <a:rPr lang="pt-BR" noProof="0" dirty="0"/>
              <a:t> </a:t>
            </a:r>
            <a:r>
              <a:rPr lang="pt-BR" noProof="0" dirty="0">
                <a:sym typeface="Wingdings" panose="05000000000000000000" pitchFamily="2" charset="2"/>
              </a:rPr>
              <a:t></a:t>
            </a:r>
            <a:r>
              <a:rPr lang="pt-BR" noProof="0" dirty="0"/>
              <a:t> </a:t>
            </a:r>
            <a:r>
              <a:rPr lang="pt-BR" noProof="0" dirty="0">
                <a:hlinkClick r:id="rId3"/>
              </a:rPr>
              <a:t>Olhar Digital: 15/10/25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4FA23D35-7139-50E4-0D33-0D09AEA82B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 err="1">
                <a:hlinkClick r:id="rId4"/>
              </a:rPr>
              <a:t>Nature</a:t>
            </a:r>
            <a:r>
              <a:rPr lang="pt-BR" noProof="0" dirty="0">
                <a:hlinkClick r:id="rId4"/>
              </a:rPr>
              <a:t> </a:t>
            </a:r>
            <a:r>
              <a:rPr lang="pt-BR" noProof="0" dirty="0" err="1">
                <a:hlinkClick r:id="rId4"/>
              </a:rPr>
              <a:t>Physics</a:t>
            </a:r>
            <a:r>
              <a:rPr lang="pt-BR" noProof="0" dirty="0">
                <a:hlinkClick r:id="rId4"/>
              </a:rPr>
              <a:t>: 21/8/25</a:t>
            </a:r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ABF64F-28B8-ABF9-6079-7AB39E44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D19DB915-58A5-A36D-C8F3-8967354388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noProof="0" dirty="0"/>
              <a:t>Notícias na Mídia: foco nos desafios de custo (criogenia) e decoerência</a:t>
            </a:r>
          </a:p>
        </p:txBody>
      </p:sp>
      <p:pic>
        <p:nvPicPr>
          <p:cNvPr id="13" name="Espaço Reservado para Conteúdo 12">
            <a:hlinkClick r:id="rId3"/>
            <a:extLst>
              <a:ext uri="{FF2B5EF4-FFF2-40B4-BE49-F238E27FC236}">
                <a16:creationId xmlns:a16="http://schemas.microsoft.com/office/drawing/2014/main" id="{59A36656-A70F-4115-3423-AD1B5FDC0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79388" y="1234123"/>
            <a:ext cx="4321175" cy="3665854"/>
          </a:xfrm>
          <a:prstGeom prst="rect">
            <a:avLst/>
          </a:prstGeom>
        </p:spPr>
      </p:pic>
      <p:pic>
        <p:nvPicPr>
          <p:cNvPr id="25" name="Espaço Reservado para Conteúdo 24">
            <a:hlinkClick r:id="rId6"/>
            <a:extLst>
              <a:ext uri="{FF2B5EF4-FFF2-40B4-BE49-F238E27FC236}">
                <a16:creationId xmlns:a16="http://schemas.microsoft.com/office/drawing/2014/main" id="{545C9E9F-EA08-E47E-4F02-8AC1BB3D1FF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7"/>
          <a:stretch>
            <a:fillRect/>
          </a:stretch>
        </p:blipFill>
        <p:spPr>
          <a:xfrm>
            <a:off x="4823151" y="1131888"/>
            <a:ext cx="3961749" cy="38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1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2F214-AAA2-EFE2-EE0E-BD4FB73E3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9E311B96-079B-2F9D-D7DF-FF51C76B7C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2" y="846720"/>
            <a:ext cx="8785097" cy="41517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405E78F-D40B-78E4-63B1-45C5C14FD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Desafios Recentes da Computação Quântica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27F33601-9ECB-8100-2C77-5B2E4C5401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Notícias na Mídia: foco nos desafios da Internet Quântica</a:t>
            </a:r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B261F04-E6FF-BA78-C067-42FD0C6AA0BA}"/>
              </a:ext>
            </a:extLst>
          </p:cNvPr>
          <p:cNvSpPr txBox="1"/>
          <p:nvPr/>
        </p:nvSpPr>
        <p:spPr>
          <a:xfrm>
            <a:off x="2414564" y="3992746"/>
            <a:ext cx="1725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Infraestrutura e</a:t>
            </a:r>
          </a:p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Ambiente Operacional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C2483A5-82BE-8443-838B-FFAA290DD928}"/>
              </a:ext>
            </a:extLst>
          </p:cNvPr>
          <p:cNvSpPr txBox="1"/>
          <p:nvPr/>
        </p:nvSpPr>
        <p:spPr>
          <a:xfrm>
            <a:off x="1331640" y="3579862"/>
            <a:ext cx="1082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Rede Global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CDC97812-E737-C5C1-17CA-A194657B7330}"/>
              </a:ext>
            </a:extLst>
          </p:cNvPr>
          <p:cNvCxnSpPr/>
          <p:nvPr/>
        </p:nvCxnSpPr>
        <p:spPr>
          <a:xfrm>
            <a:off x="1403648" y="3867894"/>
            <a:ext cx="144016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86730FD9-B5EF-63F2-B9FD-B4A00AD0B670}"/>
              </a:ext>
            </a:extLst>
          </p:cNvPr>
          <p:cNvCxnSpPr>
            <a:cxnSpLocks/>
          </p:cNvCxnSpPr>
          <p:nvPr/>
        </p:nvCxnSpPr>
        <p:spPr>
          <a:xfrm flipV="1">
            <a:off x="2843808" y="3560537"/>
            <a:ext cx="504056" cy="3073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7EACA6C-6D32-49F1-6067-CA8261B2A4C9}"/>
              </a:ext>
            </a:extLst>
          </p:cNvPr>
          <p:cNvCxnSpPr>
            <a:cxnSpLocks/>
          </p:cNvCxnSpPr>
          <p:nvPr/>
        </p:nvCxnSpPr>
        <p:spPr>
          <a:xfrm>
            <a:off x="3347864" y="3563191"/>
            <a:ext cx="432048" cy="0"/>
          </a:xfrm>
          <a:prstGeom prst="line">
            <a:avLst/>
          </a:prstGeom>
          <a:ln w="31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77FC7EEC-F3C9-3487-592F-23801A95F1CB}"/>
              </a:ext>
            </a:extLst>
          </p:cNvPr>
          <p:cNvSpPr/>
          <p:nvPr/>
        </p:nvSpPr>
        <p:spPr>
          <a:xfrm>
            <a:off x="1080676" y="3376194"/>
            <a:ext cx="1584176" cy="737994"/>
          </a:xfrm>
          <a:prstGeom prst="rect">
            <a:avLst/>
          </a:prstGeom>
          <a:solidFill>
            <a:srgbClr val="CCEBFF">
              <a:alpha val="25098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97189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05C69-1A77-9488-05CC-6CE1FFA90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E86F50D4-218D-8569-4054-8E58FF19A2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>
                <a:hlinkClick r:id="rId2"/>
              </a:rPr>
              <a:t>Nature</a:t>
            </a:r>
            <a:r>
              <a:rPr lang="pt-BR" noProof="0" dirty="0">
                <a:hlinkClick r:id="rId2"/>
              </a:rPr>
              <a:t> Communications: 6/11/2025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63F69B5A-65E1-FBD1-58B8-61AAE4D773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 err="1">
                <a:hlinkClick r:id="rId3"/>
              </a:rPr>
              <a:t>Nature</a:t>
            </a:r>
            <a:r>
              <a:rPr lang="pt-BR" noProof="0" dirty="0">
                <a:hlinkClick r:id="rId3"/>
              </a:rPr>
              <a:t> Communications: 12/12/2025</a:t>
            </a:r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22C899-9705-FA41-1AFD-CFE0B879F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14850F8E-6807-1C82-A261-C4AE8DB6B8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noProof="0" dirty="0"/>
              <a:t>Notícias na Mídia: foco nos desafios da Internet Quântica</a:t>
            </a:r>
          </a:p>
        </p:txBody>
      </p:sp>
      <p:pic>
        <p:nvPicPr>
          <p:cNvPr id="18" name="Espaço Reservado para Conteúdo 17">
            <a:hlinkClick r:id="rId4"/>
            <a:extLst>
              <a:ext uri="{FF2B5EF4-FFF2-40B4-BE49-F238E27FC236}">
                <a16:creationId xmlns:a16="http://schemas.microsoft.com/office/drawing/2014/main" id="{9E8DB670-C000-D5FD-EABC-1C41AE661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38493" y="1131888"/>
            <a:ext cx="4202965" cy="3870325"/>
          </a:xfrm>
          <a:prstGeom prst="rect">
            <a:avLst/>
          </a:prstGeom>
        </p:spPr>
      </p:pic>
      <p:pic>
        <p:nvPicPr>
          <p:cNvPr id="24" name="Espaço Reservado para Conteúdo 23">
            <a:hlinkClick r:id="rId6"/>
            <a:extLst>
              <a:ext uri="{FF2B5EF4-FFF2-40B4-BE49-F238E27FC236}">
                <a16:creationId xmlns:a16="http://schemas.microsoft.com/office/drawing/2014/main" id="{8A927BA1-37A6-B5F2-BF89-EA48638E0C9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7"/>
          <a:stretch>
            <a:fillRect/>
          </a:stretch>
        </p:blipFill>
        <p:spPr>
          <a:xfrm>
            <a:off x="4643438" y="1337275"/>
            <a:ext cx="4321175" cy="345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6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DD3C1-4E44-030A-8FC3-5B61EDEEB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1427412F-11A7-027A-F5F3-056D2D8BD6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2" y="846720"/>
            <a:ext cx="8785097" cy="41517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9F8027A-7E33-B0D8-DAD0-B7DBC0E3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Desafios Recentes da Computação Quântica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01C5ACFB-E1CA-5447-BB67-F878A1A49D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Notícias na Mídia: foco em Sistema Operacional e Infraestrutura</a:t>
            </a:r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5A5E2A1-7D34-837A-83B1-3B05DE16DCBB}"/>
              </a:ext>
            </a:extLst>
          </p:cNvPr>
          <p:cNvSpPr txBox="1"/>
          <p:nvPr/>
        </p:nvSpPr>
        <p:spPr>
          <a:xfrm>
            <a:off x="2414564" y="3992746"/>
            <a:ext cx="1725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Infraestrutura e</a:t>
            </a:r>
          </a:p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Ambiente Operacional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62C8F5B-8802-6FEE-B2C7-7EA520433AF1}"/>
              </a:ext>
            </a:extLst>
          </p:cNvPr>
          <p:cNvSpPr txBox="1"/>
          <p:nvPr/>
        </p:nvSpPr>
        <p:spPr>
          <a:xfrm>
            <a:off x="1331640" y="3579862"/>
            <a:ext cx="1082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Rede Global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C7904FCA-A073-AA31-44FB-EA1EAA73EA24}"/>
              </a:ext>
            </a:extLst>
          </p:cNvPr>
          <p:cNvCxnSpPr/>
          <p:nvPr/>
        </p:nvCxnSpPr>
        <p:spPr>
          <a:xfrm>
            <a:off x="1403648" y="3867894"/>
            <a:ext cx="144016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19D6DF82-A9E4-B295-897C-1FFA5ED6FD05}"/>
              </a:ext>
            </a:extLst>
          </p:cNvPr>
          <p:cNvCxnSpPr>
            <a:cxnSpLocks/>
          </p:cNvCxnSpPr>
          <p:nvPr/>
        </p:nvCxnSpPr>
        <p:spPr>
          <a:xfrm flipV="1">
            <a:off x="2843808" y="3560537"/>
            <a:ext cx="504056" cy="3073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E0949B3E-12C6-68C7-9DA3-93AAAEDCFEE8}"/>
              </a:ext>
            </a:extLst>
          </p:cNvPr>
          <p:cNvCxnSpPr>
            <a:cxnSpLocks/>
          </p:cNvCxnSpPr>
          <p:nvPr/>
        </p:nvCxnSpPr>
        <p:spPr>
          <a:xfrm>
            <a:off x="3347864" y="3563191"/>
            <a:ext cx="432048" cy="0"/>
          </a:xfrm>
          <a:prstGeom prst="line">
            <a:avLst/>
          </a:prstGeom>
          <a:ln w="31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ECA08524-BF1F-38E8-1F58-46ADE767A9AF}"/>
              </a:ext>
            </a:extLst>
          </p:cNvPr>
          <p:cNvSpPr/>
          <p:nvPr/>
        </p:nvSpPr>
        <p:spPr>
          <a:xfrm>
            <a:off x="2267744" y="3802064"/>
            <a:ext cx="2052228" cy="792088"/>
          </a:xfrm>
          <a:prstGeom prst="rect">
            <a:avLst/>
          </a:prstGeom>
          <a:solidFill>
            <a:srgbClr val="CCEBFF">
              <a:alpha val="25098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0022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B3375D8B-09C4-0E4A-19EF-4EE99D0F35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>
                <a:hlinkClick r:id="rId2"/>
              </a:rPr>
              <a:t>ITIF: 9/9/2024</a:t>
            </a:r>
            <a:r>
              <a:rPr lang="pt-BR" noProof="0" dirty="0"/>
              <a:t> e </a:t>
            </a:r>
            <a:r>
              <a:rPr lang="pt-BR" noProof="0" dirty="0">
                <a:hlinkClick r:id="rId3"/>
              </a:rPr>
              <a:t>Terra: 22/4/2025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442CB8D3-79E7-59D0-765B-2854088BD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>
                <a:hlinkClick r:id="rId4"/>
              </a:rPr>
              <a:t>AWS (</a:t>
            </a:r>
            <a:r>
              <a:rPr lang="pt-BR" noProof="0" dirty="0" err="1">
                <a:hlinkClick r:id="rId4"/>
              </a:rPr>
              <a:t>Amazon</a:t>
            </a:r>
            <a:r>
              <a:rPr lang="pt-BR" noProof="0" dirty="0">
                <a:hlinkClick r:id="rId4"/>
              </a:rPr>
              <a:t> Web Services): 27/2/2025</a:t>
            </a:r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F11762-E604-6AA7-4BED-8801DFF4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D74CC89F-5175-EA97-E956-EEF2F20458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Notícias na Mídia: foco em Sistema Operacional e Infraestrutura</a:t>
            </a:r>
            <a:endParaRPr lang="pt-BR" noProof="0" dirty="0"/>
          </a:p>
        </p:txBody>
      </p:sp>
      <p:pic>
        <p:nvPicPr>
          <p:cNvPr id="21" name="Espaço Reservado para Conteúdo 20">
            <a:extLst>
              <a:ext uri="{FF2B5EF4-FFF2-40B4-BE49-F238E27FC236}">
                <a16:creationId xmlns:a16="http://schemas.microsoft.com/office/drawing/2014/main" id="{BEDB25FE-C1E0-F675-C3EA-6DF89A77FB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79388" y="1201227"/>
            <a:ext cx="4321175" cy="3731646"/>
          </a:xfrm>
          <a:prstGeom prst="rect">
            <a:avLst/>
          </a:prstGeom>
        </p:spPr>
      </p:pic>
      <p:pic>
        <p:nvPicPr>
          <p:cNvPr id="27" name="Espaço Reservado para Conteúdo 26">
            <a:extLst>
              <a:ext uri="{FF2B5EF4-FFF2-40B4-BE49-F238E27FC236}">
                <a16:creationId xmlns:a16="http://schemas.microsoft.com/office/drawing/2014/main" id="{0148947E-4725-2B41-62C7-C6CDE82682B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6"/>
          <a:stretch>
            <a:fillRect/>
          </a:stretch>
        </p:blipFill>
        <p:spPr>
          <a:xfrm>
            <a:off x="4643438" y="1291953"/>
            <a:ext cx="4321175" cy="355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88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D316E-2126-C2AC-8558-92552DC4B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ço Reservado para Conteúdo 16">
            <a:hlinkClick r:id="rId2"/>
            <a:extLst>
              <a:ext uri="{FF2B5EF4-FFF2-40B4-BE49-F238E27FC236}">
                <a16:creationId xmlns:a16="http://schemas.microsoft.com/office/drawing/2014/main" id="{9A336903-89C0-E0E4-4A18-0D2F89999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6093" y="1131888"/>
            <a:ext cx="3807765" cy="3870325"/>
          </a:xfrm>
          <a:prstGeom prst="rect">
            <a:avLst/>
          </a:prstGeom>
        </p:spPr>
      </p:pic>
      <p:pic>
        <p:nvPicPr>
          <p:cNvPr id="10" name="Espaço Reservado para Conteúdo 9">
            <a:hlinkClick r:id="rId4"/>
            <a:extLst>
              <a:ext uri="{FF2B5EF4-FFF2-40B4-BE49-F238E27FC236}">
                <a16:creationId xmlns:a16="http://schemas.microsoft.com/office/drawing/2014/main" id="{9E5EF633-AF93-497B-C8E9-0DB1DA23EF6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5"/>
          <a:stretch>
            <a:fillRect/>
          </a:stretch>
        </p:blipFill>
        <p:spPr>
          <a:xfrm>
            <a:off x="4654181" y="1131888"/>
            <a:ext cx="4299689" cy="3870325"/>
          </a:xfrm>
          <a:prstGeom prst="rect">
            <a:avLst/>
          </a:prstGeo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8B5AD0E2-0801-E34B-ACEB-EEF4735F54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noProof="0" dirty="0">
                <a:hlinkClick r:id="rId6"/>
              </a:rPr>
              <a:t>Research Gate</a:t>
            </a:r>
            <a:r>
              <a:rPr lang="pt-BR" dirty="0">
                <a:hlinkClick r:id="rId6"/>
              </a:rPr>
              <a:t>: Fevereiro e Maio/2026</a:t>
            </a:r>
            <a:endParaRPr lang="pt-BR" dirty="0"/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9EBAAA93-BD45-6F26-FAFD-C887941CB8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err="1">
                <a:hlinkClick r:id="rId4"/>
              </a:rPr>
              <a:t>Tom’s</a:t>
            </a:r>
            <a:r>
              <a:rPr lang="pt-BR" dirty="0">
                <a:hlinkClick r:id="rId4"/>
              </a:rPr>
              <a:t> Hardware - Luke James: 10/5/2026</a:t>
            </a: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60D5B9-629E-48DF-894B-4C95F46F6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02DDD3CA-BE52-A1E8-4618-F40281C340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Notícias na Mídia: foco em Sistema Operacional e Infraestrutura</a:t>
            </a:r>
          </a:p>
        </p:txBody>
      </p:sp>
    </p:spTree>
    <p:extLst>
      <p:ext uri="{BB962C8B-B14F-4D97-AF65-F5344CB8AC3E}">
        <p14:creationId xmlns:p14="http://schemas.microsoft.com/office/powerpoint/2010/main" val="548904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DD209-356A-D843-E361-7C42DEBD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C49883-B158-A3C0-18E9-88C1899C3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28987B8A-7FDC-3F5D-D9A3-5763C08BF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dirty="0"/>
              <a:t>Notícias na Mídia: foco em Sistema Operacional e Infraestrutura</a:t>
            </a:r>
            <a:endParaRPr lang="pt-BR" noProof="0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AFB7360-F1F1-66AB-5795-2156C8C963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Time - Charlotte Hu: 9/10/2025</a:t>
            </a:r>
            <a:endParaRPr lang="pt-BR" dirty="0"/>
          </a:p>
        </p:txBody>
      </p:sp>
      <p:pic>
        <p:nvPicPr>
          <p:cNvPr id="21" name="Espaço Reservado para Conteúdo 20">
            <a:hlinkClick r:id="rId2"/>
            <a:extLst>
              <a:ext uri="{FF2B5EF4-FFF2-40B4-BE49-F238E27FC236}">
                <a16:creationId xmlns:a16="http://schemas.microsoft.com/office/drawing/2014/main" id="{AC54FE4C-F23C-0B62-428D-6FDA181D2A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388" y="1131969"/>
            <a:ext cx="4321175" cy="3870163"/>
          </a:xfrm>
          <a:prstGeom prst="rect">
            <a:avLst/>
          </a:prstGeom>
        </p:spPr>
      </p:pic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0588CA76-1A82-DF8A-C8FD-05DB4F675C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08755" y="843558"/>
            <a:ext cx="4321175" cy="244079"/>
          </a:xfrm>
        </p:spPr>
        <p:txBody>
          <a:bodyPr/>
          <a:lstStyle/>
          <a:p>
            <a:r>
              <a:rPr lang="pt-BR" dirty="0">
                <a:hlinkClick r:id="rId4"/>
              </a:rPr>
              <a:t>ORCA Entrega ao NQCC: 11/06/2025</a:t>
            </a:r>
            <a:endParaRPr lang="pt-BR" dirty="0"/>
          </a:p>
        </p:txBody>
      </p:sp>
      <p:pic>
        <p:nvPicPr>
          <p:cNvPr id="35" name="Espaço Reservado para Conteúdo 34">
            <a:hlinkClick r:id="rId4"/>
            <a:extLst>
              <a:ext uri="{FF2B5EF4-FFF2-40B4-BE49-F238E27FC236}">
                <a16:creationId xmlns:a16="http://schemas.microsoft.com/office/drawing/2014/main" id="{EB744948-3382-D450-EC43-6200A674DC8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5"/>
          <a:stretch>
            <a:fillRect/>
          </a:stretch>
        </p:blipFill>
        <p:spPr>
          <a:xfrm>
            <a:off x="4499992" y="1127125"/>
            <a:ext cx="3248634" cy="3870325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C33A7CC2-CB48-6932-AB2F-BEFAD75108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0753" y="1127394"/>
            <a:ext cx="2023735" cy="387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9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36C7B-472E-99FE-E1B3-6FB8B9E0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136AB77F-2A39-6048-62D3-7B32CBE1A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2" y="846720"/>
            <a:ext cx="8785097" cy="4151736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5578CBB-093F-BD14-80A3-BA09C3A46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Desafios Recentes da Computação Quântica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FD67082-AACD-99CB-CBC3-818482F6C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Notícias na Mídia: foco nos desafios de Algoritmos Quânticos</a:t>
            </a:r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F7221CC-A777-C401-7536-3DAC6FD47E8C}"/>
              </a:ext>
            </a:extLst>
          </p:cNvPr>
          <p:cNvSpPr txBox="1"/>
          <p:nvPr/>
        </p:nvSpPr>
        <p:spPr>
          <a:xfrm>
            <a:off x="2414564" y="3992746"/>
            <a:ext cx="1725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Infraestrutura e</a:t>
            </a:r>
          </a:p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Ambiente Operacional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DD65982-2E3D-BCB5-DD42-C59B7634DBCA}"/>
              </a:ext>
            </a:extLst>
          </p:cNvPr>
          <p:cNvSpPr txBox="1"/>
          <p:nvPr/>
        </p:nvSpPr>
        <p:spPr>
          <a:xfrm>
            <a:off x="1331640" y="3579862"/>
            <a:ext cx="1082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noProof="0" dirty="0">
                <a:solidFill>
                  <a:schemeClr val="bg1"/>
                </a:solidFill>
              </a:rPr>
              <a:t>Rede Global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0B4C5014-09D4-E804-6B72-8B3059B30746}"/>
              </a:ext>
            </a:extLst>
          </p:cNvPr>
          <p:cNvCxnSpPr/>
          <p:nvPr/>
        </p:nvCxnSpPr>
        <p:spPr>
          <a:xfrm>
            <a:off x="1403648" y="3867894"/>
            <a:ext cx="144016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8DFC7129-17CB-7570-24A9-5A0F96CF48D6}"/>
              </a:ext>
            </a:extLst>
          </p:cNvPr>
          <p:cNvCxnSpPr>
            <a:cxnSpLocks/>
          </p:cNvCxnSpPr>
          <p:nvPr/>
        </p:nvCxnSpPr>
        <p:spPr>
          <a:xfrm flipV="1">
            <a:off x="2843808" y="3560537"/>
            <a:ext cx="504056" cy="3073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34486DAC-BB26-0CA2-CCC1-B7050BD7ADD4}"/>
              </a:ext>
            </a:extLst>
          </p:cNvPr>
          <p:cNvCxnSpPr>
            <a:cxnSpLocks/>
          </p:cNvCxnSpPr>
          <p:nvPr/>
        </p:nvCxnSpPr>
        <p:spPr>
          <a:xfrm>
            <a:off x="3347864" y="3563191"/>
            <a:ext cx="432048" cy="0"/>
          </a:xfrm>
          <a:prstGeom prst="line">
            <a:avLst/>
          </a:prstGeom>
          <a:ln w="31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3AAEEE22-3367-CA54-0F49-F2B8247B7849}"/>
              </a:ext>
            </a:extLst>
          </p:cNvPr>
          <p:cNvSpPr/>
          <p:nvPr/>
        </p:nvSpPr>
        <p:spPr>
          <a:xfrm>
            <a:off x="6588224" y="3992746"/>
            <a:ext cx="1725387" cy="955268"/>
          </a:xfrm>
          <a:prstGeom prst="rect">
            <a:avLst/>
          </a:prstGeom>
          <a:solidFill>
            <a:srgbClr val="CCEBFF">
              <a:alpha val="25098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11525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9BDA3-88A2-5FD3-505A-37152A624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E95F4-8FC0-BDF5-D3B6-42755CFD6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E54A069F-7106-8618-F9C8-49466DFAA3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noProof="0" dirty="0"/>
              <a:t>Notícias na Mídia: foco nos desafios de Algoritmos Quânticos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80B5B3E-6EEB-B425-28E3-2B4DF8FEE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>
                <a:hlinkClick r:id="rId2"/>
              </a:rPr>
              <a:t>Nature</a:t>
            </a:r>
            <a:r>
              <a:rPr lang="pt-BR" noProof="0" dirty="0">
                <a:hlinkClick r:id="rId2"/>
              </a:rPr>
              <a:t> Communications: 22/10/2025</a:t>
            </a:r>
            <a:endParaRPr lang="pt-BR" noProof="0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0A660CFF-4EF8-B34C-8029-B3A37FAA24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 err="1">
                <a:hlinkClick r:id="rId3"/>
              </a:rPr>
              <a:t>Arxiv</a:t>
            </a:r>
            <a:r>
              <a:rPr lang="pt-BR" noProof="0" dirty="0">
                <a:hlinkClick r:id="rId3"/>
              </a:rPr>
              <a:t> da Cornell </a:t>
            </a:r>
            <a:r>
              <a:rPr lang="pt-BR" noProof="0" dirty="0" err="1">
                <a:hlinkClick r:id="rId3"/>
              </a:rPr>
              <a:t>University</a:t>
            </a:r>
            <a:r>
              <a:rPr lang="pt-BR" noProof="0" dirty="0">
                <a:hlinkClick r:id="rId3"/>
              </a:rPr>
              <a:t>: 1/9/2025</a:t>
            </a:r>
            <a:endParaRPr lang="pt-BR" noProof="0" dirty="0"/>
          </a:p>
        </p:txBody>
      </p:sp>
      <p:pic>
        <p:nvPicPr>
          <p:cNvPr id="22" name="Espaço Reservado para Conteúdo 21">
            <a:hlinkClick r:id="rId4"/>
            <a:extLst>
              <a:ext uri="{FF2B5EF4-FFF2-40B4-BE49-F238E27FC236}">
                <a16:creationId xmlns:a16="http://schemas.microsoft.com/office/drawing/2014/main" id="{60672819-2C33-A4B7-678C-C2DD4CC5396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5"/>
          <a:stretch>
            <a:fillRect/>
          </a:stretch>
        </p:blipFill>
        <p:spPr>
          <a:xfrm>
            <a:off x="4643438" y="1180044"/>
            <a:ext cx="4321175" cy="3774013"/>
          </a:xfrm>
          <a:prstGeom prst="rect">
            <a:avLst/>
          </a:prstGeom>
        </p:spPr>
      </p:pic>
      <p:pic>
        <p:nvPicPr>
          <p:cNvPr id="20" name="Espaço Reservado para Conteúdo 19">
            <a:hlinkClick r:id="rId6"/>
            <a:extLst>
              <a:ext uri="{FF2B5EF4-FFF2-40B4-BE49-F238E27FC236}">
                <a16:creationId xmlns:a16="http://schemas.microsoft.com/office/drawing/2014/main" id="{48CE1E5D-BEC8-089E-0009-F4722AEF3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442187" y="1131888"/>
            <a:ext cx="3795576" cy="38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5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Diagrama&#10;&#10;O conteúdo gerado por IA pode estar incorreto.">
            <a:extLst>
              <a:ext uri="{FF2B5EF4-FFF2-40B4-BE49-F238E27FC236}">
                <a16:creationId xmlns:a16="http://schemas.microsoft.com/office/drawing/2014/main" id="{0CA98D64-3DB1-A85C-88AE-891AA07565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44016"/>
            <a:ext cx="2283718" cy="22837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8363A62-D38D-FCB6-2154-86EE9AED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75C00D-4EE1-CB5E-A679-57F03FAC1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noProof="0" dirty="0"/>
              <a:t>Novo paradigma</a:t>
            </a:r>
            <a:r>
              <a:rPr lang="pt-BR" noProof="0" dirty="0"/>
              <a:t> de computação que usa a </a:t>
            </a:r>
            <a:r>
              <a:rPr lang="pt-BR" b="1" noProof="0" dirty="0"/>
              <a:t>física quântica</a:t>
            </a:r>
            <a:r>
              <a:rPr lang="pt-BR" noProof="0" dirty="0"/>
              <a:t>.</a:t>
            </a:r>
          </a:p>
          <a:p>
            <a:endParaRPr lang="pt-BR" noProof="0" dirty="0"/>
          </a:p>
          <a:p>
            <a:r>
              <a:rPr lang="pt-BR" noProof="0" dirty="0"/>
              <a:t>O processamento é </a:t>
            </a:r>
            <a:r>
              <a:rPr lang="pt-BR" b="1" noProof="0" dirty="0"/>
              <a:t>radicalmente diferente</a:t>
            </a:r>
            <a:r>
              <a:rPr lang="pt-BR" noProof="0" dirty="0"/>
              <a:t> da computação atual.</a:t>
            </a:r>
          </a:p>
          <a:p>
            <a:endParaRPr lang="pt-BR" noProof="0" dirty="0"/>
          </a:p>
          <a:p>
            <a:r>
              <a:rPr lang="pt-BR" noProof="0" dirty="0"/>
              <a:t>Essencialmente é muito mais: </a:t>
            </a:r>
            <a:r>
              <a:rPr lang="pt-BR" b="1" noProof="0" dirty="0"/>
              <a:t>poderosa</a:t>
            </a:r>
            <a:r>
              <a:rPr lang="pt-BR" noProof="0" dirty="0"/>
              <a:t>, </a:t>
            </a:r>
            <a:r>
              <a:rPr lang="pt-BR" b="1" noProof="0" dirty="0"/>
              <a:t>rápida</a:t>
            </a:r>
            <a:r>
              <a:rPr lang="pt-BR" noProof="0" dirty="0"/>
              <a:t> e </a:t>
            </a:r>
            <a:r>
              <a:rPr lang="pt-BR" b="1" noProof="0" dirty="0"/>
              <a:t>compacta</a:t>
            </a:r>
            <a:r>
              <a:rPr lang="pt-BR" noProof="0" dirty="0"/>
              <a:t>.</a:t>
            </a:r>
          </a:p>
          <a:p>
            <a:endParaRPr lang="pt-BR" noProof="0" dirty="0"/>
          </a:p>
          <a:p>
            <a:r>
              <a:rPr lang="pt-BR" noProof="0" dirty="0"/>
              <a:t>Os computadores clássicos utilizam os </a:t>
            </a:r>
            <a:r>
              <a:rPr lang="pt-BR" b="1" noProof="0" dirty="0"/>
              <a:t>bits</a:t>
            </a:r>
            <a:r>
              <a:rPr lang="pt-BR" noProof="0" dirty="0"/>
              <a:t> (Dígitos Binários):</a:t>
            </a:r>
          </a:p>
          <a:p>
            <a:pPr lvl="1"/>
            <a:r>
              <a:rPr lang="pt-BR" noProof="0" dirty="0"/>
              <a:t>Que podem guardar </a:t>
            </a:r>
            <a:r>
              <a:rPr lang="pt-BR" b="1" noProof="0" dirty="0"/>
              <a:t>0 ou 1</a:t>
            </a:r>
            <a:r>
              <a:rPr lang="pt-BR" noProof="0" dirty="0"/>
              <a:t> exclusivamente.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Os computadores quânticos utilizam os </a:t>
            </a:r>
            <a:r>
              <a:rPr lang="pt-BR" b="1" noProof="0" dirty="0"/>
              <a:t>qubits</a:t>
            </a:r>
            <a:r>
              <a:rPr lang="pt-BR" noProof="0" dirty="0"/>
              <a:t> (</a:t>
            </a:r>
            <a:r>
              <a:rPr lang="pt-BR" noProof="0" dirty="0">
                <a:hlinkClick r:id="rId3"/>
              </a:rPr>
              <a:t>Quantum Bits</a:t>
            </a:r>
            <a:r>
              <a:rPr lang="pt-BR" noProof="0" dirty="0"/>
              <a:t>):</a:t>
            </a:r>
          </a:p>
          <a:p>
            <a:pPr lvl="1"/>
            <a:r>
              <a:rPr lang="pt-BR" noProof="0" dirty="0"/>
              <a:t>Eles guardam vários valores entre 0 e 1 ao mesmo tempo (superposição).</a:t>
            </a:r>
          </a:p>
          <a:p>
            <a:pPr lvl="1"/>
            <a:r>
              <a:rPr lang="pt-BR" noProof="0" dirty="0"/>
              <a:t>2 qubits podem estar emaranhados: o estado de um determina o do outro.</a:t>
            </a:r>
          </a:p>
          <a:p>
            <a:pPr lvl="1"/>
            <a:r>
              <a:rPr lang="pt-BR" noProof="0" dirty="0"/>
              <a:t>Eles foram definidos por </a:t>
            </a:r>
            <a:r>
              <a:rPr lang="pt-BR" noProof="0" dirty="0">
                <a:hlinkClick r:id="rId4"/>
              </a:rPr>
              <a:t>Benjamin Schumacher</a:t>
            </a:r>
            <a:r>
              <a:rPr lang="pt-BR" noProof="0" dirty="0"/>
              <a:t> em 1995 no artigo “</a:t>
            </a:r>
            <a:r>
              <a:rPr lang="pt-BR" noProof="0" dirty="0">
                <a:hlinkClick r:id="rId5"/>
              </a:rPr>
              <a:t>Quantum </a:t>
            </a:r>
            <a:r>
              <a:rPr lang="pt-BR" noProof="0" dirty="0" err="1">
                <a:hlinkClick r:id="rId5"/>
              </a:rPr>
              <a:t>coding</a:t>
            </a:r>
            <a:r>
              <a:rPr lang="pt-BR" noProof="0" dirty="0"/>
              <a:t>” do MIT.</a:t>
            </a:r>
          </a:p>
          <a:p>
            <a:pPr lvl="1"/>
            <a:r>
              <a:rPr lang="pt-BR" noProof="0" dirty="0"/>
              <a:t>Construção: supercondutores (IBM e Google), íons aprisionados (</a:t>
            </a:r>
            <a:r>
              <a:rPr lang="pt-BR" noProof="0" dirty="0" err="1"/>
              <a:t>IonQ</a:t>
            </a:r>
            <a:r>
              <a:rPr lang="pt-BR" noProof="0" dirty="0"/>
              <a:t> e </a:t>
            </a:r>
            <a:r>
              <a:rPr lang="pt-BR" noProof="0" dirty="0" err="1"/>
              <a:t>Honeywell</a:t>
            </a:r>
            <a:r>
              <a:rPr lang="pt-BR" noProof="0" dirty="0"/>
              <a:t>), pontos quânticos (elétrons) (</a:t>
            </a:r>
            <a:r>
              <a:rPr lang="pt-BR" noProof="0" dirty="0" err="1"/>
              <a:t>PsiQuantum</a:t>
            </a:r>
            <a:r>
              <a:rPr lang="pt-BR" noProof="0" dirty="0"/>
              <a:t>), fótons ou átomos neutros (Intel e UNSW)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DBAABF-28B2-1E97-C2BB-2A37952FC4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Princípios Fundamentais: O que é a Computação Quântica?</a:t>
            </a:r>
          </a:p>
        </p:txBody>
      </p:sp>
      <p:pic>
        <p:nvPicPr>
          <p:cNvPr id="2050" name="Picture 2" descr="Who named the qubit? – IQIM">
            <a:extLst>
              <a:ext uri="{FF2B5EF4-FFF2-40B4-BE49-F238E27FC236}">
                <a16:creationId xmlns:a16="http://schemas.microsoft.com/office/drawing/2014/main" id="{992A1376-0498-8D55-B6A0-458B7186C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488" y="2589634"/>
            <a:ext cx="19050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744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D4253-AD1F-415B-5A6D-22D58E76F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2A483-2921-E111-E89D-BE323B1C5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0BDA454E-FE26-3467-D0B5-EFC7A0E5D1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noProof="0" dirty="0"/>
              <a:t>Notícias na Mídia: foco nos desafios da quebra de Peter </a:t>
            </a:r>
            <a:r>
              <a:rPr lang="pt-BR" noProof="0" dirty="0" err="1"/>
              <a:t>Shor</a:t>
            </a:r>
            <a:r>
              <a:rPr lang="pt-BR" noProof="0" dirty="0"/>
              <a:t> (1994)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CF8FD7-5F6E-A863-9F5C-FB4AC6142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 err="1">
                <a:hlinkClick r:id="rId2"/>
              </a:rPr>
              <a:t>Arxiv</a:t>
            </a:r>
            <a:r>
              <a:rPr lang="pt-BR" noProof="0" dirty="0">
                <a:hlinkClick r:id="rId2"/>
              </a:rPr>
              <a:t> da Cornell </a:t>
            </a:r>
            <a:r>
              <a:rPr lang="pt-BR" noProof="0" dirty="0" err="1">
                <a:hlinkClick r:id="rId2"/>
              </a:rPr>
              <a:t>University</a:t>
            </a:r>
            <a:r>
              <a:rPr lang="pt-BR" noProof="0" dirty="0">
                <a:hlinkClick r:id="rId2"/>
              </a:rPr>
              <a:t>: 15/4/2026</a:t>
            </a:r>
            <a:endParaRPr lang="pt-BR" noProof="0" dirty="0"/>
          </a:p>
        </p:txBody>
      </p:sp>
      <p:pic>
        <p:nvPicPr>
          <p:cNvPr id="15" name="Espaço Reservado para Conteúdo 14">
            <a:hlinkClick r:id="rId3"/>
            <a:extLst>
              <a:ext uri="{FF2B5EF4-FFF2-40B4-BE49-F238E27FC236}">
                <a16:creationId xmlns:a16="http://schemas.microsoft.com/office/drawing/2014/main" id="{D43F3620-A23C-5467-D37A-121FD3A5A2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00531" y="1131888"/>
            <a:ext cx="3678889" cy="3870325"/>
          </a:xfrm>
          <a:prstGeom prst="rect">
            <a:avLst/>
          </a:prstGeom>
        </p:spPr>
      </p:pic>
      <p:pic>
        <p:nvPicPr>
          <p:cNvPr id="17" name="Espaço Reservado para Conteúdo 16">
            <a:hlinkClick r:id="rId5"/>
            <a:extLst>
              <a:ext uri="{FF2B5EF4-FFF2-40B4-BE49-F238E27FC236}">
                <a16:creationId xmlns:a16="http://schemas.microsoft.com/office/drawing/2014/main" id="{4CB94489-5B73-6F00-4132-BAC9E5058DB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6"/>
          <a:stretch>
            <a:fillRect/>
          </a:stretch>
        </p:blipFill>
        <p:spPr>
          <a:xfrm>
            <a:off x="4853694" y="1131888"/>
            <a:ext cx="3900663" cy="3870325"/>
          </a:xfrm>
          <a:prstGeom prst="rect">
            <a:avLst/>
          </a:prstGeo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5F2472D8-AF62-5394-30BB-513928C8A0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 err="1">
                <a:hlinkClick r:id="rId7"/>
              </a:rPr>
              <a:t>Arxiv</a:t>
            </a:r>
            <a:r>
              <a:rPr lang="pt-BR" noProof="0" dirty="0">
                <a:hlinkClick r:id="rId7"/>
              </a:rPr>
              <a:t> da Cornell </a:t>
            </a:r>
            <a:r>
              <a:rPr lang="pt-BR" noProof="0" dirty="0" err="1">
                <a:hlinkClick r:id="rId7"/>
              </a:rPr>
              <a:t>University</a:t>
            </a:r>
            <a:r>
              <a:rPr lang="pt-BR" noProof="0" dirty="0">
                <a:hlinkClick r:id="rId7"/>
              </a:rPr>
              <a:t>: 30/3/2026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375640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A8965-FCAD-7BBA-E982-385A60A7F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C3C5B-8455-2295-CF4E-B94CFE3C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Recentes da Computação Quântica</a:t>
            </a:r>
            <a:endParaRPr lang="pt-BR" noProof="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A6353E9E-07AD-EC93-BD15-876FD1B58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noProof="0" dirty="0"/>
              <a:t>Notícias na Mídia: foco nos desafios da quebra de Peter </a:t>
            </a:r>
            <a:r>
              <a:rPr lang="pt-BR" noProof="0" dirty="0" err="1"/>
              <a:t>Shor</a:t>
            </a:r>
            <a:r>
              <a:rPr lang="pt-BR" noProof="0" dirty="0"/>
              <a:t> (1994)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6952A6-0CBB-584C-9BB5-DB5A7DAF2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389" y="843558"/>
            <a:ext cx="8785099" cy="244079"/>
          </a:xfrm>
        </p:spPr>
        <p:txBody>
          <a:bodyPr/>
          <a:lstStyle/>
          <a:p>
            <a:r>
              <a:rPr lang="pt-BR" noProof="0" dirty="0">
                <a:hlinkClick r:id="rId2"/>
              </a:rPr>
              <a:t>Quantum </a:t>
            </a:r>
            <a:r>
              <a:rPr lang="pt-BR" noProof="0" dirty="0" err="1">
                <a:hlinkClick r:id="rId2"/>
              </a:rPr>
              <a:t>Computing</a:t>
            </a:r>
            <a:r>
              <a:rPr lang="pt-BR" noProof="0" dirty="0">
                <a:hlinkClick r:id="rId2"/>
              </a:rPr>
              <a:t> Report: 3/4/2026 - O Limite de Decifração – Reestimando a ameaça</a:t>
            </a:r>
          </a:p>
        </p:txBody>
      </p:sp>
      <p:pic>
        <p:nvPicPr>
          <p:cNvPr id="16" name="Espaço Reservado para Conteúdo 15">
            <a:extLst>
              <a:ext uri="{FF2B5EF4-FFF2-40B4-BE49-F238E27FC236}">
                <a16:creationId xmlns:a16="http://schemas.microsoft.com/office/drawing/2014/main" id="{6BBE7F38-EAD0-1FB4-5CB0-FD5E1C8C4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2493" y="1131888"/>
            <a:ext cx="5565811" cy="38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3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ABD3A-F41F-664F-9AAA-D830F242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FBEEC-2068-4A6B-86C3-982E493C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Computação Quântica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7AEEB5DD-B36B-3659-17AC-0890639F28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5958442"/>
              </p:ext>
            </p:extLst>
          </p:nvPr>
        </p:nvGraphicFramePr>
        <p:xfrm>
          <a:off x="179388" y="842963"/>
          <a:ext cx="8785100" cy="4206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81278">
                  <a:extLst>
                    <a:ext uri="{9D8B030D-6E8A-4147-A177-3AD203B41FA5}">
                      <a16:colId xmlns:a16="http://schemas.microsoft.com/office/drawing/2014/main" val="2026146634"/>
                    </a:ext>
                  </a:extLst>
                </a:gridCol>
                <a:gridCol w="1406970">
                  <a:extLst>
                    <a:ext uri="{9D8B030D-6E8A-4147-A177-3AD203B41FA5}">
                      <a16:colId xmlns:a16="http://schemas.microsoft.com/office/drawing/2014/main" val="2889191699"/>
                    </a:ext>
                  </a:extLst>
                </a:gridCol>
                <a:gridCol w="775526">
                  <a:extLst>
                    <a:ext uri="{9D8B030D-6E8A-4147-A177-3AD203B41FA5}">
                      <a16:colId xmlns:a16="http://schemas.microsoft.com/office/drawing/2014/main" val="2743643247"/>
                    </a:ext>
                  </a:extLst>
                </a:gridCol>
                <a:gridCol w="5521326">
                  <a:extLst>
                    <a:ext uri="{9D8B030D-6E8A-4147-A177-3AD203B41FA5}">
                      <a16:colId xmlns:a16="http://schemas.microsoft.com/office/drawing/2014/main" val="1888562455"/>
                    </a:ext>
                  </a:extLst>
                </a:gridCol>
              </a:tblGrid>
              <a:tr h="292477"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Linguagem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Desenvolvedor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Comentários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17673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500" b="1" noProof="0" dirty="0" err="1"/>
                        <a:t>Qiskit</a:t>
                      </a:r>
                      <a:endParaRPr lang="pt-BR" sz="15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IBM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Python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Biblioteca Python, mais popular e madura do mercado</a:t>
                      </a:r>
                    </a:p>
                    <a:p>
                      <a:r>
                        <a:rPr lang="pt-BR" sz="1500" b="1" noProof="0" dirty="0"/>
                        <a:t>Ponto de partida recomendado</a:t>
                      </a:r>
                      <a:r>
                        <a:rPr lang="pt-BR" sz="1500" noProof="0" dirty="0"/>
                        <a:t>, pois a IBM oferece hardware real e gratuito para os primeiros passos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07619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500" b="1" noProof="0" dirty="0" err="1"/>
                        <a:t>Cirq</a:t>
                      </a:r>
                      <a:endParaRPr lang="pt-BR" sz="15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Google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Python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Biblioteca Python voltada para circuitos quânticos</a:t>
                      </a:r>
                    </a:p>
                    <a:p>
                      <a:r>
                        <a:rPr lang="pt-BR" sz="1500" noProof="0" dirty="0"/>
                        <a:t>Muito usada com hardware </a:t>
                      </a:r>
                      <a:r>
                        <a:rPr lang="pt-BR" sz="1500" noProof="0" dirty="0" err="1"/>
                        <a:t>Sycamore</a:t>
                      </a:r>
                      <a:endParaRPr lang="pt-BR" sz="15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8559984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500" b="1" noProof="0" dirty="0" err="1"/>
                        <a:t>PennyLane</a:t>
                      </a:r>
                      <a:endParaRPr lang="pt-BR" sz="15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Xanadu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Python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Mistura computação quântica e aprendizado de máquina (ML)</a:t>
                      </a:r>
                    </a:p>
                    <a:p>
                      <a:r>
                        <a:rPr lang="pt-BR" sz="1500" noProof="0" dirty="0"/>
                        <a:t>Trata circuitos quânticos como redes neurais diferenciáveis, integrando-se perfeitamente com o </a:t>
                      </a:r>
                      <a:r>
                        <a:rPr lang="pt-BR" sz="1500" noProof="0" dirty="0" err="1"/>
                        <a:t>PyTorch</a:t>
                      </a:r>
                      <a:r>
                        <a:rPr lang="pt-BR" sz="1500" noProof="0" dirty="0"/>
                        <a:t> e o </a:t>
                      </a:r>
                      <a:r>
                        <a:rPr lang="pt-BR" sz="1500" noProof="0" dirty="0" err="1"/>
                        <a:t>TensorFlow</a:t>
                      </a:r>
                      <a:endParaRPr lang="pt-BR" sz="15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6985278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500" b="1" noProof="0" dirty="0"/>
                        <a:t>Q#</a:t>
                      </a:r>
                      <a:endParaRPr lang="pt-BR" sz="15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Microsoft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Nativa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Integrado com o Azure Quantum</a:t>
                      </a:r>
                    </a:p>
                    <a:p>
                      <a:r>
                        <a:rPr lang="pt-BR" sz="1500" noProof="0" dirty="0"/>
                        <a:t>Usa um modelo híbrido: lógica clássica com blocos quânticos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890134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500" b="1" noProof="0" dirty="0" err="1"/>
                        <a:t>Silq</a:t>
                      </a:r>
                      <a:endParaRPr lang="pt-BR" sz="15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ETH Zürich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Nativa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noProof="0" dirty="0"/>
                        <a:t>Linguagem de programação de alto nível desenvolvida por pesquisadores acadêmicos. Ela resolve automaticamente um dos maiores problemas da programação quântica: o "</a:t>
                      </a:r>
                      <a:r>
                        <a:rPr lang="pt-BR" sz="1500" noProof="0" dirty="0" err="1"/>
                        <a:t>des-computo</a:t>
                      </a:r>
                      <a:r>
                        <a:rPr lang="pt-BR" sz="1500" noProof="0" dirty="0"/>
                        <a:t>" (</a:t>
                      </a:r>
                      <a:r>
                        <a:rPr lang="pt-BR" sz="1500" noProof="0" dirty="0" err="1"/>
                        <a:t>uncomputation</a:t>
                      </a:r>
                      <a:r>
                        <a:rPr lang="pt-BR" sz="1500" noProof="0" dirty="0"/>
                        <a:t>) de lixo quântico, tornando o código mais limpo e menos propenso a erros de decoerência.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255449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06A11F3F-03C7-EA05-4814-A10B2454F1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Linguagens Específicas</a:t>
            </a:r>
          </a:p>
        </p:txBody>
      </p:sp>
    </p:spTree>
    <p:extLst>
      <p:ext uri="{BB962C8B-B14F-4D97-AF65-F5344CB8AC3E}">
        <p14:creationId xmlns:p14="http://schemas.microsoft.com/office/powerpoint/2010/main" val="2232994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09EF-06D7-D4B5-11CF-6D698FA9C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A5C4CA14-37F3-C4A7-A63F-914BAA9985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436425"/>
              </p:ext>
            </p:extLst>
          </p:nvPr>
        </p:nvGraphicFramePr>
        <p:xfrm>
          <a:off x="179388" y="842963"/>
          <a:ext cx="8785224" cy="1676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69000">
                  <a:extLst>
                    <a:ext uri="{9D8B030D-6E8A-4147-A177-3AD203B41FA5}">
                      <a16:colId xmlns:a16="http://schemas.microsoft.com/office/drawing/2014/main" val="2026146634"/>
                    </a:ext>
                  </a:extLst>
                </a:gridCol>
                <a:gridCol w="6816224">
                  <a:extLst>
                    <a:ext uri="{9D8B030D-6E8A-4147-A177-3AD203B41FA5}">
                      <a16:colId xmlns:a16="http://schemas.microsoft.com/office/drawing/2014/main" val="2889191699"/>
                    </a:ext>
                  </a:extLst>
                </a:gridCol>
              </a:tblGrid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Linguagem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Biblioteca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17673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Python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Qiskit</a:t>
                      </a:r>
                      <a:r>
                        <a:rPr lang="pt-BR" sz="1600" noProof="0" dirty="0"/>
                        <a:t>, </a:t>
                      </a:r>
                      <a:r>
                        <a:rPr lang="pt-BR" sz="1600" noProof="0" dirty="0" err="1"/>
                        <a:t>Cirq</a:t>
                      </a:r>
                      <a:r>
                        <a:rPr lang="pt-BR" sz="1600" noProof="0" dirty="0"/>
                        <a:t>, </a:t>
                      </a:r>
                      <a:r>
                        <a:rPr lang="pt-BR" sz="1600" noProof="0" dirty="0" err="1"/>
                        <a:t>PennyLane</a:t>
                      </a:r>
                      <a:r>
                        <a:rPr lang="pt-BR" sz="1600" noProof="0" dirty="0"/>
                        <a:t>, </a:t>
                      </a:r>
                      <a:r>
                        <a:rPr lang="pt-BR" sz="1600" noProof="0" dirty="0" err="1"/>
                        <a:t>Strawberry</a:t>
                      </a:r>
                      <a:r>
                        <a:rPr lang="pt-BR" sz="1600" noProof="0" dirty="0"/>
                        <a:t> Fields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890134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C++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XACC (e outras APIs experimentais)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2643451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.NET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Q# pode ser chamado de C#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0957898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JavaScript</a:t>
                      </a:r>
                      <a:endParaRPr lang="pt-BR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Quantum Javascript SDK (experimental)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3146971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73B850C4-1500-7F38-01A7-1692E96C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Computação Quântica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8FFE3A9-F746-4AA2-DB56-4B7CF331D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776000" cy="244079"/>
          </a:xfrm>
        </p:spPr>
        <p:txBody>
          <a:bodyPr/>
          <a:lstStyle/>
          <a:p>
            <a:r>
              <a:rPr lang="pt-BR" noProof="0" dirty="0"/>
              <a:t>Extensões de Linguagens Clássicas &amp; Frameworks de Alto Nível (</a:t>
            </a:r>
            <a:r>
              <a:rPr lang="pt-BR" noProof="0" dirty="0" err="1"/>
              <a:t>Low</a:t>
            </a:r>
            <a:r>
              <a:rPr lang="pt-BR" noProof="0" dirty="0"/>
              <a:t> </a:t>
            </a:r>
            <a:r>
              <a:rPr lang="pt-BR" noProof="0" dirty="0" err="1"/>
              <a:t>Code</a:t>
            </a:r>
            <a:r>
              <a:rPr lang="pt-BR" noProof="0" dirty="0"/>
              <a:t>)</a:t>
            </a:r>
          </a:p>
        </p:txBody>
      </p:sp>
      <p:graphicFrame>
        <p:nvGraphicFramePr>
          <p:cNvPr id="8" name="Espaço Reservado para Conteúdo 8">
            <a:extLst>
              <a:ext uri="{FF2B5EF4-FFF2-40B4-BE49-F238E27FC236}">
                <a16:creationId xmlns:a16="http://schemas.microsoft.com/office/drawing/2014/main" id="{2AF6FEFC-399A-1BAF-2EC8-1EE025074937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06823509"/>
              </p:ext>
            </p:extLst>
          </p:nvPr>
        </p:nvGraphicFramePr>
        <p:xfrm>
          <a:off x="179388" y="2932113"/>
          <a:ext cx="8784000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1919">
                  <a:extLst>
                    <a:ext uri="{9D8B030D-6E8A-4147-A177-3AD203B41FA5}">
                      <a16:colId xmlns:a16="http://schemas.microsoft.com/office/drawing/2014/main" val="2026146634"/>
                    </a:ext>
                  </a:extLst>
                </a:gridCol>
                <a:gridCol w="1335966">
                  <a:extLst>
                    <a:ext uri="{9D8B030D-6E8A-4147-A177-3AD203B41FA5}">
                      <a16:colId xmlns:a16="http://schemas.microsoft.com/office/drawing/2014/main" val="3506079518"/>
                    </a:ext>
                  </a:extLst>
                </a:gridCol>
                <a:gridCol w="5436115">
                  <a:extLst>
                    <a:ext uri="{9D8B030D-6E8A-4147-A177-3AD203B41FA5}">
                      <a16:colId xmlns:a16="http://schemas.microsoft.com/office/drawing/2014/main" val="2889191699"/>
                    </a:ext>
                  </a:extLst>
                </a:gridCol>
              </a:tblGrid>
              <a:tr h="292477"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Framework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Fabricante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Comentários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17673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b="1" noProof="0" dirty="0" err="1"/>
                        <a:t>Braket</a:t>
                      </a:r>
                      <a:r>
                        <a:rPr lang="pt-BR" sz="1600" b="1" noProof="0" dirty="0"/>
                        <a:t> SDK</a:t>
                      </a:r>
                      <a:endParaRPr lang="pt-BR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 err="1"/>
                        <a:t>Amazon</a:t>
                      </a:r>
                      <a:r>
                        <a:rPr lang="pt-BR" sz="1600" noProof="0" dirty="0"/>
                        <a:t> AWS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API Python para o </a:t>
                      </a:r>
                      <a:r>
                        <a:rPr lang="pt-BR" sz="1600" noProof="0" dirty="0" err="1"/>
                        <a:t>Amazon</a:t>
                      </a:r>
                      <a:r>
                        <a:rPr lang="pt-BR" sz="1600" noProof="0" dirty="0"/>
                        <a:t> </a:t>
                      </a:r>
                      <a:r>
                        <a:rPr lang="pt-BR" sz="1600" noProof="0" dirty="0" err="1"/>
                        <a:t>Braket</a:t>
                      </a:r>
                      <a:r>
                        <a:rPr lang="pt-BR" sz="1600" noProof="0" dirty="0"/>
                        <a:t>, acessa vários tipos de hardware quântico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3104985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b="1" noProof="0" dirty="0" err="1"/>
                        <a:t>Ocean</a:t>
                      </a:r>
                      <a:r>
                        <a:rPr lang="pt-BR" sz="1600" b="1" noProof="0" dirty="0"/>
                        <a:t> SDK</a:t>
                      </a:r>
                      <a:endParaRPr lang="pt-BR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D-</a:t>
                      </a:r>
                      <a:r>
                        <a:rPr lang="pt-BR" sz="1600" noProof="0" dirty="0" err="1"/>
                        <a:t>Wave</a:t>
                      </a:r>
                      <a:endParaRPr lang="pt-BR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Focado em </a:t>
                      </a:r>
                      <a:r>
                        <a:rPr lang="pt-BR" sz="1600" i="1" noProof="0" dirty="0"/>
                        <a:t>quantum </a:t>
                      </a:r>
                      <a:r>
                        <a:rPr lang="pt-BR" sz="1600" i="1" noProof="0" dirty="0" err="1"/>
                        <a:t>annealing</a:t>
                      </a:r>
                      <a:r>
                        <a:rPr lang="pt-BR" sz="1600" noProof="0" dirty="0"/>
                        <a:t> (outra categoria de computação quântica)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4405327"/>
                  </a:ext>
                </a:extLst>
              </a:tr>
              <a:tr h="292477">
                <a:tc>
                  <a:txBody>
                    <a:bodyPr/>
                    <a:lstStyle/>
                    <a:p>
                      <a:r>
                        <a:rPr lang="pt-BR" sz="1600" b="1" noProof="0" dirty="0" err="1"/>
                        <a:t>TensorFlow</a:t>
                      </a:r>
                      <a:r>
                        <a:rPr lang="pt-BR" sz="1600" b="1" noProof="0" dirty="0"/>
                        <a:t> Quantum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Google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Integra algoritmos quânticos com machine learning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2643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4630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2800" noProof="0" dirty="0">
                <a:latin typeface="Calibri" pitchFamily="34" charset="0"/>
                <a:cs typeface="Calibri" pitchFamily="34" charset="0"/>
              </a:rPr>
              <a:t>“</a:t>
            </a:r>
            <a:r>
              <a:rPr lang="pt-BR" sz="2800" i="1" noProof="0" dirty="0">
                <a:latin typeface="Calibri" pitchFamily="34" charset="0"/>
                <a:cs typeface="Calibri" pitchFamily="34" charset="0"/>
              </a:rPr>
              <a:t>À medida que avançamos para a terra desconhecida do amanhã, é melhor ter um mapa geral e incompleto, sujeito a revisões, do que não ter mapa nenhum.</a:t>
            </a:r>
            <a:r>
              <a:rPr lang="pt-BR" sz="2800" noProof="0" dirty="0">
                <a:latin typeface="Calibri" pitchFamily="34" charset="0"/>
                <a:cs typeface="Calibri" pitchFamily="34" charset="0"/>
              </a:rPr>
              <a:t>”</a:t>
            </a:r>
          </a:p>
          <a:p>
            <a:pPr marL="0" indent="0" algn="ctr">
              <a:buNone/>
            </a:pPr>
            <a:endParaRPr lang="pt-BR" sz="1600" noProof="0" dirty="0"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pt-BR" sz="2800" b="1" noProof="0" dirty="0">
                <a:latin typeface="Calibri" pitchFamily="34" charset="0"/>
                <a:cs typeface="Calibri" pitchFamily="34" charset="0"/>
              </a:rPr>
              <a:t>Alvin </a:t>
            </a:r>
            <a:r>
              <a:rPr lang="pt-BR" sz="2800" b="1" noProof="0" dirty="0" err="1">
                <a:latin typeface="Calibri" pitchFamily="34" charset="0"/>
                <a:cs typeface="Calibri" pitchFamily="34" charset="0"/>
              </a:rPr>
              <a:t>Toffler</a:t>
            </a:r>
            <a:endParaRPr lang="pt-BR" sz="2800" b="1" noProof="0" dirty="0"/>
          </a:p>
        </p:txBody>
      </p:sp>
      <p:pic>
        <p:nvPicPr>
          <p:cNvPr id="14" name="Espaço Reservado para Conteúdo 8"/>
          <p:cNvPicPr>
            <a:picLocks noGrp="1" noChangeAspect="1"/>
          </p:cNvPicPr>
          <p:nvPr>
            <p:ph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593" y="842963"/>
            <a:ext cx="4280865" cy="415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Reflexão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53015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37D1A-A6BC-A6EC-900F-3846CCE0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3AF886-59A9-D329-DFE6-6151A78C7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1589A23-E723-44A9-2C8A-03BFEFB5E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1C2F409C-3FA1-E0D2-A467-3844D0B29E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3074173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12995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84"/>
          <p:cNvSpPr/>
          <p:nvPr/>
        </p:nvSpPr>
        <p:spPr>
          <a:xfrm>
            <a:off x="3034765" y="1173658"/>
            <a:ext cx="3642999" cy="3306461"/>
          </a:xfrm>
          <a:custGeom>
            <a:avLst/>
            <a:gdLst>
              <a:gd name="connsiteX0" fmla="*/ 0 w 978196"/>
              <a:gd name="connsiteY0" fmla="*/ 404037 h 404037"/>
              <a:gd name="connsiteX1" fmla="*/ 574158 w 978196"/>
              <a:gd name="connsiteY1" fmla="*/ 318977 h 404037"/>
              <a:gd name="connsiteX2" fmla="*/ 978196 w 978196"/>
              <a:gd name="connsiteY2" fmla="*/ 0 h 404037"/>
              <a:gd name="connsiteX0" fmla="*/ 0 w 978196"/>
              <a:gd name="connsiteY0" fmla="*/ 404037 h 404037"/>
              <a:gd name="connsiteX1" fmla="*/ 410421 w 978196"/>
              <a:gd name="connsiteY1" fmla="*/ 336715 h 404037"/>
              <a:gd name="connsiteX2" fmla="*/ 978196 w 978196"/>
              <a:gd name="connsiteY2" fmla="*/ 0 h 404037"/>
              <a:gd name="connsiteX0" fmla="*/ 0 w 1577235"/>
              <a:gd name="connsiteY0" fmla="*/ 663657 h 668376"/>
              <a:gd name="connsiteX1" fmla="*/ 410421 w 1577235"/>
              <a:gd name="connsiteY1" fmla="*/ 596335 h 668376"/>
              <a:gd name="connsiteX2" fmla="*/ 1577235 w 1577235"/>
              <a:gd name="connsiteY2" fmla="*/ 0 h 668376"/>
              <a:gd name="connsiteX0" fmla="*/ 0 w 1577235"/>
              <a:gd name="connsiteY0" fmla="*/ 663964 h 668683"/>
              <a:gd name="connsiteX1" fmla="*/ 410421 w 1577235"/>
              <a:gd name="connsiteY1" fmla="*/ 596642 h 668683"/>
              <a:gd name="connsiteX2" fmla="*/ 1577235 w 1577235"/>
              <a:gd name="connsiteY2" fmla="*/ 307 h 668683"/>
              <a:gd name="connsiteX0" fmla="*/ 0 w 1824838"/>
              <a:gd name="connsiteY0" fmla="*/ 668803 h 671764"/>
              <a:gd name="connsiteX1" fmla="*/ 658024 w 1824838"/>
              <a:gd name="connsiteY1" fmla="*/ 596643 h 671764"/>
              <a:gd name="connsiteX2" fmla="*/ 1824838 w 1824838"/>
              <a:gd name="connsiteY2" fmla="*/ 308 h 671764"/>
              <a:gd name="connsiteX0" fmla="*/ 0 w 1824838"/>
              <a:gd name="connsiteY0" fmla="*/ 668803 h 668803"/>
              <a:gd name="connsiteX1" fmla="*/ 658024 w 1824838"/>
              <a:gd name="connsiteY1" fmla="*/ 596643 h 668803"/>
              <a:gd name="connsiteX2" fmla="*/ 1824838 w 1824838"/>
              <a:gd name="connsiteY2" fmla="*/ 308 h 668803"/>
              <a:gd name="connsiteX0" fmla="*/ 0 w 1824838"/>
              <a:gd name="connsiteY0" fmla="*/ 668789 h 668789"/>
              <a:gd name="connsiteX1" fmla="*/ 658024 w 1824838"/>
              <a:gd name="connsiteY1" fmla="*/ 596629 h 668789"/>
              <a:gd name="connsiteX2" fmla="*/ 1824838 w 1824838"/>
              <a:gd name="connsiteY2" fmla="*/ 294 h 668789"/>
              <a:gd name="connsiteX0" fmla="*/ 0 w 1824838"/>
              <a:gd name="connsiteY0" fmla="*/ 668750 h 668750"/>
              <a:gd name="connsiteX1" fmla="*/ 658024 w 1824838"/>
              <a:gd name="connsiteY1" fmla="*/ 596590 h 668750"/>
              <a:gd name="connsiteX2" fmla="*/ 1824838 w 1824838"/>
              <a:gd name="connsiteY2" fmla="*/ 255 h 668750"/>
              <a:gd name="connsiteX0" fmla="*/ 0 w 1824838"/>
              <a:gd name="connsiteY0" fmla="*/ 668771 h 668771"/>
              <a:gd name="connsiteX1" fmla="*/ 658024 w 1824838"/>
              <a:gd name="connsiteY1" fmla="*/ 596611 h 668771"/>
              <a:gd name="connsiteX2" fmla="*/ 1824838 w 1824838"/>
              <a:gd name="connsiteY2" fmla="*/ 276 h 66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4838" h="668771">
                <a:moveTo>
                  <a:pt x="0" y="668771"/>
                </a:moveTo>
                <a:cubicBezTo>
                  <a:pt x="481120" y="637334"/>
                  <a:pt x="385832" y="649975"/>
                  <a:pt x="658024" y="596611"/>
                </a:cubicBezTo>
                <a:cubicBezTo>
                  <a:pt x="930216" y="543247"/>
                  <a:pt x="1568553" y="-14198"/>
                  <a:pt x="1824838" y="276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" name="Freeform 5"/>
          <p:cNvSpPr/>
          <p:nvPr/>
        </p:nvSpPr>
        <p:spPr>
          <a:xfrm>
            <a:off x="5862686" y="4159277"/>
            <a:ext cx="733477" cy="302958"/>
          </a:xfrm>
          <a:custGeom>
            <a:avLst/>
            <a:gdLst>
              <a:gd name="connsiteX0" fmla="*/ 0 w 978196"/>
              <a:gd name="connsiteY0" fmla="*/ 404037 h 404037"/>
              <a:gd name="connsiteX1" fmla="*/ 574158 w 978196"/>
              <a:gd name="connsiteY1" fmla="*/ 318977 h 404037"/>
              <a:gd name="connsiteX2" fmla="*/ 978196 w 978196"/>
              <a:gd name="connsiteY2" fmla="*/ 0 h 404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8196" h="404037">
                <a:moveTo>
                  <a:pt x="0" y="404037"/>
                </a:moveTo>
                <a:cubicBezTo>
                  <a:pt x="205562" y="395176"/>
                  <a:pt x="411125" y="386316"/>
                  <a:pt x="574158" y="318977"/>
                </a:cubicBezTo>
                <a:cubicBezTo>
                  <a:pt x="737191" y="251637"/>
                  <a:pt x="857693" y="125818"/>
                  <a:pt x="978196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4036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30" imgH="528" progId="TCLayout.ActiveDocument.1">
                  <p:embed/>
                </p:oleObj>
              </mc:Choice>
              <mc:Fallback>
                <p:oleObj name="think-cell Slide" r:id="rId4" imgW="530" imgH="528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36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 anchor="ctr"/>
          <a:lstStyle/>
          <a:p>
            <a:r>
              <a:rPr lang="pt-BR" noProof="0" dirty="0"/>
              <a:t>Curvas de Adoção das Tecnologias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226EAF95-2851-476E-874A-82D40FD9B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Efeito Exponencial das Tecnologias Digitais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0702" y="4786717"/>
            <a:ext cx="239841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25" noProof="0" dirty="0" err="1"/>
              <a:t>Source</a:t>
            </a:r>
            <a:r>
              <a:rPr lang="pt-BR" sz="825" noProof="0" dirty="0"/>
              <a:t>: CB Insights – </a:t>
            </a:r>
            <a:r>
              <a:rPr lang="pt-BR" sz="825" noProof="0" dirty="0" err="1"/>
              <a:t>Unbundling</a:t>
            </a:r>
            <a:r>
              <a:rPr lang="pt-BR" sz="825" noProof="0" dirty="0"/>
              <a:t> </a:t>
            </a:r>
            <a:r>
              <a:rPr lang="pt-BR" sz="825" noProof="0" dirty="0" err="1"/>
              <a:t>Consumer</a:t>
            </a:r>
            <a:r>
              <a:rPr lang="pt-BR" sz="825" noProof="0" dirty="0"/>
              <a:t> </a:t>
            </a:r>
            <a:r>
              <a:rPr lang="pt-BR" sz="825" noProof="0" dirty="0" err="1"/>
              <a:t>Goods</a:t>
            </a:r>
            <a:r>
              <a:rPr lang="pt-BR" sz="825" noProof="0" dirty="0"/>
              <a:t>.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42" y="1009481"/>
            <a:ext cx="7270106" cy="38110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34" y="986396"/>
            <a:ext cx="7270106" cy="381104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81" y="990925"/>
            <a:ext cx="7270106" cy="381104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71" y="994525"/>
            <a:ext cx="7270106" cy="381104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49" y="713827"/>
            <a:ext cx="7270106" cy="38110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34" y="986399"/>
            <a:ext cx="7270105" cy="381104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3" y="1000227"/>
            <a:ext cx="7270105" cy="3811045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335478" y="4375771"/>
            <a:ext cx="7426731" cy="336601"/>
            <a:chOff x="571269" y="5774434"/>
            <a:chExt cx="9561160" cy="433339"/>
          </a:xfrm>
        </p:grpSpPr>
        <p:sp>
          <p:nvSpPr>
            <p:cNvPr id="45" name="TextBox 44"/>
            <p:cNvSpPr txBox="1"/>
            <p:nvPr/>
          </p:nvSpPr>
          <p:spPr>
            <a:xfrm>
              <a:off x="571269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1950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32501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1960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69373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1970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754962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1980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816191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1990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77417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2000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93865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2010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99988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2020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06111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2030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620217" y="5774434"/>
              <a:ext cx="512212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Time</a:t>
              </a:r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639089" y="5897544"/>
              <a:ext cx="8964505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tailEnd type="triangle"/>
            </a:ln>
            <a:effectLst/>
          </p:spPr>
        </p:cxnSp>
      </p:grpSp>
      <p:sp>
        <p:nvSpPr>
          <p:cNvPr id="2" name="Freeform 1"/>
          <p:cNvSpPr/>
          <p:nvPr/>
        </p:nvSpPr>
        <p:spPr>
          <a:xfrm>
            <a:off x="7401390" y="102173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A136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8" name="Freeform 67"/>
          <p:cNvSpPr/>
          <p:nvPr/>
        </p:nvSpPr>
        <p:spPr>
          <a:xfrm>
            <a:off x="7401390" y="138912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BE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9" name="Freeform 68"/>
          <p:cNvSpPr/>
          <p:nvPr/>
        </p:nvSpPr>
        <p:spPr>
          <a:xfrm>
            <a:off x="7401390" y="175651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FF4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0" name="Freeform 69"/>
          <p:cNvSpPr/>
          <p:nvPr/>
        </p:nvSpPr>
        <p:spPr>
          <a:xfrm>
            <a:off x="7401390" y="246008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6DB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1" name="Freeform 70"/>
          <p:cNvSpPr/>
          <p:nvPr/>
        </p:nvSpPr>
        <p:spPr>
          <a:xfrm>
            <a:off x="7401390" y="282747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B21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2" name="Freeform 71"/>
          <p:cNvSpPr/>
          <p:nvPr/>
        </p:nvSpPr>
        <p:spPr>
          <a:xfrm>
            <a:off x="7401390" y="319486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10BF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3" name="Freeform 72"/>
          <p:cNvSpPr/>
          <p:nvPr/>
        </p:nvSpPr>
        <p:spPr>
          <a:xfrm>
            <a:off x="7401390" y="356225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F5A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7666088" y="1005793"/>
            <a:ext cx="11339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1. Mainframe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666089" y="1376357"/>
            <a:ext cx="6046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2. PCs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66087" y="1746921"/>
            <a:ext cx="9256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3. Internet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666089" y="2453664"/>
            <a:ext cx="76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5. Cloud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666088" y="2824228"/>
            <a:ext cx="9359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6. Big Data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666089" y="3194792"/>
            <a:ext cx="57419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7. IoT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66088" y="3565358"/>
            <a:ext cx="4972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8. AI</a:t>
            </a:r>
          </a:p>
        </p:txBody>
      </p:sp>
      <p:sp>
        <p:nvSpPr>
          <p:cNvPr id="81" name="Freeform 80"/>
          <p:cNvSpPr/>
          <p:nvPr/>
        </p:nvSpPr>
        <p:spPr>
          <a:xfrm>
            <a:off x="7401390" y="3933782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82" name="TextBox 81"/>
          <p:cNvSpPr txBox="1"/>
          <p:nvPr/>
        </p:nvSpPr>
        <p:spPr>
          <a:xfrm>
            <a:off x="7666089" y="3936881"/>
            <a:ext cx="102303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9. Quantum</a:t>
            </a:r>
          </a:p>
        </p:txBody>
      </p:sp>
      <p:sp>
        <p:nvSpPr>
          <p:cNvPr id="83" name="Freeform 82"/>
          <p:cNvSpPr/>
          <p:nvPr/>
        </p:nvSpPr>
        <p:spPr>
          <a:xfrm>
            <a:off x="7401390" y="2100397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84" name="TextBox 83"/>
          <p:cNvSpPr txBox="1"/>
          <p:nvPr/>
        </p:nvSpPr>
        <p:spPr>
          <a:xfrm>
            <a:off x="7666089" y="2093972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4. Mobility</a:t>
            </a:r>
          </a:p>
        </p:txBody>
      </p:sp>
      <p:sp>
        <p:nvSpPr>
          <p:cNvPr id="87" name="Seta: para Cima 86">
            <a:extLst>
              <a:ext uri="{FF2B5EF4-FFF2-40B4-BE49-F238E27FC236}">
                <a16:creationId xmlns:a16="http://schemas.microsoft.com/office/drawing/2014/main" id="{D964A4F3-8998-4B23-A456-9B4ABD5B6C04}"/>
              </a:ext>
            </a:extLst>
          </p:cNvPr>
          <p:cNvSpPr/>
          <p:nvPr/>
        </p:nvSpPr>
        <p:spPr>
          <a:xfrm rot="5400000">
            <a:off x="1019220" y="2867293"/>
            <a:ext cx="432000" cy="21240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Mainframe Ciclo Clássico</a:t>
            </a:r>
          </a:p>
        </p:txBody>
      </p:sp>
      <p:sp>
        <p:nvSpPr>
          <p:cNvPr id="94" name="Seta: para Cima 93">
            <a:extLst>
              <a:ext uri="{FF2B5EF4-FFF2-40B4-BE49-F238E27FC236}">
                <a16:creationId xmlns:a16="http://schemas.microsoft.com/office/drawing/2014/main" id="{486BB9B6-C9FA-46BD-A068-8BFBDDB27C56}"/>
              </a:ext>
            </a:extLst>
          </p:cNvPr>
          <p:cNvSpPr/>
          <p:nvPr/>
        </p:nvSpPr>
        <p:spPr>
          <a:xfrm rot="5400000">
            <a:off x="2227531" y="1851774"/>
            <a:ext cx="432000" cy="23040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PCs &amp; Internet: Aceleração</a:t>
            </a:r>
          </a:p>
        </p:txBody>
      </p:sp>
      <p:sp>
        <p:nvSpPr>
          <p:cNvPr id="95" name="Seta: para Cima 94">
            <a:extLst>
              <a:ext uri="{FF2B5EF4-FFF2-40B4-BE49-F238E27FC236}">
                <a16:creationId xmlns:a16="http://schemas.microsoft.com/office/drawing/2014/main" id="{71EE94D4-B060-4ACA-A8BC-8B05BCA58C50}"/>
              </a:ext>
            </a:extLst>
          </p:cNvPr>
          <p:cNvSpPr/>
          <p:nvPr/>
        </p:nvSpPr>
        <p:spPr>
          <a:xfrm rot="5400000">
            <a:off x="4398896" y="167650"/>
            <a:ext cx="432000" cy="28440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Novas Tecnologias: Exponenciação</a:t>
            </a:r>
          </a:p>
        </p:txBody>
      </p:sp>
    </p:spTree>
    <p:extLst>
      <p:ext uri="{BB962C8B-B14F-4D97-AF65-F5344CB8AC3E}">
        <p14:creationId xmlns:p14="http://schemas.microsoft.com/office/powerpoint/2010/main" val="23058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94" grpId="0" animBg="1"/>
      <p:bldP spid="9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84"/>
          <p:cNvSpPr/>
          <p:nvPr/>
        </p:nvSpPr>
        <p:spPr>
          <a:xfrm>
            <a:off x="3034765" y="1173658"/>
            <a:ext cx="3642999" cy="3306461"/>
          </a:xfrm>
          <a:custGeom>
            <a:avLst/>
            <a:gdLst>
              <a:gd name="connsiteX0" fmla="*/ 0 w 978196"/>
              <a:gd name="connsiteY0" fmla="*/ 404037 h 404037"/>
              <a:gd name="connsiteX1" fmla="*/ 574158 w 978196"/>
              <a:gd name="connsiteY1" fmla="*/ 318977 h 404037"/>
              <a:gd name="connsiteX2" fmla="*/ 978196 w 978196"/>
              <a:gd name="connsiteY2" fmla="*/ 0 h 404037"/>
              <a:gd name="connsiteX0" fmla="*/ 0 w 978196"/>
              <a:gd name="connsiteY0" fmla="*/ 404037 h 404037"/>
              <a:gd name="connsiteX1" fmla="*/ 410421 w 978196"/>
              <a:gd name="connsiteY1" fmla="*/ 336715 h 404037"/>
              <a:gd name="connsiteX2" fmla="*/ 978196 w 978196"/>
              <a:gd name="connsiteY2" fmla="*/ 0 h 404037"/>
              <a:gd name="connsiteX0" fmla="*/ 0 w 1577235"/>
              <a:gd name="connsiteY0" fmla="*/ 663657 h 668376"/>
              <a:gd name="connsiteX1" fmla="*/ 410421 w 1577235"/>
              <a:gd name="connsiteY1" fmla="*/ 596335 h 668376"/>
              <a:gd name="connsiteX2" fmla="*/ 1577235 w 1577235"/>
              <a:gd name="connsiteY2" fmla="*/ 0 h 668376"/>
              <a:gd name="connsiteX0" fmla="*/ 0 w 1577235"/>
              <a:gd name="connsiteY0" fmla="*/ 663964 h 668683"/>
              <a:gd name="connsiteX1" fmla="*/ 410421 w 1577235"/>
              <a:gd name="connsiteY1" fmla="*/ 596642 h 668683"/>
              <a:gd name="connsiteX2" fmla="*/ 1577235 w 1577235"/>
              <a:gd name="connsiteY2" fmla="*/ 307 h 668683"/>
              <a:gd name="connsiteX0" fmla="*/ 0 w 1824838"/>
              <a:gd name="connsiteY0" fmla="*/ 668803 h 671764"/>
              <a:gd name="connsiteX1" fmla="*/ 658024 w 1824838"/>
              <a:gd name="connsiteY1" fmla="*/ 596643 h 671764"/>
              <a:gd name="connsiteX2" fmla="*/ 1824838 w 1824838"/>
              <a:gd name="connsiteY2" fmla="*/ 308 h 671764"/>
              <a:gd name="connsiteX0" fmla="*/ 0 w 1824838"/>
              <a:gd name="connsiteY0" fmla="*/ 668803 h 668803"/>
              <a:gd name="connsiteX1" fmla="*/ 658024 w 1824838"/>
              <a:gd name="connsiteY1" fmla="*/ 596643 h 668803"/>
              <a:gd name="connsiteX2" fmla="*/ 1824838 w 1824838"/>
              <a:gd name="connsiteY2" fmla="*/ 308 h 668803"/>
              <a:gd name="connsiteX0" fmla="*/ 0 w 1824838"/>
              <a:gd name="connsiteY0" fmla="*/ 668789 h 668789"/>
              <a:gd name="connsiteX1" fmla="*/ 658024 w 1824838"/>
              <a:gd name="connsiteY1" fmla="*/ 596629 h 668789"/>
              <a:gd name="connsiteX2" fmla="*/ 1824838 w 1824838"/>
              <a:gd name="connsiteY2" fmla="*/ 294 h 668789"/>
              <a:gd name="connsiteX0" fmla="*/ 0 w 1824838"/>
              <a:gd name="connsiteY0" fmla="*/ 668750 h 668750"/>
              <a:gd name="connsiteX1" fmla="*/ 658024 w 1824838"/>
              <a:gd name="connsiteY1" fmla="*/ 596590 h 668750"/>
              <a:gd name="connsiteX2" fmla="*/ 1824838 w 1824838"/>
              <a:gd name="connsiteY2" fmla="*/ 255 h 668750"/>
              <a:gd name="connsiteX0" fmla="*/ 0 w 1824838"/>
              <a:gd name="connsiteY0" fmla="*/ 668771 h 668771"/>
              <a:gd name="connsiteX1" fmla="*/ 658024 w 1824838"/>
              <a:gd name="connsiteY1" fmla="*/ 596611 h 668771"/>
              <a:gd name="connsiteX2" fmla="*/ 1824838 w 1824838"/>
              <a:gd name="connsiteY2" fmla="*/ 276 h 66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4838" h="668771">
                <a:moveTo>
                  <a:pt x="0" y="668771"/>
                </a:moveTo>
                <a:cubicBezTo>
                  <a:pt x="481120" y="637334"/>
                  <a:pt x="385832" y="649975"/>
                  <a:pt x="658024" y="596611"/>
                </a:cubicBezTo>
                <a:cubicBezTo>
                  <a:pt x="930216" y="543247"/>
                  <a:pt x="1568553" y="-14198"/>
                  <a:pt x="1824838" y="276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" name="Freeform 5"/>
          <p:cNvSpPr/>
          <p:nvPr/>
        </p:nvSpPr>
        <p:spPr>
          <a:xfrm>
            <a:off x="5862686" y="4159277"/>
            <a:ext cx="733477" cy="302958"/>
          </a:xfrm>
          <a:custGeom>
            <a:avLst/>
            <a:gdLst>
              <a:gd name="connsiteX0" fmla="*/ 0 w 978196"/>
              <a:gd name="connsiteY0" fmla="*/ 404037 h 404037"/>
              <a:gd name="connsiteX1" fmla="*/ 574158 w 978196"/>
              <a:gd name="connsiteY1" fmla="*/ 318977 h 404037"/>
              <a:gd name="connsiteX2" fmla="*/ 978196 w 978196"/>
              <a:gd name="connsiteY2" fmla="*/ 0 h 404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8196" h="404037">
                <a:moveTo>
                  <a:pt x="0" y="404037"/>
                </a:moveTo>
                <a:cubicBezTo>
                  <a:pt x="205562" y="395176"/>
                  <a:pt x="411125" y="386316"/>
                  <a:pt x="574158" y="318977"/>
                </a:cubicBezTo>
                <a:cubicBezTo>
                  <a:pt x="737191" y="251637"/>
                  <a:pt x="857693" y="125818"/>
                  <a:pt x="978196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4036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30" imgH="528" progId="TCLayout.ActiveDocument.1">
                  <p:embed/>
                </p:oleObj>
              </mc:Choice>
              <mc:Fallback>
                <p:oleObj name="think-cell Slide" r:id="rId4" imgW="530" imgH="528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36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 anchor="ctr"/>
          <a:lstStyle/>
          <a:p>
            <a:r>
              <a:rPr lang="pt-BR" noProof="0" dirty="0"/>
              <a:t>Curvas de Adoção das Tecnologias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226EAF95-2851-476E-874A-82D40FD9B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Revoluções Viabilizadas pelas Tecnologias Digitais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0702" y="4786717"/>
            <a:ext cx="239841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25" noProof="0" dirty="0" err="1"/>
              <a:t>Source</a:t>
            </a:r>
            <a:r>
              <a:rPr lang="pt-BR" sz="825" noProof="0" dirty="0"/>
              <a:t>: CB Insights – </a:t>
            </a:r>
            <a:r>
              <a:rPr lang="pt-BR" sz="825" noProof="0" dirty="0" err="1"/>
              <a:t>Unbundling</a:t>
            </a:r>
            <a:r>
              <a:rPr lang="pt-BR" sz="825" noProof="0" dirty="0"/>
              <a:t> </a:t>
            </a:r>
            <a:r>
              <a:rPr lang="pt-BR" sz="825" noProof="0" dirty="0" err="1"/>
              <a:t>Consumer</a:t>
            </a:r>
            <a:r>
              <a:rPr lang="pt-BR" sz="825" noProof="0" dirty="0"/>
              <a:t> </a:t>
            </a:r>
            <a:r>
              <a:rPr lang="pt-BR" sz="825" noProof="0" dirty="0" err="1"/>
              <a:t>Goods</a:t>
            </a:r>
            <a:r>
              <a:rPr lang="pt-BR" sz="825" noProof="0" dirty="0"/>
              <a:t>.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42" y="1009481"/>
            <a:ext cx="7270106" cy="38110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34" y="986396"/>
            <a:ext cx="7270106" cy="381104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81" y="990925"/>
            <a:ext cx="7270106" cy="381104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71" y="994525"/>
            <a:ext cx="7270106" cy="381104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49" y="713827"/>
            <a:ext cx="7270106" cy="38110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34" y="986399"/>
            <a:ext cx="7270105" cy="381104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3" y="1000227"/>
            <a:ext cx="7270105" cy="3811045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335478" y="4375771"/>
            <a:ext cx="7426731" cy="336601"/>
            <a:chOff x="571269" y="5774434"/>
            <a:chExt cx="9561160" cy="433339"/>
          </a:xfrm>
        </p:grpSpPr>
        <p:sp>
          <p:nvSpPr>
            <p:cNvPr id="45" name="TextBox 44"/>
            <p:cNvSpPr txBox="1"/>
            <p:nvPr/>
          </p:nvSpPr>
          <p:spPr>
            <a:xfrm>
              <a:off x="571269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1950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32501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1960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69373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1970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754962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1980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816191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1990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77417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2000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93865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2010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99988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2020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061110" y="5940317"/>
              <a:ext cx="510147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2030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620217" y="5774434"/>
              <a:ext cx="512212" cy="26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00">
                <a:defRPr/>
              </a:pPr>
              <a:r>
                <a:rPr lang="pt-BR" sz="750" kern="0" noProof="0" dirty="0">
                  <a:solidFill>
                    <a:srgbClr val="000000"/>
                  </a:solidFill>
                  <a:latin typeface="Arial"/>
                </a:rPr>
                <a:t>Time</a:t>
              </a:r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639089" y="5897544"/>
              <a:ext cx="8964505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tailEnd type="triangle"/>
            </a:ln>
            <a:effectLst/>
          </p:spPr>
        </p:cxnSp>
      </p:grpSp>
      <p:sp>
        <p:nvSpPr>
          <p:cNvPr id="2" name="Freeform 1"/>
          <p:cNvSpPr/>
          <p:nvPr/>
        </p:nvSpPr>
        <p:spPr>
          <a:xfrm>
            <a:off x="7401390" y="102173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A136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8" name="Freeform 67"/>
          <p:cNvSpPr/>
          <p:nvPr/>
        </p:nvSpPr>
        <p:spPr>
          <a:xfrm>
            <a:off x="7401390" y="138912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BE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69" name="Freeform 68"/>
          <p:cNvSpPr/>
          <p:nvPr/>
        </p:nvSpPr>
        <p:spPr>
          <a:xfrm>
            <a:off x="7401390" y="175651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FF4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0" name="Freeform 69"/>
          <p:cNvSpPr/>
          <p:nvPr/>
        </p:nvSpPr>
        <p:spPr>
          <a:xfrm>
            <a:off x="7401390" y="246008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6DB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1" name="Freeform 70"/>
          <p:cNvSpPr/>
          <p:nvPr/>
        </p:nvSpPr>
        <p:spPr>
          <a:xfrm>
            <a:off x="7401390" y="2827478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B21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2" name="Freeform 71"/>
          <p:cNvSpPr/>
          <p:nvPr/>
        </p:nvSpPr>
        <p:spPr>
          <a:xfrm>
            <a:off x="7401390" y="319486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10BF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73" name="Freeform 72"/>
          <p:cNvSpPr/>
          <p:nvPr/>
        </p:nvSpPr>
        <p:spPr>
          <a:xfrm>
            <a:off x="7401390" y="3562259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rgbClr val="F5A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7666088" y="1005793"/>
            <a:ext cx="11339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1. Mainframe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666089" y="1376357"/>
            <a:ext cx="6046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2. PCs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66087" y="1746921"/>
            <a:ext cx="9256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3. Internet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666089" y="2453664"/>
            <a:ext cx="76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5. Cloud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666088" y="2824228"/>
            <a:ext cx="9359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6. Big Data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666089" y="3194792"/>
            <a:ext cx="57419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7. IoT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66088" y="3565358"/>
            <a:ext cx="4972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8. AI</a:t>
            </a:r>
          </a:p>
        </p:txBody>
      </p:sp>
      <p:sp>
        <p:nvSpPr>
          <p:cNvPr id="81" name="Freeform 80"/>
          <p:cNvSpPr/>
          <p:nvPr/>
        </p:nvSpPr>
        <p:spPr>
          <a:xfrm>
            <a:off x="7401390" y="3933782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82" name="TextBox 81"/>
          <p:cNvSpPr txBox="1"/>
          <p:nvPr/>
        </p:nvSpPr>
        <p:spPr>
          <a:xfrm>
            <a:off x="7666089" y="3936881"/>
            <a:ext cx="102303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9. Quantum</a:t>
            </a:r>
          </a:p>
        </p:txBody>
      </p:sp>
      <p:sp>
        <p:nvSpPr>
          <p:cNvPr id="83" name="Freeform 82"/>
          <p:cNvSpPr/>
          <p:nvPr/>
        </p:nvSpPr>
        <p:spPr>
          <a:xfrm>
            <a:off x="7401390" y="2100397"/>
            <a:ext cx="171805" cy="239300"/>
          </a:xfrm>
          <a:custGeom>
            <a:avLst/>
            <a:gdLst>
              <a:gd name="connsiteX0" fmla="*/ 0 w 595423"/>
              <a:gd name="connsiteY0" fmla="*/ 829340 h 829340"/>
              <a:gd name="connsiteX1" fmla="*/ 318976 w 595423"/>
              <a:gd name="connsiteY1" fmla="*/ 531628 h 829340"/>
              <a:gd name="connsiteX2" fmla="*/ 414669 w 595423"/>
              <a:gd name="connsiteY2" fmla="*/ 159489 h 829340"/>
              <a:gd name="connsiteX3" fmla="*/ 595423 w 595423"/>
              <a:gd name="connsiteY3" fmla="*/ 0 h 8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423" h="829340">
                <a:moveTo>
                  <a:pt x="0" y="829340"/>
                </a:moveTo>
                <a:cubicBezTo>
                  <a:pt x="124932" y="736305"/>
                  <a:pt x="249865" y="643270"/>
                  <a:pt x="318976" y="531628"/>
                </a:cubicBezTo>
                <a:cubicBezTo>
                  <a:pt x="388087" y="419986"/>
                  <a:pt x="368595" y="248094"/>
                  <a:pt x="414669" y="159489"/>
                </a:cubicBezTo>
                <a:cubicBezTo>
                  <a:pt x="460744" y="70884"/>
                  <a:pt x="524539" y="23037"/>
                  <a:pt x="595423" y="0"/>
                </a:cubicBez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noProof="0" dirty="0"/>
          </a:p>
        </p:txBody>
      </p:sp>
      <p:sp>
        <p:nvSpPr>
          <p:cNvPr id="84" name="TextBox 83"/>
          <p:cNvSpPr txBox="1"/>
          <p:nvPr/>
        </p:nvSpPr>
        <p:spPr>
          <a:xfrm>
            <a:off x="7666089" y="2093972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noProof="0" dirty="0"/>
              <a:t>4. Mobility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98447AC-E969-4072-8C7A-26D2BBCADEE1}"/>
              </a:ext>
            </a:extLst>
          </p:cNvPr>
          <p:cNvGrpSpPr/>
          <p:nvPr/>
        </p:nvGrpSpPr>
        <p:grpSpPr>
          <a:xfrm>
            <a:off x="67577" y="962153"/>
            <a:ext cx="2974271" cy="1847481"/>
            <a:chOff x="67577" y="962153"/>
            <a:chExt cx="2974271" cy="1847481"/>
          </a:xfrm>
        </p:grpSpPr>
        <p:sp>
          <p:nvSpPr>
            <p:cNvPr id="58" name="Content Placeholder 3"/>
            <p:cNvSpPr txBox="1">
              <a:spLocks/>
            </p:cNvSpPr>
            <p:nvPr/>
          </p:nvSpPr>
          <p:spPr>
            <a:xfrm>
              <a:off x="759574" y="962153"/>
              <a:ext cx="1108622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 err="1">
                  <a:solidFill>
                    <a:schemeClr val="tx1"/>
                  </a:solidFill>
                </a:rPr>
                <a:t>Neuroscience</a:t>
              </a:r>
              <a:endParaRPr lang="pt-BR" sz="900" cap="all" noProof="0" dirty="0">
                <a:solidFill>
                  <a:schemeClr val="tx1"/>
                </a:solidFill>
              </a:endParaRPr>
            </a:p>
          </p:txBody>
        </p:sp>
        <p:sp>
          <p:nvSpPr>
            <p:cNvPr id="59" name="Content Placeholder 3"/>
            <p:cNvSpPr txBox="1">
              <a:spLocks/>
            </p:cNvSpPr>
            <p:nvPr/>
          </p:nvSpPr>
          <p:spPr>
            <a:xfrm>
              <a:off x="2339506" y="1112900"/>
              <a:ext cx="656961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 err="1">
                  <a:solidFill>
                    <a:schemeClr val="tx1"/>
                  </a:solidFill>
                </a:rPr>
                <a:t>BioTech</a:t>
              </a:r>
              <a:endParaRPr lang="pt-BR" sz="900" cap="all" noProof="0" dirty="0">
                <a:solidFill>
                  <a:schemeClr val="tx1"/>
                </a:solidFill>
              </a:endParaRPr>
            </a:p>
          </p:txBody>
        </p:sp>
        <p:sp>
          <p:nvSpPr>
            <p:cNvPr id="60" name="Content Placeholder 3"/>
            <p:cNvSpPr txBox="1">
              <a:spLocks/>
            </p:cNvSpPr>
            <p:nvPr/>
          </p:nvSpPr>
          <p:spPr>
            <a:xfrm>
              <a:off x="2337269" y="2095586"/>
              <a:ext cx="704579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>
                  <a:solidFill>
                    <a:schemeClr val="tx1"/>
                  </a:solidFill>
                </a:rPr>
                <a:t>Robotics</a:t>
              </a:r>
            </a:p>
          </p:txBody>
        </p:sp>
        <p:sp>
          <p:nvSpPr>
            <p:cNvPr id="61" name="Content Placeholder 3"/>
            <p:cNvSpPr txBox="1">
              <a:spLocks/>
            </p:cNvSpPr>
            <p:nvPr/>
          </p:nvSpPr>
          <p:spPr>
            <a:xfrm>
              <a:off x="464366" y="2548664"/>
              <a:ext cx="780141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>
                  <a:solidFill>
                    <a:schemeClr val="tx1"/>
                  </a:solidFill>
                </a:rPr>
                <a:t>Medicine</a:t>
              </a:r>
            </a:p>
          </p:txBody>
        </p:sp>
        <p:sp>
          <p:nvSpPr>
            <p:cNvPr id="62" name="Content Placeholder 3"/>
            <p:cNvSpPr txBox="1">
              <a:spLocks/>
            </p:cNvSpPr>
            <p:nvPr/>
          </p:nvSpPr>
          <p:spPr>
            <a:xfrm>
              <a:off x="67577" y="1410297"/>
              <a:ext cx="780141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 err="1">
                  <a:solidFill>
                    <a:schemeClr val="tx1"/>
                  </a:solidFill>
                </a:rPr>
                <a:t>Nanotech</a:t>
              </a:r>
              <a:endParaRPr lang="pt-BR" sz="900" cap="all" noProof="0" dirty="0">
                <a:solidFill>
                  <a:schemeClr val="tx1"/>
                </a:solidFill>
              </a:endParaRPr>
            </a:p>
          </p:txBody>
        </p:sp>
        <p:sp>
          <p:nvSpPr>
            <p:cNvPr id="63" name="Content Placeholder 3"/>
            <p:cNvSpPr txBox="1">
              <a:spLocks/>
            </p:cNvSpPr>
            <p:nvPr/>
          </p:nvSpPr>
          <p:spPr>
            <a:xfrm>
              <a:off x="1716221" y="1286114"/>
              <a:ext cx="205968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>
                  <a:solidFill>
                    <a:schemeClr val="tx1"/>
                  </a:solidFill>
                </a:rPr>
                <a:t>AI</a:t>
              </a:r>
            </a:p>
          </p:txBody>
        </p:sp>
        <p:sp>
          <p:nvSpPr>
            <p:cNvPr id="64" name="Content Placeholder 3"/>
            <p:cNvSpPr txBox="1">
              <a:spLocks/>
            </p:cNvSpPr>
            <p:nvPr/>
          </p:nvSpPr>
          <p:spPr>
            <a:xfrm>
              <a:off x="1906669" y="2518785"/>
              <a:ext cx="882792" cy="2908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1050" b="1" cap="all" noProof="0" dirty="0" err="1">
                  <a:solidFill>
                    <a:schemeClr val="tx1"/>
                  </a:solidFill>
                </a:rPr>
                <a:t>Ubiquitous</a:t>
              </a:r>
              <a:r>
                <a:rPr lang="pt-BR" sz="1050" b="1" cap="all" noProof="0" dirty="0">
                  <a:solidFill>
                    <a:schemeClr val="tx1"/>
                  </a:solidFill>
                </a:rPr>
                <a:t> </a:t>
              </a:r>
              <a:r>
                <a:rPr lang="pt-BR" sz="1050" b="1" cap="all" noProof="0" dirty="0" err="1">
                  <a:solidFill>
                    <a:schemeClr val="tx1"/>
                  </a:solidFill>
                </a:rPr>
                <a:t>Computing</a:t>
              </a:r>
              <a:endParaRPr lang="pt-BR" sz="1050" b="1" cap="all" noProof="0" dirty="0">
                <a:solidFill>
                  <a:schemeClr val="tx1"/>
                </a:solidFill>
              </a:endParaRPr>
            </a:p>
          </p:txBody>
        </p:sp>
        <p:sp>
          <p:nvSpPr>
            <p:cNvPr id="65" name="Content Placeholder 3"/>
            <p:cNvSpPr txBox="1">
              <a:spLocks/>
            </p:cNvSpPr>
            <p:nvPr/>
          </p:nvSpPr>
          <p:spPr>
            <a:xfrm>
              <a:off x="1250958" y="2204004"/>
              <a:ext cx="617238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>
                  <a:solidFill>
                    <a:schemeClr val="tx1"/>
                  </a:solidFill>
                </a:rPr>
                <a:t>Energy</a:t>
              </a: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-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282" y="1124135"/>
              <a:ext cx="1469743" cy="137088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7" name="Oval 66"/>
            <p:cNvSpPr/>
            <p:nvPr/>
          </p:nvSpPr>
          <p:spPr>
            <a:xfrm>
              <a:off x="1821781" y="2375910"/>
              <a:ext cx="132077" cy="132077"/>
            </a:xfrm>
            <a:prstGeom prst="ellipse">
              <a:avLst/>
            </a:prstGeom>
            <a:solidFill>
              <a:schemeClr val="tx1"/>
            </a:solidFill>
            <a:ln w="19050">
              <a:noFill/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sz="1350" noProof="0" dirty="0"/>
            </a:p>
          </p:txBody>
        </p:sp>
        <p:sp>
          <p:nvSpPr>
            <p:cNvPr id="80" name="Content Placeholder 3"/>
            <p:cNvSpPr txBox="1">
              <a:spLocks/>
            </p:cNvSpPr>
            <p:nvPr/>
          </p:nvSpPr>
          <p:spPr>
            <a:xfrm>
              <a:off x="184081" y="2095586"/>
              <a:ext cx="704579" cy="124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t">
              <a:spAutoFit/>
            </a:bodyPr>
            <a:lstStyle>
              <a:lvl1pPr marL="0" indent="0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ts val="0"/>
                </a:spcBef>
              </a:pPr>
              <a:r>
                <a:rPr lang="pt-BR" sz="900" cap="all" noProof="0" dirty="0" err="1">
                  <a:solidFill>
                    <a:schemeClr val="tx1"/>
                  </a:solidFill>
                </a:rPr>
                <a:t>energy</a:t>
              </a:r>
              <a:endParaRPr lang="pt-BR" sz="900" cap="all" noProof="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BD8694D8-185D-42D8-99DE-0758BDC12BE3}"/>
              </a:ext>
            </a:extLst>
          </p:cNvPr>
          <p:cNvSpPr/>
          <p:nvPr/>
        </p:nvSpPr>
        <p:spPr>
          <a:xfrm>
            <a:off x="3038998" y="3374471"/>
            <a:ext cx="360000" cy="359240"/>
          </a:xfrm>
          <a:prstGeom prst="ellipse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7" name="Seta: para Cima 86">
            <a:extLst>
              <a:ext uri="{FF2B5EF4-FFF2-40B4-BE49-F238E27FC236}">
                <a16:creationId xmlns:a16="http://schemas.microsoft.com/office/drawing/2014/main" id="{D964A4F3-8998-4B23-A456-9B4ABD5B6C04}"/>
              </a:ext>
            </a:extLst>
          </p:cNvPr>
          <p:cNvSpPr/>
          <p:nvPr/>
        </p:nvSpPr>
        <p:spPr>
          <a:xfrm rot="5400000">
            <a:off x="2015824" y="2751830"/>
            <a:ext cx="432000" cy="151200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PC x Mainframe</a:t>
            </a:r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2A9C247E-503A-40C1-9EF6-9179B22DD056}"/>
              </a:ext>
            </a:extLst>
          </p:cNvPr>
          <p:cNvSpPr/>
          <p:nvPr/>
        </p:nvSpPr>
        <p:spPr>
          <a:xfrm>
            <a:off x="3697270" y="3230455"/>
            <a:ext cx="360000" cy="359240"/>
          </a:xfrm>
          <a:prstGeom prst="ellipse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9" name="Seta: para Cima 88">
            <a:extLst>
              <a:ext uri="{FF2B5EF4-FFF2-40B4-BE49-F238E27FC236}">
                <a16:creationId xmlns:a16="http://schemas.microsoft.com/office/drawing/2014/main" id="{99CB7F27-C66F-460A-B2A8-CBD41FBEDBE1}"/>
              </a:ext>
            </a:extLst>
          </p:cNvPr>
          <p:cNvSpPr/>
          <p:nvPr/>
        </p:nvSpPr>
        <p:spPr>
          <a:xfrm rot="7163049">
            <a:off x="3068798" y="2624950"/>
            <a:ext cx="432000" cy="90000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Internet</a:t>
            </a:r>
          </a:p>
        </p:txBody>
      </p:sp>
      <p:sp>
        <p:nvSpPr>
          <p:cNvPr id="90" name="Elipse 89">
            <a:extLst>
              <a:ext uri="{FF2B5EF4-FFF2-40B4-BE49-F238E27FC236}">
                <a16:creationId xmlns:a16="http://schemas.microsoft.com/office/drawing/2014/main" id="{0B665CE8-EAD7-4AFD-8904-A6559B124169}"/>
              </a:ext>
            </a:extLst>
          </p:cNvPr>
          <p:cNvSpPr/>
          <p:nvPr/>
        </p:nvSpPr>
        <p:spPr>
          <a:xfrm>
            <a:off x="4770049" y="3254549"/>
            <a:ext cx="360000" cy="359240"/>
          </a:xfrm>
          <a:prstGeom prst="ellipse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1" name="Seta: para Cima 90">
            <a:extLst>
              <a:ext uri="{FF2B5EF4-FFF2-40B4-BE49-F238E27FC236}">
                <a16:creationId xmlns:a16="http://schemas.microsoft.com/office/drawing/2014/main" id="{2F43C007-E4A6-4946-8F99-A6E5B5D59D02}"/>
              </a:ext>
            </a:extLst>
          </p:cNvPr>
          <p:cNvSpPr/>
          <p:nvPr/>
        </p:nvSpPr>
        <p:spPr>
          <a:xfrm rot="7163049">
            <a:off x="4020467" y="2434188"/>
            <a:ext cx="432000" cy="118800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 err="1"/>
              <a:t>Smarthphone</a:t>
            </a:r>
            <a:endParaRPr lang="pt-BR" sz="1400" noProof="0" dirty="0"/>
          </a:p>
        </p:txBody>
      </p:sp>
      <p:sp>
        <p:nvSpPr>
          <p:cNvPr id="92" name="Elipse 91">
            <a:extLst>
              <a:ext uri="{FF2B5EF4-FFF2-40B4-BE49-F238E27FC236}">
                <a16:creationId xmlns:a16="http://schemas.microsoft.com/office/drawing/2014/main" id="{22F055A8-1FA3-44DB-AD3A-F79812DE141A}"/>
              </a:ext>
            </a:extLst>
          </p:cNvPr>
          <p:cNvSpPr/>
          <p:nvPr/>
        </p:nvSpPr>
        <p:spPr>
          <a:xfrm>
            <a:off x="5580112" y="1671750"/>
            <a:ext cx="900000" cy="900000"/>
          </a:xfrm>
          <a:prstGeom prst="ellipse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3" name="Elipse 92">
            <a:extLst>
              <a:ext uri="{FF2B5EF4-FFF2-40B4-BE49-F238E27FC236}">
                <a16:creationId xmlns:a16="http://schemas.microsoft.com/office/drawing/2014/main" id="{CF7722F3-1A8C-42D4-AA36-62F239C269D3}"/>
              </a:ext>
            </a:extLst>
          </p:cNvPr>
          <p:cNvSpPr/>
          <p:nvPr/>
        </p:nvSpPr>
        <p:spPr>
          <a:xfrm>
            <a:off x="5903378" y="3579862"/>
            <a:ext cx="900000" cy="900000"/>
          </a:xfrm>
          <a:prstGeom prst="ellipse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4" name="Seta: para Cima 93">
            <a:extLst>
              <a:ext uri="{FF2B5EF4-FFF2-40B4-BE49-F238E27FC236}">
                <a16:creationId xmlns:a16="http://schemas.microsoft.com/office/drawing/2014/main" id="{BFB219C2-75E9-40F9-8180-F466FC84002A}"/>
              </a:ext>
            </a:extLst>
          </p:cNvPr>
          <p:cNvSpPr/>
          <p:nvPr/>
        </p:nvSpPr>
        <p:spPr>
          <a:xfrm rot="7163049">
            <a:off x="4328822" y="421633"/>
            <a:ext cx="825974" cy="190800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1400" noProof="0" dirty="0"/>
              <a:t>Transformação Digital</a:t>
            </a:r>
          </a:p>
          <a:p>
            <a:pPr algn="ctr"/>
            <a:r>
              <a:rPr lang="pt-BR" sz="1400" noProof="0" dirty="0"/>
              <a:t>&amp; Indústria 4.0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B517737-5811-40B2-BA75-D95975933E19}"/>
              </a:ext>
            </a:extLst>
          </p:cNvPr>
          <p:cNvSpPr txBox="1"/>
          <p:nvPr/>
        </p:nvSpPr>
        <p:spPr>
          <a:xfrm>
            <a:off x="7844259" y="4209350"/>
            <a:ext cx="10518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noProof="0" dirty="0"/>
              <a:t>Saiba mais:</a:t>
            </a:r>
          </a:p>
          <a:p>
            <a:r>
              <a:rPr lang="pt-BR" sz="1050" noProof="0" dirty="0"/>
              <a:t>IBM: </a:t>
            </a:r>
            <a:r>
              <a:rPr lang="pt-BR" sz="1050" noProof="0" dirty="0">
                <a:hlinkClick r:id="rId15"/>
              </a:rPr>
              <a:t>Quantum</a:t>
            </a:r>
            <a:endParaRPr lang="pt-BR" sz="1050" noProof="0" dirty="0"/>
          </a:p>
          <a:p>
            <a:r>
              <a:rPr lang="pt-BR" sz="1050" noProof="0" dirty="0"/>
              <a:t>Google: </a:t>
            </a:r>
            <a:r>
              <a:rPr lang="pt-BR" sz="1050" noProof="0" dirty="0">
                <a:hlinkClick r:id="rId16"/>
              </a:rPr>
              <a:t>Q e IA</a:t>
            </a:r>
            <a:endParaRPr lang="pt-BR" sz="1050" noProof="0" dirty="0"/>
          </a:p>
          <a:p>
            <a:r>
              <a:rPr lang="pt-BR" sz="1050" noProof="0" dirty="0"/>
              <a:t>Sobre </a:t>
            </a:r>
            <a:r>
              <a:rPr lang="pt-BR" sz="1050" noProof="0" dirty="0">
                <a:hlinkClick r:id="rId17"/>
              </a:rPr>
              <a:t>Quantum</a:t>
            </a:r>
            <a:endParaRPr lang="pt-BR" sz="1050" noProof="0" dirty="0"/>
          </a:p>
        </p:txBody>
      </p:sp>
    </p:spTree>
    <p:extLst>
      <p:ext uri="{BB962C8B-B14F-4D97-AF65-F5344CB8AC3E}">
        <p14:creationId xmlns:p14="http://schemas.microsoft.com/office/powerpoint/2010/main" val="15075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Efeito Exponencial das Tecnologias Digitais</a:t>
            </a:r>
          </a:p>
        </p:txBody>
      </p:sp>
      <p:pic>
        <p:nvPicPr>
          <p:cNvPr id="15" name="Espaço Reservado para Conteúdo 14">
            <a:extLst>
              <a:ext uri="{FF2B5EF4-FFF2-40B4-BE49-F238E27FC236}">
                <a16:creationId xmlns:a16="http://schemas.microsoft.com/office/drawing/2014/main" id="{03FC2F10-5043-45FE-B124-02240ED4CD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1025295"/>
            <a:ext cx="8785225" cy="3794585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Data das Unicórnios (startups que valem 1B Us$), Fonte: </a:t>
            </a:r>
            <a:r>
              <a:rPr lang="pt-BR" noProof="0" dirty="0">
                <a:hlinkClick r:id="rId3"/>
              </a:rPr>
              <a:t>CB Insights</a:t>
            </a:r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1738F36-8D11-454F-954C-ACFB3EFA91CA}"/>
              </a:ext>
            </a:extLst>
          </p:cNvPr>
          <p:cNvSpPr/>
          <p:nvPr/>
        </p:nvSpPr>
        <p:spPr>
          <a:xfrm>
            <a:off x="5262602" y="1025295"/>
            <a:ext cx="3702009" cy="3202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noProof="0" dirty="0">
                <a:solidFill>
                  <a:schemeClr val="bg1">
                    <a:lumMod val="50000"/>
                  </a:schemeClr>
                </a:solidFill>
              </a:rPr>
              <a:t>E até 2017?</a:t>
            </a:r>
          </a:p>
        </p:txBody>
      </p:sp>
    </p:spTree>
    <p:extLst>
      <p:ext uri="{BB962C8B-B14F-4D97-AF65-F5344CB8AC3E}">
        <p14:creationId xmlns:p14="http://schemas.microsoft.com/office/powerpoint/2010/main" val="382577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7F38-E84F-3C32-3C40-FD682353F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0AF05-F9B0-6BAF-EF1C-6BD23826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Como Funciona o Computador Quântico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2878A852-EBBF-046E-8298-33BB2972E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Fonte: </a:t>
            </a:r>
            <a:r>
              <a:rPr lang="pt-BR" noProof="0" dirty="0">
                <a:hlinkClick r:id="rId4"/>
              </a:rPr>
              <a:t>Globo – Fantástico – 27/4/2025</a:t>
            </a:r>
            <a:endParaRPr lang="pt-BR" noProof="0" dirty="0"/>
          </a:p>
        </p:txBody>
      </p:sp>
      <p:pic>
        <p:nvPicPr>
          <p:cNvPr id="6" name="videoplayback">
            <a:hlinkClick r:id="" action="ppaction://media"/>
            <a:extLst>
              <a:ext uri="{FF2B5EF4-FFF2-40B4-BE49-F238E27FC236}">
                <a16:creationId xmlns:a16="http://schemas.microsoft.com/office/drawing/2014/main" id="{978440AF-C618-F59E-6526-EA3DFC049C1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3" y="842963"/>
            <a:ext cx="7396162" cy="4159250"/>
          </a:xfrm>
        </p:spPr>
      </p:pic>
    </p:spTree>
    <p:extLst>
      <p:ext uri="{BB962C8B-B14F-4D97-AF65-F5344CB8AC3E}">
        <p14:creationId xmlns:p14="http://schemas.microsoft.com/office/powerpoint/2010/main" val="366975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27AB3-2063-7E1C-C622-BD614BD29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D0CD2E38-AFAC-109D-F3F4-7F6E0EA83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842963"/>
            <a:ext cx="4464620" cy="4159250"/>
          </a:xfrm>
        </p:spPr>
        <p:txBody>
          <a:bodyPr>
            <a:normAutofit fontScale="92500"/>
          </a:bodyPr>
          <a:lstStyle/>
          <a:p>
            <a:r>
              <a:rPr lang="pt-BR" noProof="0" dirty="0"/>
              <a:t>Em sistemas quânticos, a energia só pode assumir valores discretos (quantizados), e não contínuos. </a:t>
            </a:r>
            <a:r>
              <a:rPr lang="pt-BR" b="1" noProof="0" dirty="0"/>
              <a:t>Os elétrons</a:t>
            </a:r>
            <a:r>
              <a:rPr lang="pt-BR" noProof="0" dirty="0"/>
              <a:t> em um átomo </a:t>
            </a:r>
            <a:r>
              <a:rPr lang="pt-BR" b="1" noProof="0" dirty="0"/>
              <a:t>só ocupam</a:t>
            </a:r>
            <a:r>
              <a:rPr lang="pt-BR" noProof="0" dirty="0"/>
              <a:t> certos </a:t>
            </a:r>
            <a:r>
              <a:rPr lang="pt-BR" b="1" noProof="0" dirty="0"/>
              <a:t>níveis de energia específicos</a:t>
            </a:r>
            <a:r>
              <a:rPr lang="pt-BR" noProof="0" dirty="0"/>
              <a:t>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Concluído por </a:t>
            </a:r>
            <a:r>
              <a:rPr lang="pt-BR" noProof="0" dirty="0">
                <a:hlinkClick r:id="rId4"/>
              </a:rPr>
              <a:t>Max Planck</a:t>
            </a:r>
            <a:r>
              <a:rPr lang="pt-BR" noProof="0" dirty="0"/>
              <a:t> em 1900 no artigo da </a:t>
            </a:r>
            <a:r>
              <a:rPr lang="pt-BR" noProof="0" dirty="0">
                <a:hlinkClick r:id="rId5"/>
              </a:rPr>
              <a:t>Lei da Distribuição de Energia</a:t>
            </a:r>
            <a:r>
              <a:rPr lang="pt-BR" noProof="0" dirty="0"/>
              <a:t>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Analogia: imagine uma criança só podendo subir uma escada degrau por degrau - nunca parar entre eles. É assim que elétrons se comportam em um átomo: só podem “estar" em níveis de energia específicos.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Aplicação: criação de qubits com vários </a:t>
            </a:r>
            <a:r>
              <a:rPr lang="pt-BR" b="1" noProof="0" dirty="0"/>
              <a:t>valores entre o 0 e o 1</a:t>
            </a:r>
            <a:r>
              <a:rPr lang="pt-BR" noProof="0" dirty="0"/>
              <a:t>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3DD314-8437-5E00-1F70-8D8EE5E8E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Princípios Fundamentais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EFCB5DF-A325-B0F4-7D4B-8167865DAD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1. Quantização de Energia – Analogia: Escada, não Rampa</a:t>
            </a:r>
          </a:p>
        </p:txBody>
      </p:sp>
      <p:pic>
        <p:nvPicPr>
          <p:cNvPr id="10" name="20260618_Quantum_3">
            <a:hlinkClick r:id="" action="ppaction://media"/>
            <a:extLst>
              <a:ext uri="{FF2B5EF4-FFF2-40B4-BE49-F238E27FC236}">
                <a16:creationId xmlns:a16="http://schemas.microsoft.com/office/drawing/2014/main" id="{68C9163C-EED6-2E3B-FF37-9666F2AB44B4}"/>
              </a:ext>
            </a:extLst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43438" y="2571750"/>
            <a:ext cx="4321175" cy="2430462"/>
          </a:xfr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C7E52F5-3FF0-33D8-E5E5-B58B95093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39" y="890600"/>
            <a:ext cx="1816622" cy="163575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19C99B3-0067-BB68-06B7-0BCDF0D677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337" y="886390"/>
            <a:ext cx="1316850" cy="163387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E2C6C67-7C0F-A47F-485D-2013362AEB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7392" y="884502"/>
            <a:ext cx="1082398" cy="163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25DAE-3E0E-D039-D9D6-DA62FDBD3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ço Reservado para Conteúdo 9">
            <a:extLst>
              <a:ext uri="{FF2B5EF4-FFF2-40B4-BE49-F238E27FC236}">
                <a16:creationId xmlns:a16="http://schemas.microsoft.com/office/drawing/2014/main" id="{EA61DE71-CFB1-50BF-FFE9-56E944FD7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173964"/>
              </p:ext>
            </p:extLst>
          </p:nvPr>
        </p:nvGraphicFramePr>
        <p:xfrm>
          <a:off x="179388" y="842963"/>
          <a:ext cx="432117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12B9B02-479F-FD6E-E6C4-05A524A0E70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2200" noProof="0" dirty="0"/>
              <a:t>A Computação Quântica é diferente. Ela pode resolver problemas que hoje são intratáveis. Isso vai acelerar radicalmente as potencialidades humanas. Estamos diante de uma revolução como a da Internet e da IA juntas, que nos levará à uma nova era computacional.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2C354E-62E7-7787-D268-485D0E9E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Perspectivas de Futuro &amp; Conclusão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B775885E-22FE-128E-EBE7-1BDF199210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445031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Reflexão</a:t>
            </a: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5577" y="4725144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2400" noProof="0" dirty="0"/>
              <a:t>“</a:t>
            </a:r>
            <a:r>
              <a:rPr lang="pt-BR" sz="2400" i="1" noProof="0" dirty="0"/>
              <a:t>Os elefantes demoram a se adaptar, já as baratas sobrevivem em qualquer ambiente.</a:t>
            </a:r>
            <a:r>
              <a:rPr lang="pt-BR" sz="2400" noProof="0" dirty="0"/>
              <a:t>”</a:t>
            </a:r>
          </a:p>
          <a:p>
            <a:pPr marL="0" indent="0" algn="ctr">
              <a:buNone/>
            </a:pPr>
            <a:endParaRPr lang="pt-BR" sz="2400" noProof="0" dirty="0"/>
          </a:p>
          <a:p>
            <a:pPr marL="0" indent="0" algn="ctr">
              <a:buNone/>
            </a:pPr>
            <a:r>
              <a:rPr lang="pt-BR" sz="2400" b="1" noProof="0" dirty="0"/>
              <a:t>Peter</a:t>
            </a:r>
            <a:r>
              <a:rPr lang="pt-BR" sz="2400" noProof="0" dirty="0"/>
              <a:t> Ferdinand </a:t>
            </a:r>
            <a:r>
              <a:rPr lang="pt-BR" sz="2400" b="1" noProof="0" dirty="0"/>
              <a:t>Drucker</a:t>
            </a:r>
          </a:p>
          <a:p>
            <a:pPr marL="0" indent="0" algn="ctr">
              <a:buNone/>
            </a:pPr>
            <a:r>
              <a:rPr lang="pt-BR" sz="2400" noProof="0" dirty="0"/>
              <a:t>Escritor &amp; Consultor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643439" y="1420234"/>
            <a:ext cx="4321175" cy="3004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2180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Referências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038561"/>
              </p:ext>
            </p:extLst>
          </p:nvPr>
        </p:nvGraphicFramePr>
        <p:xfrm>
          <a:off x="179388" y="842963"/>
          <a:ext cx="8784739" cy="41947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784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65">
                <a:tc>
                  <a:txBody>
                    <a:bodyPr/>
                    <a:lstStyle/>
                    <a:p>
                      <a:r>
                        <a:rPr lang="pt-BR" sz="1200" noProof="0" dirty="0">
                          <a:latin typeface="+mn-lt"/>
                        </a:rPr>
                        <a:t>Referência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Albert Einstein, Boris Podolsky &amp; Nathan Rosen.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Can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Quantum-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Mechanical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Description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Physical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Reality Be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Considered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Complete?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Princenton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1935.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2"/>
                        </a:rPr>
                        <a:t>https://journals.aps.org/pr/pdf/10.1103/PhysRev.47.777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Albert Einstein.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Über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einen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die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Erzeugung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und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Verwandlung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Lichtes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betreffenden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heuristischen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Gesichtspunkt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Annalen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Physik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, 322, 132-148. 1905.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3"/>
                        </a:rPr>
                        <a:t>https://onlinelibrary.wiley.com/doi/pdf/10.1002/andp.19053220607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672428296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Benjamin Schumacher.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coding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Physical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Review Abril 1995.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4"/>
                        </a:rPr>
                        <a:t>https://web.mit.edu/6.962/www/www_spring_2001/yonina/schumacher.pdf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596383072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Charles Bennett e Olivia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Lanes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Celebrating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40-year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anniversary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Physics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Computation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Conference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IBM. 15/03/2021.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5"/>
                        </a:rPr>
                        <a:t>https://research.ibm.com/blog/qc40-physics-computation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887532575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David Deutsch.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theory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Church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-Turing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principle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universal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computer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Royal Society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London A 400, pp. 97-117. 1985.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https://www.daviddeutsch.org.uk/wp-content/deutsch85.pdf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65186249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Elena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Canorea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: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Potential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Challenges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ahead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Abr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/2025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Plain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Concepts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https://www.plainconcepts.com/quantum-computing-potential-challenges/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76355716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Erwin Schrödinger.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Undulatory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Theory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Mechanics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Atoms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Molecules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Physical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Review Dec. 1926.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8"/>
                        </a:rPr>
                        <a:t>https://ee.sharif.edu/~sarvari/25290/1926-Schrodinger.pdf?utm_source=chatgpt.com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953891597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Erwin Schrödinger.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Die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gegenwärtige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Situation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in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Quantenmechanik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Naturwissenschaften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23, 807–812 (1935).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9"/>
                        </a:rPr>
                        <a:t>http://www.fisicafundamental.net/relicario/doc/SituationinderQuantenmechanik_Schrodinger.pdf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304607416"/>
                  </a:ext>
                </a:extLst>
              </a:tr>
              <a:tr h="420109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George Lawton.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9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challenges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IT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leaders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should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know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22/4/2025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TargetTech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10"/>
                        </a:rPr>
                        <a:t>https://www.techtarget.com/searchcio/feature/Quantum-computing-challenges-and-opportunities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876751416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179EC604-A617-2D5E-8F44-CC35F08209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1/5</a:t>
            </a:r>
          </a:p>
        </p:txBody>
      </p:sp>
    </p:spTree>
    <p:extLst>
      <p:ext uri="{BB962C8B-B14F-4D97-AF65-F5344CB8AC3E}">
        <p14:creationId xmlns:p14="http://schemas.microsoft.com/office/powerpoint/2010/main" val="41668947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423F6-486E-D3E7-58E2-7407E91EA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652B5-51CB-62BC-A5B5-000123477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Referências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1E1E2ED-B0F8-CAE4-04C7-CB5D394FE2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0950507"/>
              </p:ext>
            </p:extLst>
          </p:nvPr>
        </p:nvGraphicFramePr>
        <p:xfrm>
          <a:off x="179388" y="842963"/>
          <a:ext cx="8784740" cy="40507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784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3971">
                <a:tc>
                  <a:txBody>
                    <a:bodyPr/>
                    <a:lstStyle/>
                    <a:p>
                      <a:r>
                        <a:rPr lang="pt-BR" sz="1200" noProof="0" dirty="0">
                          <a:latin typeface="+mn-lt"/>
                        </a:rPr>
                        <a:t>Referência</a:t>
                      </a: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Google Quantum AI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Collaborators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Observation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constructive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interference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edge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ergodicity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Nature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646, 825–830 (2025).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2"/>
                        </a:rPr>
                        <a:t>https://doi.org/10.1038/s41586-025-09526-6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4067377896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Hannah J.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Manetsch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Gyohei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Nomura, Elie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Bataille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Xudong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Lv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Kon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H. Leung &amp; Manuel Endres.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tweezer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array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with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6,100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highly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coherent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atomic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qubits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Nature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647, 60–67 (2025).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3"/>
                        </a:rPr>
                        <a:t>https://doi.org/10.1038/s41586-025-09641-4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244917747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João Souza, Márcio Moreira e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Ilmério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Silva.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Multi-User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Key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Data Exchange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Protocol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Manage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Secure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Database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XVII Simpósio Brasileiro de Banco de Dados. SBBD 2002.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4"/>
                        </a:rPr>
                        <a:t>https://teraits.com/marcio/2002_10_sbbd.pdf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1233225976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John von Neumann.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Mathematical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Foundations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Mechanics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Princenton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Press. 1955 ref. 1932.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5"/>
                        </a:rPr>
                        <a:t>https://api.pageplace.de/preview/DT0400.9781400889921_A31312782/preview-9781400889921_A31312782.pdf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42266441"/>
                  </a:ext>
                </a:extLst>
              </a:tr>
              <a:tr h="13739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Josh Schneider e Ian Smalley.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What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 qubit?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IBM. 28/2/2024.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https://www.ibm.com/think/topics/qubit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2475345939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Ken Harada, Tetsuya Akashi,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Kodai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Niitsu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Keiko Shimada,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Yoshimasa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A. Ono,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Daisuke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Shindo, Hiroyuki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Shinada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&amp;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Shigeo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Mori. </a:t>
                      </a:r>
                      <a:r>
                        <a:rPr lang="en-US" sz="1200" b="1" i="1" noProof="0" dirty="0">
                          <a:effectLst/>
                          <a:latin typeface="+mn-lt"/>
                        </a:rPr>
                        <a:t>Interference experiment with asymmetric double slit by using 1.2-MV field emission transmission electron microscope</a:t>
                      </a:r>
                      <a:r>
                        <a:rPr lang="en-US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 noProof="0" dirty="0" err="1">
                          <a:effectLst/>
                          <a:latin typeface="+mn-lt"/>
                        </a:rPr>
                        <a:t>Natue</a:t>
                      </a:r>
                      <a:r>
                        <a:rPr lang="en-US" sz="1200" noProof="0" dirty="0">
                          <a:effectLst/>
                          <a:latin typeface="+mn-lt"/>
                        </a:rPr>
                        <a:t> Scientific Report. 17/1/2018. </a:t>
                      </a:r>
                      <a:r>
                        <a:rPr lang="en-US" sz="1200" noProof="0" dirty="0">
                          <a:effectLst/>
                          <a:latin typeface="+mn-lt"/>
                          <a:hlinkClick r:id="rId7"/>
                        </a:rPr>
                        <a:t>https://www.nature.com/articles/s41598-018-19380-4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4240785769"/>
                  </a:ext>
                </a:extLst>
              </a:tr>
              <a:tr h="25337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 err="1">
                          <a:effectLst/>
                          <a:latin typeface="+mn-lt"/>
                        </a:rPr>
                        <a:t>Lov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K. Grover.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 fast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mechanical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algorithm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for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database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search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ACM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Symposium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on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Theory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Computing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(STOC). Pages 212 - 219. 1996.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8"/>
                        </a:rPr>
                        <a:t>https://arxiv.org/pdf/quant-ph/9605043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2791498109"/>
                  </a:ext>
                </a:extLst>
              </a:tr>
              <a:tr h="13739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M.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Veldhorst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, C. Yang, J. Hwang, et al.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two-qubit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logic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gate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in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silicon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Nature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526, 410–414. 2015.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9"/>
                        </a:rPr>
                        <a:t>https://doi.org/10.1038/nature15263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3709434754"/>
                  </a:ext>
                </a:extLst>
              </a:tr>
              <a:tr h="13739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 err="1">
                          <a:effectLst/>
                          <a:latin typeface="+mn-lt"/>
                        </a:rPr>
                        <a:t>Madelyn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Cain, Qian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Xu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Robbie King, Lewis R. B.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Picard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Harry Levine, Manuel Endres, John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Preskill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Hsin-Yuan Huang, Dolev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Bluvstein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Shor's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algorithm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possible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with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as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few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as 10,000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reconfigurable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atomic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qubits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Quantum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Physics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30/3/2026. arXiv:2603.28627.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10"/>
                        </a:rPr>
                        <a:t>https://arxiv.org/abs/2603.28627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2159446660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0299DB6-1A42-9974-EF8A-B133364FBE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2/5</a:t>
            </a:r>
          </a:p>
        </p:txBody>
      </p:sp>
    </p:spTree>
    <p:extLst>
      <p:ext uri="{BB962C8B-B14F-4D97-AF65-F5344CB8AC3E}">
        <p14:creationId xmlns:p14="http://schemas.microsoft.com/office/powerpoint/2010/main" val="25157827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0A8CA-6852-8A75-FC1B-43A9F8327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A7094A-D813-0226-3BAD-4DA4B2FEB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Referências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52CB6DF-EB42-2331-3EE5-CEDE0C6707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463218"/>
              </p:ext>
            </p:extLst>
          </p:nvPr>
        </p:nvGraphicFramePr>
        <p:xfrm>
          <a:off x="179388" y="842962"/>
          <a:ext cx="8784739" cy="387721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784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063">
                <a:tc>
                  <a:txBody>
                    <a:bodyPr/>
                    <a:lstStyle/>
                    <a:p>
                      <a:r>
                        <a:rPr lang="pt-BR" sz="1200" noProof="0" dirty="0">
                          <a:latin typeface="+mn-lt"/>
                        </a:rPr>
                        <a:t>Referência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i="0" noProof="0" dirty="0">
                          <a:effectLst/>
                          <a:latin typeface="+mn-lt"/>
                        </a:rPr>
                        <a:t>Márcio Moreira.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Algoritmo de Assinatura Digital por Curvas Elípticas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6º CONTECSI. USP 2009.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2"/>
                        </a:rPr>
                        <a:t>https://teraits.com/marcio/20090603_6oCONTECSI_ECDSA.pdf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3420799219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i="0" noProof="0" dirty="0">
                          <a:effectLst/>
                          <a:latin typeface="+mn-lt"/>
                        </a:rPr>
                        <a:t>Márcio Moreira.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Em um mundo em crescente aceleração, o que esperar dos profissionais do futuro?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2º Encontro do Ensino Médio e Seminário das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UCPs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Set/2022 UFU/IFTM.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3"/>
                        </a:rPr>
                        <a:t>https://teraits.com/marcio/20220829_UFU&amp;IFTM_MundoAceleradoxProfissionaisFuturo.pptx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465618363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i="0" noProof="0" dirty="0">
                          <a:effectLst/>
                          <a:latin typeface="+mn-lt"/>
                        </a:rPr>
                        <a:t>Márcio Moreira.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Protocolo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Kerberos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Mestrado em Ciência da Computação. UFU 2001.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4"/>
                        </a:rPr>
                        <a:t>https://teraits.com/marcio/2001_05_kerberos.zip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2100892924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Márcio Moreira,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Vanbasten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Fernandes Silva.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Desvendando a Computação Quântica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Anhanguera 11/6/2025 e 31/10/2025,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Sankhya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18/9/2025.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5"/>
                        </a:rPr>
                        <a:t>https://www.teraits.com/marcio/20250611_Anhanguera_DesvendandoAComputacaoQuantica.pptx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42760880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Matt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Swayne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What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Are The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Remaining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Challenges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?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Quantum Insider. 21/4/2024.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https://thequantuminsider.com/2023/03/24/quantum-computing-challenges/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3442557276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Max Born.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Zur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Quantenmechanik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Stoßvorgänge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Zeitschrift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für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Physik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37 (12):863-867. 1926.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https://philpapers.org/rec/BORZQD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637900955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Max Planck.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Zur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Theorie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Gesetzes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Energieverteilung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im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Normalspectrum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Verhandlungen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der Deutschen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Physikalischen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Gesellschaft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im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Jahre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, vol. 2, no. 17, pp. 237-245. 1900.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8"/>
                        </a:rPr>
                        <a:t>http://www.ub.edu/hcub/hfq/sites/default/files/planck-energieverteilung.pdf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28800" marB="28800" anchor="ctr"/>
                </a:tc>
                <a:extLst>
                  <a:ext uri="{0D108BD9-81ED-4DB2-BD59-A6C34878D82A}">
                    <a16:rowId xmlns:a16="http://schemas.microsoft.com/office/drawing/2014/main" val="1702178358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Michael E. Porter.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Estratégia Competitiva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Técnicas Para Análise de Indústrias. 24ª Edição. Brasil. Campus. 2005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Michael E. Porter.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The Five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Competitive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Forces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That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Shape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Strategy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Harvard Business Review. 2008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3662099190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Milan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Papez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A Rao-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Blackwellized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particle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filter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estimate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time-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varying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noise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parameters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in non-linear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state-space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models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using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alternative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stabilized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forgetting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IEEE. 2016.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9"/>
                        </a:rPr>
                        <a:t>https://ieeexplore.ieee.org/document/7886040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619092039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8B48348-83CF-DC14-86E6-1EE674B6EC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3/5</a:t>
            </a:r>
          </a:p>
        </p:txBody>
      </p:sp>
    </p:spTree>
    <p:extLst>
      <p:ext uri="{BB962C8B-B14F-4D97-AF65-F5344CB8AC3E}">
        <p14:creationId xmlns:p14="http://schemas.microsoft.com/office/powerpoint/2010/main" val="20648821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82497-FC3E-57BB-4940-DB40EB636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F15769-7772-3BEA-B7E6-87F883481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Referências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03A1E871-5D8A-6AAB-B5DA-995FA11B19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304476"/>
              </p:ext>
            </p:extLst>
          </p:nvPr>
        </p:nvGraphicFramePr>
        <p:xfrm>
          <a:off x="179388" y="842962"/>
          <a:ext cx="8784739" cy="375383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784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063">
                <a:tc>
                  <a:txBody>
                    <a:bodyPr/>
                    <a:lstStyle/>
                    <a:p>
                      <a:r>
                        <a:rPr lang="pt-BR" sz="1200" noProof="0" dirty="0">
                          <a:latin typeface="+mn-lt"/>
                        </a:rPr>
                        <a:t>Referência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noProof="0" dirty="0">
                          <a:effectLst/>
                          <a:latin typeface="+mn-lt"/>
                        </a:rPr>
                        <a:t>Mohamed Abdel-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Kareem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The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Decryption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Threshold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-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Re-estimating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Threat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Blockchain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Infrastructure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Quantum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Computing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Report. 3/4/2026.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2"/>
                        </a:rPr>
                        <a:t>https://quantumcomputingreport.com/the-decryption-threshold-re-estimating-the-quantum-threat-to-blockchain-infrastructure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757159435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Muhammad Faisal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Laiq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Sddiqui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 b="1" i="1" noProof="0" dirty="0">
                          <a:effectLst/>
                          <a:latin typeface="+mn-lt"/>
                        </a:rPr>
                        <a:t>ORIGIN PILOT Quantum Computer Operating Systems, Architecture Analysis, and Proposed Enhancements</a:t>
                      </a:r>
                      <a:r>
                        <a:rPr lang="en-US" sz="1200" noProof="0" dirty="0">
                          <a:effectLst/>
                          <a:latin typeface="+mn-lt"/>
                        </a:rPr>
                        <a:t>. Research Gate. Maio/2026. </a:t>
                      </a:r>
                      <a:r>
                        <a:rPr lang="en-US" sz="1200" noProof="0" dirty="0">
                          <a:effectLst/>
                          <a:latin typeface="+mn-lt"/>
                          <a:hlinkClick r:id="rId3"/>
                        </a:rPr>
                        <a:t>https://www.researchgate.net/publication/404555967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384212367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Peter W.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Shor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Algorithms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for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computation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: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Discrete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logarithms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factoring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Symposium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Foundations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Computer Science. pp. 124–134. 1994.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4"/>
                        </a:rPr>
                        <a:t>https://cc.ee.ntu.edu.tw/~rbwu/rapid_content/course/QC/Shor1994.pdf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6387278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Richard Feynman.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Simulating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Physics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with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Computers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International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Journal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Theoretical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Physics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VoL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21, Nos. 6/7. 1982.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5"/>
                        </a:rPr>
                        <a:t>https://s2.smu.edu/~mitch/class/5395/papers/feynman-quantum-1981.pdf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3827034447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Robert de Mello Koch, Pedro Ornelas,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Neelan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Gounden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Bo-Qiang Lu, Isaac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Nape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&amp; Andrew Forbes.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Revealing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topological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nature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entangled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orbital angular momentum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states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of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light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Nat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Commun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16, 11095 (2025).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6"/>
                        </a:rPr>
                        <a:t>https://doi.org/10.1038/s41467-025-66066-3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963238346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Robert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Raussendorf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e Hans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Briegel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Computational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model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underlying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one-way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computer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Physical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Review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Letters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86 (22): 5188–91. 2001.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https://www.arxiv.org/pdf/quant-ph/0108067v1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Ryan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Babbush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Adam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Zalcman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Craig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Gidney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Michael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Broughton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Tanuj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Khattar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Hartmut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Neven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Thiago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Bergamaschi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Justin Drake, Dan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Boneh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Securing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Elliptic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Curve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Cryptocurrencies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against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Vulnerabilities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: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Resource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Estimates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Mitigations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Quantum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Physics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15/4/2026. arXiv:2603.28846.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8"/>
                        </a:rPr>
                        <a:t>https://arxiv.org/abs/2603.28846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5208644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55C4E60-6A56-74AD-45A3-1A9AB39FE6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4/5</a:t>
            </a:r>
          </a:p>
        </p:txBody>
      </p:sp>
    </p:spTree>
    <p:extLst>
      <p:ext uri="{BB962C8B-B14F-4D97-AF65-F5344CB8AC3E}">
        <p14:creationId xmlns:p14="http://schemas.microsoft.com/office/powerpoint/2010/main" val="13017615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64A80-12F9-E465-18CB-C20665B55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25E5F-8CCA-1902-D7F7-F2ECFD24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 dirty="0"/>
              <a:t>Referências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A78FC3C-C644-8A71-889D-3F0B99AAE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650451"/>
              </p:ext>
            </p:extLst>
          </p:nvPr>
        </p:nvGraphicFramePr>
        <p:xfrm>
          <a:off x="179388" y="842962"/>
          <a:ext cx="8784739" cy="339525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784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063">
                <a:tc>
                  <a:txBody>
                    <a:bodyPr/>
                    <a:lstStyle/>
                    <a:p>
                      <a:r>
                        <a:rPr lang="pt-BR" sz="1200" noProof="0" dirty="0">
                          <a:latin typeface="+mn-lt"/>
                        </a:rPr>
                        <a:t>Referência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 err="1">
                          <a:effectLst/>
                          <a:latin typeface="+mn-lt"/>
                        </a:rPr>
                        <a:t>Shobhit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Gupta,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Yizhong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Huang,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Shihan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Liu,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Yuxiang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Pei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Qiang Gao,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Shuolong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Yang, Natasha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Tomm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Richard J.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Warburton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&amp; Tian Zhong.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Dual epitaxial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telecom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spin-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photon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interfaces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with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long-lived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coherence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Nat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Commun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16, 9814 (2025).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2"/>
                        </a:rPr>
                        <a:t>https://doi.org/10.1038/s41467-025-64780-6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923110228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 err="1">
                          <a:effectLst/>
                          <a:latin typeface="+mn-lt"/>
                        </a:rPr>
                        <a:t>Simson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Garfinkel.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Tomorrow’s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computer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yesterday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MIT. 27/04/2021.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3"/>
                        </a:rPr>
                        <a:t>https://www.technologyreview.com/2021/04/27/1021714/tomorrows-computer-yesterday/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411918433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Tiago V. C. Antão,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Yitao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Sun, Adolfo O. Fumega, Jose L. Lado.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Tensor network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method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for real-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space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topology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in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quasicrystal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Chern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mosaics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Phys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Rev.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Lett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136, 156601 (2026).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4"/>
                        </a:rPr>
                        <a:t>https://doi.org/10.48550/arXiv.2506.05230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507314376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V. G.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Matsos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C. H.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Valahu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M. J.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Millican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T.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Navickas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X. C.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Kolesnikow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, M. J.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Biercuk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 &amp; T. R. Tan.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Universal quantum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gate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set for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Gottesman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–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Kitaev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–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Preskill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logical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qubits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Nat.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Phys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21, 1664–1669 (2025). </a:t>
                      </a:r>
                      <a:r>
                        <a:rPr lang="pt-BR" sz="1200" noProof="0" dirty="0">
                          <a:effectLst/>
                          <a:latin typeface="+mn-lt"/>
                          <a:hlinkClick r:id="rId5"/>
                        </a:rPr>
                        <a:t>https://doi.org/10.1038/s41567-025-03002-8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788921573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Werner Heisenberg.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Über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anschaulichen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Inhalt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quantentheoretischen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Kinematik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und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Mechanik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Zeitschrift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für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Physik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, Volume 43,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Issue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3-4, pp. 172-198. 1927.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https://ui.adsabs.harvard.edu/</a:t>
                      </a:r>
                      <a:r>
                        <a:rPr lang="pt-BR" sz="1200" i="0" u="sng" noProof="0" dirty="0" err="1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abs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6"/>
                        </a:rPr>
                        <a:t>/1927ZPhy...43..172H/abstract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2650716843"/>
                  </a:ext>
                </a:extLst>
              </a:tr>
              <a:tr h="262063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noProof="0" dirty="0">
                          <a:effectLst/>
                          <a:latin typeface="+mn-lt"/>
                        </a:rPr>
                        <a:t>William Edwards Deming. 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The New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Economics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for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Industry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Government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,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Education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2nd </a:t>
                      </a:r>
                      <a:r>
                        <a:rPr lang="pt-BR" sz="1200" noProof="0" dirty="0" err="1">
                          <a:effectLst/>
                          <a:latin typeface="+mn-lt"/>
                        </a:rPr>
                        <a:t>Edition</a:t>
                      </a:r>
                      <a:r>
                        <a:rPr lang="pt-BR" sz="1200" noProof="0" dirty="0">
                          <a:effectLst/>
                          <a:latin typeface="+mn-lt"/>
                        </a:rPr>
                        <a:t>. MIT Press. 2000</a:t>
                      </a: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098">
                <a:tc>
                  <a:txBody>
                    <a:bodyPr/>
                    <a:lstStyle/>
                    <a:p>
                      <a:pPr rtl="0" fontAlgn="b"/>
                      <a:r>
                        <a:rPr lang="pt-BR" sz="1200" i="0" noProof="0" dirty="0">
                          <a:effectLst/>
                          <a:latin typeface="+mn-lt"/>
                        </a:rPr>
                        <a:t>Wolfgang Pauli.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Über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Zusammenhang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des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Abschlusses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Elektronengruppen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im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Atom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mit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Komplexstruktur</a:t>
                      </a:r>
                      <a:r>
                        <a:rPr lang="pt-BR" sz="1200" b="1" i="1" noProof="0" dirty="0">
                          <a:effectLst/>
                          <a:latin typeface="+mn-lt"/>
                        </a:rPr>
                        <a:t> der </a:t>
                      </a:r>
                      <a:r>
                        <a:rPr lang="pt-BR" sz="1200" b="1" i="1" noProof="0" dirty="0" err="1">
                          <a:effectLst/>
                          <a:latin typeface="+mn-lt"/>
                        </a:rPr>
                        <a:t>Spektren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.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Zeitschrift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für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Physik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, vol. 31, </a:t>
                      </a:r>
                      <a:r>
                        <a:rPr lang="pt-BR" sz="1200" i="0" noProof="0" dirty="0" err="1">
                          <a:effectLst/>
                          <a:latin typeface="+mn-lt"/>
                        </a:rPr>
                        <a:t>issue</a:t>
                      </a:r>
                      <a:r>
                        <a:rPr lang="pt-BR" sz="1200" i="0" noProof="0" dirty="0">
                          <a:effectLst/>
                          <a:latin typeface="+mn-lt"/>
                        </a:rPr>
                        <a:t> 1, pp. 765-783. 1925. 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https://ui.adsabs.harvard.edu/</a:t>
                      </a:r>
                      <a:r>
                        <a:rPr lang="pt-BR" sz="1200" i="0" u="sng" noProof="0" dirty="0" err="1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abs</a:t>
                      </a:r>
                      <a:r>
                        <a:rPr lang="pt-BR" sz="1200" i="0" u="sng" noProof="0" dirty="0">
                          <a:solidFill>
                            <a:srgbClr val="1155CC"/>
                          </a:solidFill>
                          <a:effectLst/>
                          <a:latin typeface="+mn-lt"/>
                          <a:hlinkClick r:id="rId7"/>
                        </a:rPr>
                        <a:t>/1925ZPhy...31..765P/abstract</a:t>
                      </a:r>
                      <a:endParaRPr lang="pt-BR" sz="1200" noProof="0" dirty="0">
                        <a:effectLst/>
                        <a:latin typeface="+mn-lt"/>
                      </a:endParaRPr>
                    </a:p>
                  </a:txBody>
                  <a:tcPr marL="45720" marR="45720" marT="36000" marB="36000" anchor="ctr"/>
                </a:tc>
                <a:extLst>
                  <a:ext uri="{0D108BD9-81ED-4DB2-BD59-A6C34878D82A}">
                    <a16:rowId xmlns:a16="http://schemas.microsoft.com/office/drawing/2014/main" val="3308687962"/>
                  </a:ext>
                </a:extLst>
              </a:tr>
            </a:tbl>
          </a:graphicData>
        </a:graphic>
      </p:graphicFrame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F08DE158-F5E3-2EC0-F6FB-99E98EFF4E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5/5</a:t>
            </a:r>
          </a:p>
        </p:txBody>
      </p:sp>
    </p:spTree>
    <p:extLst>
      <p:ext uri="{BB962C8B-B14F-4D97-AF65-F5344CB8AC3E}">
        <p14:creationId xmlns:p14="http://schemas.microsoft.com/office/powerpoint/2010/main" val="21006551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F73C8-30BA-FE6D-7AD5-D44D5CE85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A378D-8D8B-9CBA-084E-28791F9B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Revelando a Computação Quântica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31106C-A361-A2A5-31F1-81BE10211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Agenda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310E30AF-3179-61D2-34CB-0649EAFEE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871283"/>
              </p:ext>
            </p:extLst>
          </p:nvPr>
        </p:nvGraphicFramePr>
        <p:xfrm>
          <a:off x="179388" y="842963"/>
          <a:ext cx="8785225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583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55B8F-90E0-6F69-D4DA-CCE4F2E5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>
            <a:extLst>
              <a:ext uri="{FF2B5EF4-FFF2-40B4-BE49-F238E27FC236}">
                <a16:creationId xmlns:a16="http://schemas.microsoft.com/office/drawing/2014/main" id="{00424F1D-A809-644F-824C-2678C972B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20" y="3924208"/>
            <a:ext cx="8903576" cy="1152581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pt-BR" sz="1920" noProof="0" dirty="0"/>
              <a:t>Márcio Moreira – </a:t>
            </a:r>
            <a:r>
              <a:rPr lang="pt-BR" sz="1920" noProof="0" dirty="0" err="1"/>
              <a:t>Sankhya</a:t>
            </a:r>
            <a:r>
              <a:rPr lang="pt-BR" sz="1920" noProof="0" dirty="0"/>
              <a:t> &amp; </a:t>
            </a:r>
            <a:r>
              <a:rPr lang="pt-BR" sz="1920" noProof="0" dirty="0" err="1"/>
              <a:t>Tera</a:t>
            </a:r>
            <a:r>
              <a:rPr lang="pt-BR" sz="1920" noProof="0" dirty="0"/>
              <a:t> – marcio.a.r.moreira@gmail.com.br</a:t>
            </a:r>
          </a:p>
          <a:p>
            <a:pPr algn="ctr">
              <a:spcBef>
                <a:spcPts val="0"/>
              </a:spcBef>
            </a:pPr>
            <a:r>
              <a:rPr lang="pt-BR" sz="1920" noProof="0" dirty="0" err="1"/>
              <a:t>Vanbasten</a:t>
            </a:r>
            <a:r>
              <a:rPr lang="pt-BR" sz="1920" noProof="0" dirty="0"/>
              <a:t> Fernandes Silva – Anhanguera – vanbasten.silva@cogna.com.br</a:t>
            </a:r>
          </a:p>
          <a:p>
            <a:pPr algn="ctr">
              <a:spcBef>
                <a:spcPts val="0"/>
              </a:spcBef>
            </a:pPr>
            <a:r>
              <a:rPr lang="pt-BR" sz="1920" noProof="0" dirty="0"/>
              <a:t>Disponível em: www.teraits.com/marcio/			Obrigado!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65B801-28D8-7523-9174-BD0EFEB5E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3037484"/>
            <a:ext cx="8937485" cy="758402"/>
          </a:xfrm>
        </p:spPr>
        <p:txBody>
          <a:bodyPr/>
          <a:lstStyle/>
          <a:p>
            <a:pPr algn="ctr"/>
            <a:r>
              <a:rPr lang="pt-BR" sz="3305" noProof="0" dirty="0"/>
              <a:t>Revelando a Computação Quântica</a:t>
            </a: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DA7224D0-0684-4900-FCF7-15BAE74457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noProof="0" dirty="0"/>
          </a:p>
        </p:txBody>
      </p:sp>
      <p:pic>
        <p:nvPicPr>
          <p:cNvPr id="11" name="Imagem 10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1A952146-F13B-2197-530D-7A14DC57D1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45" y="2072668"/>
            <a:ext cx="2494035" cy="689456"/>
          </a:xfrm>
          <a:prstGeom prst="rect">
            <a:avLst/>
          </a:prstGeom>
        </p:spPr>
      </p:pic>
      <p:pic>
        <p:nvPicPr>
          <p:cNvPr id="1034" name="Picture 10" descr="Seja um patrocinador - Praia Clube">
            <a:extLst>
              <a:ext uri="{FF2B5EF4-FFF2-40B4-BE49-F238E27FC236}">
                <a16:creationId xmlns:a16="http://schemas.microsoft.com/office/drawing/2014/main" id="{B9F8D9BB-6E42-C9E8-5A75-72D67ED0D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t="27634" r="6873" b="32107"/>
          <a:stretch/>
        </p:blipFill>
        <p:spPr bwMode="auto">
          <a:xfrm>
            <a:off x="6398445" y="1261224"/>
            <a:ext cx="2494035" cy="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8C41F4F3-DF57-8279-EB78-75F3856827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45" y="195486"/>
            <a:ext cx="2494035" cy="9144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" name="Espaço Reservado para Conteúdo 7" descr="Homem sorrindo olhando para o lado&#10;&#10;O conteúdo gerado por IA pode estar incorreto.">
            <a:extLst>
              <a:ext uri="{FF2B5EF4-FFF2-40B4-BE49-F238E27FC236}">
                <a16:creationId xmlns:a16="http://schemas.microsoft.com/office/drawing/2014/main" id="{8142584C-FAA8-5846-DE89-243DA69ECE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0003"/>
            <a:ext cx="1153035" cy="11751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E899B28-CD6A-0671-C646-C75E4D5705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952" y="1563638"/>
            <a:ext cx="1153035" cy="11806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ABB237D-5B5E-B3E8-E888-CE0E7BB400E4}"/>
              </a:ext>
            </a:extLst>
          </p:cNvPr>
          <p:cNvSpPr txBox="1"/>
          <p:nvPr/>
        </p:nvSpPr>
        <p:spPr>
          <a:xfrm>
            <a:off x="5307320" y="484389"/>
            <a:ext cx="1021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Palestrante:</a:t>
            </a: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Márcio</a:t>
            </a: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Moreira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7E531E8-CDCB-6A95-DDAA-47B3A008572F}"/>
              </a:ext>
            </a:extLst>
          </p:cNvPr>
          <p:cNvSpPr txBox="1"/>
          <p:nvPr/>
        </p:nvSpPr>
        <p:spPr>
          <a:xfrm>
            <a:off x="5307320" y="1830782"/>
            <a:ext cx="1096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Colaborador:</a:t>
            </a:r>
          </a:p>
          <a:p>
            <a:r>
              <a:rPr lang="pt-BR" sz="1200" b="1" spc="50" noProof="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Vanbasten</a:t>
            </a:r>
            <a:endParaRPr lang="pt-BR" sz="1200" b="1" spc="5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r>
              <a:rPr lang="pt-BR" sz="12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Silva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8C1C7D-4B36-6EC3-44A2-CA8814AE8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195486"/>
            <a:ext cx="381642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46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3D855-16CE-5EED-48C8-826B358AB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uplaFenda">
            <a:hlinkClick r:id="" action="ppaction://media"/>
            <a:extLst>
              <a:ext uri="{FF2B5EF4-FFF2-40B4-BE49-F238E27FC236}">
                <a16:creationId xmlns:a16="http://schemas.microsoft.com/office/drawing/2014/main" id="{17DC47A4-435F-4481-8196-03F5BF0B4C5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388" y="2517354"/>
            <a:ext cx="4321175" cy="2430660"/>
          </a:xfr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FFD71692-AA92-0A52-DCCE-7A154B5690D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842963"/>
            <a:ext cx="4392613" cy="41592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noProof="0" dirty="0"/>
              <a:t>Entidades quânticas (como </a:t>
            </a:r>
            <a:r>
              <a:rPr lang="pt-BR" sz="1400" b="1" noProof="0" dirty="0"/>
              <a:t>elétrons e fótons</a:t>
            </a:r>
            <a:r>
              <a:rPr lang="pt-BR" sz="1400" noProof="0" dirty="0"/>
              <a:t>) exibem propriedades de </a:t>
            </a:r>
            <a:r>
              <a:rPr lang="pt-BR" sz="1400" b="1" noProof="0" dirty="0"/>
              <a:t>ondas e de partículas simultaneamente</a:t>
            </a:r>
            <a:r>
              <a:rPr lang="pt-BR" sz="1400" noProof="0" dirty="0"/>
              <a:t>, dependendo de como são medidas.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t-BR" sz="1400" noProof="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dirty="0">
                <a:hlinkClick r:id="rId5"/>
              </a:rPr>
              <a:t>Albert Einstein</a:t>
            </a:r>
            <a:r>
              <a:rPr lang="pt-BR" sz="1400" dirty="0"/>
              <a:t> provou em 1905 que a luz se propaga em pacotes discretos de energia (</a:t>
            </a:r>
            <a:r>
              <a:rPr lang="pt-BR" sz="1400" i="1" dirty="0"/>
              <a:t>E = h f</a:t>
            </a:r>
            <a:r>
              <a:rPr lang="pt-BR" sz="1400" dirty="0"/>
              <a:t>, onde: </a:t>
            </a:r>
            <a:r>
              <a:rPr lang="pt-BR" sz="1400" i="1" dirty="0"/>
              <a:t>h</a:t>
            </a:r>
            <a:r>
              <a:rPr lang="pt-BR" sz="1400" dirty="0"/>
              <a:t> constante de Planck e </a:t>
            </a:r>
            <a:r>
              <a:rPr lang="pt-BR" sz="1400" i="1" dirty="0"/>
              <a:t>f</a:t>
            </a:r>
            <a:r>
              <a:rPr lang="pt-BR" sz="1400" dirty="0"/>
              <a:t> é a frequência), no </a:t>
            </a:r>
            <a:r>
              <a:rPr lang="pt-BR" sz="1400" noProof="0" dirty="0"/>
              <a:t>artigo do </a:t>
            </a:r>
            <a:r>
              <a:rPr lang="pt-BR" sz="1400" noProof="0" dirty="0">
                <a:hlinkClick r:id="rId6"/>
              </a:rPr>
              <a:t>Efeito Fotoelétrico</a:t>
            </a:r>
            <a:r>
              <a:rPr lang="pt-BR" sz="1400" noProof="0" dirty="0"/>
              <a:t>. Prêmio Nobel de Física em 1921.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t-BR" sz="1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dirty="0"/>
              <a:t>Analogia: </a:t>
            </a:r>
            <a:r>
              <a:rPr lang="pt-BR" sz="1400" b="1" dirty="0"/>
              <a:t>sem medição</a:t>
            </a:r>
            <a:r>
              <a:rPr lang="pt-BR" sz="1400" dirty="0"/>
              <a:t> as partículas quânticas se comportam como </a:t>
            </a:r>
            <a:r>
              <a:rPr lang="pt-BR" sz="1400" b="1" dirty="0"/>
              <a:t>ondas</a:t>
            </a:r>
            <a:r>
              <a:rPr lang="pt-BR" sz="1400" dirty="0"/>
              <a:t>, </a:t>
            </a:r>
            <a:r>
              <a:rPr lang="pt-BR" sz="1400" b="1" dirty="0"/>
              <a:t>medindo</a:t>
            </a:r>
            <a:r>
              <a:rPr lang="pt-BR" sz="1400" dirty="0"/>
              <a:t> elas se comportam como </a:t>
            </a:r>
            <a:r>
              <a:rPr lang="pt-BR" sz="1400" b="1" dirty="0"/>
              <a:t>partículas</a:t>
            </a:r>
            <a:r>
              <a:rPr lang="pt-BR" sz="1400" dirty="0"/>
              <a:t>, pois precisam colapsar (escolher um estado).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t-BR" sz="1400" noProof="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noProof="0" dirty="0"/>
              <a:t>Aplicação: uso de </a:t>
            </a:r>
            <a:r>
              <a:rPr lang="pt-BR" sz="1400" b="1" noProof="0" dirty="0"/>
              <a:t>partículas</a:t>
            </a:r>
            <a:r>
              <a:rPr lang="pt-BR" sz="1400" noProof="0" dirty="0"/>
              <a:t> como </a:t>
            </a:r>
            <a:r>
              <a:rPr lang="pt-BR" sz="1400" b="1" noProof="0" dirty="0"/>
              <a:t>qubits</a:t>
            </a:r>
            <a:r>
              <a:rPr lang="pt-BR" sz="1400" noProof="0" dirty="0"/>
              <a:t> </a:t>
            </a:r>
            <a:r>
              <a:rPr lang="pt-BR" sz="1400" b="1" noProof="0" dirty="0"/>
              <a:t>e</a:t>
            </a:r>
            <a:r>
              <a:rPr lang="pt-BR" sz="1400" noProof="0" dirty="0"/>
              <a:t> na </a:t>
            </a:r>
            <a:r>
              <a:rPr lang="pt-BR" sz="1400" b="1" noProof="0" dirty="0"/>
              <a:t>leitura dos resultados</a:t>
            </a:r>
            <a:r>
              <a:rPr lang="pt-BR" sz="1400" noProof="0" dirty="0"/>
              <a:t>, e das </a:t>
            </a:r>
            <a:r>
              <a:rPr lang="pt-BR" sz="1400" b="1" noProof="0" dirty="0"/>
              <a:t>ondas</a:t>
            </a:r>
            <a:r>
              <a:rPr lang="pt-BR" sz="1400" noProof="0" dirty="0"/>
              <a:t> para a “</a:t>
            </a:r>
            <a:r>
              <a:rPr lang="pt-BR" sz="1400" b="1" noProof="0" dirty="0"/>
              <a:t>interferência construtiva</a:t>
            </a:r>
            <a:r>
              <a:rPr lang="pt-BR" sz="1400" noProof="0" dirty="0"/>
              <a:t>” (amplificando a resposta certa).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01CAC8-C5C1-E2DB-9E3B-BB2658286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1356"/>
            <a:ext cx="7560840" cy="324000"/>
          </a:xfrm>
        </p:spPr>
        <p:txBody>
          <a:bodyPr/>
          <a:lstStyle/>
          <a:p>
            <a:r>
              <a:rPr lang="pt-BR" noProof="0"/>
              <a:t>Princípios Fundamentais</a:t>
            </a:r>
            <a:endParaRPr lang="pt-BR" noProof="0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A2DFEE-FEFF-B1A6-19A0-271F6F622D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483518"/>
            <a:ext cx="7560000" cy="244079"/>
          </a:xfrm>
        </p:spPr>
        <p:txBody>
          <a:bodyPr/>
          <a:lstStyle/>
          <a:p>
            <a:r>
              <a:rPr lang="pt-BR" noProof="0" dirty="0"/>
              <a:t>2. Dualidade Onda-Partícula – </a:t>
            </a:r>
            <a:r>
              <a:rPr lang="pt-BR" noProof="0" dirty="0">
                <a:hlinkClick r:id="rId7"/>
              </a:rPr>
              <a:t>Experimento: Dupla Fenda</a:t>
            </a:r>
            <a:endParaRPr lang="pt-BR" noProof="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DA167BD-3F3A-E1F2-95E9-71355968D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387" y="843556"/>
            <a:ext cx="1369559" cy="16383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16438A4-1969-F1EA-5E4D-285A961794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882" y="839739"/>
            <a:ext cx="1582081" cy="1638376"/>
          </a:xfrm>
          <a:prstGeom prst="rect">
            <a:avLst/>
          </a:prstGeom>
        </p:spPr>
      </p:pic>
      <p:pic>
        <p:nvPicPr>
          <p:cNvPr id="15" name="Imagem 14">
            <a:hlinkClick r:id="rId7"/>
            <a:extLst>
              <a:ext uri="{FF2B5EF4-FFF2-40B4-BE49-F238E27FC236}">
                <a16:creationId xmlns:a16="http://schemas.microsoft.com/office/drawing/2014/main" id="{9CA3EA1A-5FE1-49D6-B146-44084F9AE5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0899" y="837342"/>
            <a:ext cx="1152244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9F2EE-6456-EB86-2CC2-AC14AB9E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3AEE83D9-AB82-B1FD-7710-30D62D4FA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43558"/>
            <a:ext cx="4463926" cy="41584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ts val="1600"/>
              </a:lnSpc>
              <a:spcBef>
                <a:spcPts val="0"/>
              </a:spcBef>
            </a:pPr>
            <a:r>
              <a:rPr lang="pt-BR" noProof="0" dirty="0"/>
              <a:t>Um </a:t>
            </a:r>
            <a:r>
              <a:rPr lang="pt-BR" b="1" noProof="0" dirty="0"/>
              <a:t>elétron</a:t>
            </a:r>
            <a:r>
              <a:rPr lang="pt-BR" noProof="0" dirty="0"/>
              <a:t> pode estar em </a:t>
            </a:r>
            <a:r>
              <a:rPr lang="pt-BR" b="1" noProof="0" dirty="0"/>
              <a:t>mais de uma posição</a:t>
            </a:r>
            <a:r>
              <a:rPr lang="pt-BR" noProof="0" dirty="0"/>
              <a:t> </a:t>
            </a:r>
            <a:r>
              <a:rPr lang="pt-BR" b="1" noProof="0" dirty="0"/>
              <a:t>ou</a:t>
            </a:r>
            <a:r>
              <a:rPr lang="pt-BR" noProof="0" dirty="0"/>
              <a:t> com mais de um </a:t>
            </a:r>
            <a:r>
              <a:rPr lang="pt-BR" b="1" noProof="0" dirty="0"/>
              <a:t>nível de energia simultaneamente</a:t>
            </a:r>
            <a:r>
              <a:rPr lang="pt-BR" noProof="0" dirty="0"/>
              <a:t>, até que </a:t>
            </a:r>
            <a:r>
              <a:rPr lang="pt-BR" dirty="0"/>
              <a:t>ele </a:t>
            </a:r>
            <a:r>
              <a:rPr lang="pt-BR" noProof="0" dirty="0"/>
              <a:t>seja observado ou medido.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600"/>
              </a:lnSpc>
              <a:spcBef>
                <a:spcPts val="0"/>
              </a:spcBef>
            </a:pPr>
            <a:r>
              <a:rPr lang="pt-BR" dirty="0">
                <a:hlinkClick r:id="rId4"/>
              </a:rPr>
              <a:t>Erwin Schrödinger</a:t>
            </a:r>
            <a:r>
              <a:rPr lang="pt-BR" dirty="0"/>
              <a:t>: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r>
              <a:rPr lang="pt-BR" dirty="0"/>
              <a:t>1926: definiu as </a:t>
            </a:r>
            <a:r>
              <a:rPr lang="pt-BR" dirty="0">
                <a:hlinkClick r:id="rId5"/>
              </a:rPr>
              <a:t>Funções de Onda</a:t>
            </a:r>
            <a:endParaRPr lang="pt-BR" dirty="0"/>
          </a:p>
          <a:p>
            <a:pPr lvl="1">
              <a:lnSpc>
                <a:spcPts val="1600"/>
              </a:lnSpc>
              <a:spcBef>
                <a:spcPts val="0"/>
              </a:spcBef>
            </a:pPr>
            <a:r>
              <a:rPr lang="pt-BR" dirty="0"/>
              <a:t>∣ψ⟩=α∣0⟩+β∣1⟩ (Valor = % do 0 + % do 1)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endParaRPr lang="pt-BR" dirty="0"/>
          </a:p>
          <a:p>
            <a:pPr lvl="1">
              <a:lnSpc>
                <a:spcPts val="1600"/>
              </a:lnSpc>
              <a:spcBef>
                <a:spcPts val="0"/>
              </a:spcBef>
            </a:pPr>
            <a:r>
              <a:rPr lang="pt-BR" dirty="0"/>
              <a:t>1935: definiu a superposição no artigo “</a:t>
            </a:r>
            <a:r>
              <a:rPr lang="pt-BR" dirty="0">
                <a:hlinkClick r:id="rId6"/>
              </a:rPr>
              <a:t>A situação atual da mecânica quântica</a:t>
            </a:r>
            <a:r>
              <a:rPr lang="pt-BR" dirty="0"/>
              <a:t>”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r>
              <a:rPr lang="pt-BR" dirty="0"/>
              <a:t>Ideia-chave: antes de observar, a realidade é uma combinação de possibilidades.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600"/>
              </a:lnSpc>
              <a:spcBef>
                <a:spcPts val="0"/>
              </a:spcBef>
            </a:pPr>
            <a:r>
              <a:rPr lang="pt-BR" noProof="0" dirty="0"/>
              <a:t>Analogia: imagine um </a:t>
            </a:r>
            <a:r>
              <a:rPr lang="pt-BR" b="1" noProof="0" dirty="0"/>
              <a:t>gato em uma caixa</a:t>
            </a:r>
            <a:r>
              <a:rPr lang="pt-BR" noProof="0" dirty="0"/>
              <a:t> com um </a:t>
            </a:r>
            <a:r>
              <a:rPr lang="pt-BR" b="1" noProof="0" dirty="0"/>
              <a:t>veneno</a:t>
            </a:r>
            <a:r>
              <a:rPr lang="pt-BR" noProof="0" dirty="0"/>
              <a:t> que tem </a:t>
            </a:r>
            <a:r>
              <a:rPr lang="pt-BR" b="1" noProof="0" dirty="0"/>
              <a:t>50% de chance de ser liberado</a:t>
            </a:r>
            <a:r>
              <a:rPr lang="pt-BR" noProof="0" dirty="0"/>
              <a:t>. Até que você abra a caixa, </a:t>
            </a:r>
            <a:r>
              <a:rPr lang="pt-BR" b="1" noProof="0" dirty="0"/>
              <a:t>o gato pode estar vivo e morto</a:t>
            </a:r>
            <a:r>
              <a:rPr lang="pt-BR" noProof="0" dirty="0"/>
              <a:t>. Inviabilidade de transpor a física quântica para o macro.</a:t>
            </a:r>
          </a:p>
          <a:p>
            <a:pPr lvl="1">
              <a:lnSpc>
                <a:spcPts val="1600"/>
              </a:lnSpc>
              <a:spcBef>
                <a:spcPts val="0"/>
              </a:spcBef>
            </a:pPr>
            <a:endParaRPr lang="pt-BR" noProof="0" dirty="0"/>
          </a:p>
          <a:p>
            <a:pPr>
              <a:lnSpc>
                <a:spcPts val="1600"/>
              </a:lnSpc>
              <a:spcBef>
                <a:spcPts val="0"/>
              </a:spcBef>
            </a:pPr>
            <a:r>
              <a:rPr lang="pt-BR" noProof="0" dirty="0"/>
              <a:t>Aplicação: </a:t>
            </a:r>
            <a:r>
              <a:rPr lang="pt-BR" b="1" noProof="0" dirty="0"/>
              <a:t>paralelismo massivo</a:t>
            </a:r>
            <a:r>
              <a:rPr lang="pt-BR" noProof="0" dirty="0"/>
              <a:t>, e um </a:t>
            </a:r>
            <a:r>
              <a:rPr lang="pt-BR" b="1" noProof="0" dirty="0"/>
              <a:t>qubit</a:t>
            </a:r>
            <a:r>
              <a:rPr lang="pt-BR" noProof="0" dirty="0"/>
              <a:t> tratando </a:t>
            </a:r>
            <a:r>
              <a:rPr lang="pt-BR" b="1" noProof="0" dirty="0"/>
              <a:t>2</a:t>
            </a:r>
            <a:r>
              <a:rPr lang="pt-BR" b="1" baseline="30000" noProof="0" dirty="0"/>
              <a:t>n</a:t>
            </a:r>
            <a:r>
              <a:rPr lang="pt-BR" noProof="0" dirty="0"/>
              <a:t> </a:t>
            </a:r>
            <a:r>
              <a:rPr lang="pt-BR" b="1" noProof="0" dirty="0"/>
              <a:t>valores</a:t>
            </a:r>
            <a:r>
              <a:rPr lang="pt-BR" noProof="0" dirty="0"/>
              <a:t> e não só 2 valores (0 e 1)</a:t>
            </a:r>
          </a:p>
        </p:txBody>
      </p:sp>
      <p:pic>
        <p:nvPicPr>
          <p:cNvPr id="6" name="Superposicao">
            <a:hlinkClick r:id="" action="ppaction://media"/>
            <a:extLst>
              <a:ext uri="{FF2B5EF4-FFF2-40B4-BE49-F238E27FC236}">
                <a16:creationId xmlns:a16="http://schemas.microsoft.com/office/drawing/2014/main" id="{99817794-6419-1990-595D-48CBA5AA0B17}"/>
              </a:ext>
            </a:extLst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3438" y="2499742"/>
            <a:ext cx="4319587" cy="2430462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7CEF7D2-80AD-F4E3-B834-C07E8FF43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Princípios Fundamentais</a:t>
            </a:r>
            <a:endParaRPr lang="pt-BR" noProof="0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17F1E4-811F-5F69-98B9-41792611AC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3. Princípio da Superposição – Analogia: Gato de Schrödinger (moeda)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8A4F119-D6F8-3A64-FE5A-85A8A079BF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1248" y="776603"/>
            <a:ext cx="1730952" cy="160948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39F412D-594D-FE13-21B4-8CFBFBC928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0264" y="776603"/>
            <a:ext cx="2414223" cy="160948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406FA3B-75A2-6CF6-F157-0DC478AB69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3888" y="1398511"/>
            <a:ext cx="987573" cy="98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E7778-4B74-C01E-10D2-D1E0598C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4CF3C392-A574-5DFB-0146-81C78F8FF2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3312" y="843558"/>
            <a:ext cx="4321176" cy="4158462"/>
          </a:xfrm>
        </p:spPr>
        <p:txBody>
          <a:bodyPr>
            <a:normAutofit fontScale="92500" lnSpcReduction="10000"/>
          </a:bodyPr>
          <a:lstStyle/>
          <a:p>
            <a:r>
              <a:rPr lang="pt-BR" b="1" noProof="0" dirty="0"/>
              <a:t>Não é possível conhecer</a:t>
            </a:r>
            <a:r>
              <a:rPr lang="pt-BR" noProof="0" dirty="0"/>
              <a:t> com precisão </a:t>
            </a:r>
            <a:r>
              <a:rPr lang="pt-BR" b="1" noProof="0" dirty="0"/>
              <a:t>pares de propriedades </a:t>
            </a:r>
            <a:r>
              <a:rPr lang="pt-BR" noProof="0" dirty="0"/>
              <a:t>(ex. velocidade e posição) ao mesmo tempo em sistemas quânticos (ex. </a:t>
            </a:r>
            <a:r>
              <a:rPr lang="pt-BR" noProof="0" dirty="0" err="1"/>
              <a:t>el</a:t>
            </a:r>
            <a:r>
              <a:rPr lang="pt-BR" dirty="0" err="1"/>
              <a:t>étron</a:t>
            </a:r>
            <a:r>
              <a:rPr lang="pt-BR" dirty="0"/>
              <a:t>).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Concluído por </a:t>
            </a:r>
            <a:r>
              <a:rPr lang="pt-BR" noProof="0" dirty="0">
                <a:hlinkClick r:id="rId4"/>
              </a:rPr>
              <a:t>Werner Heisenberg</a:t>
            </a:r>
            <a:r>
              <a:rPr lang="pt-BR" noProof="0" dirty="0"/>
              <a:t> em 1927 no artigo sobre </a:t>
            </a:r>
            <a:r>
              <a:rPr lang="pt-BR" noProof="0" dirty="0">
                <a:hlinkClick r:id="rId5"/>
              </a:rPr>
              <a:t>cinemática e mecânica quântica</a:t>
            </a:r>
            <a:r>
              <a:rPr lang="pt-BR" noProof="0" dirty="0"/>
              <a:t> (</a:t>
            </a:r>
            <a:r>
              <a:rPr lang="pt-BR" noProof="0" dirty="0">
                <a:hlinkClick r:id="rId6"/>
              </a:rPr>
              <a:t>alemão</a:t>
            </a:r>
            <a:r>
              <a:rPr lang="pt-BR" noProof="0" dirty="0"/>
              <a:t> e </a:t>
            </a:r>
            <a:r>
              <a:rPr lang="pt-BR" noProof="0" dirty="0">
                <a:hlinkClick r:id="rId7"/>
              </a:rPr>
              <a:t>inglês</a:t>
            </a:r>
            <a:r>
              <a:rPr lang="pt-BR" noProof="0" dirty="0"/>
              <a:t>).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Analogia: se você tira uma foto muito nítida de um carro em alta velocidade, você perde a noção de quão rápido ele está indo. Se fotografa o movimento claramente, a imagem do carro fica borrada.</a:t>
            </a:r>
          </a:p>
          <a:p>
            <a:pPr lvl="1"/>
            <a:endParaRPr lang="pt-BR" noProof="0" dirty="0"/>
          </a:p>
          <a:p>
            <a:r>
              <a:rPr lang="pt-BR" noProof="0" dirty="0"/>
              <a:t>Aplicação: o princípio é usado para </a:t>
            </a:r>
            <a:r>
              <a:rPr lang="pt-BR" b="1" noProof="0" dirty="0"/>
              <a:t>criptografia quântica</a:t>
            </a:r>
            <a:r>
              <a:rPr lang="pt-BR" noProof="0" dirty="0"/>
              <a:t> (BB84) </a:t>
            </a:r>
            <a:r>
              <a:rPr lang="pt-BR" b="1" noProof="0" dirty="0"/>
              <a:t>e portas</a:t>
            </a:r>
            <a:r>
              <a:rPr lang="pt-BR" noProof="0" dirty="0"/>
              <a:t> (fase e spin), por conta da “</a:t>
            </a:r>
            <a:r>
              <a:rPr lang="pt-BR" b="1" noProof="0" dirty="0"/>
              <a:t>não clonagem</a:t>
            </a:r>
            <a:r>
              <a:rPr lang="pt-BR" noProof="0" dirty="0"/>
              <a:t>”.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2DA429-2F04-3F1C-92C1-802DFF7CC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Princípios Fundamentais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92039E-39F8-1F46-019F-2B955334D4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4. Princípio da Incerteza de Heisenberg – Analogia: Foto Borrada</a:t>
            </a:r>
          </a:p>
        </p:txBody>
      </p:sp>
      <p:pic>
        <p:nvPicPr>
          <p:cNvPr id="12" name="20260618_IFMG_Carro_2_cortado">
            <a:hlinkClick r:id="" action="ppaction://media"/>
            <a:extLst>
              <a:ext uri="{FF2B5EF4-FFF2-40B4-BE49-F238E27FC236}">
                <a16:creationId xmlns:a16="http://schemas.microsoft.com/office/drawing/2014/main" id="{9B2B5974-D77A-8A42-F752-6B1A22B57FA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9388" y="2437262"/>
            <a:ext cx="4463924" cy="2510752"/>
          </a:xfr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63AFAD6-433B-D44A-C10F-6AB64BEBC5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3728" y="843558"/>
            <a:ext cx="2519793" cy="161558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7497EF5-C7BA-37DA-4E9F-EBB860380B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388" y="841868"/>
            <a:ext cx="865707" cy="162167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C7187273-9C73-6F25-A739-BD12AD11CB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608" y="844500"/>
            <a:ext cx="1079086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5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B9821-FDAA-0BF4-F924-51F09EEF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E15CBDAC-8EA0-70C0-081F-56BA21475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85760"/>
            <a:ext cx="4321050" cy="4216260"/>
          </a:xfrm>
        </p:spPr>
        <p:txBody>
          <a:bodyPr>
            <a:normAutofit fontScale="92500"/>
          </a:bodyPr>
          <a:lstStyle/>
          <a:p>
            <a:pPr>
              <a:lnSpc>
                <a:spcPts val="1900"/>
              </a:lnSpc>
              <a:spcBef>
                <a:spcPts val="0"/>
              </a:spcBef>
            </a:pPr>
            <a:r>
              <a:rPr lang="pt-BR" sz="1400" b="1" noProof="0" dirty="0"/>
              <a:t>Ao</a:t>
            </a:r>
            <a:r>
              <a:rPr lang="pt-BR" sz="1400" noProof="0" dirty="0"/>
              <a:t> fazer a </a:t>
            </a:r>
            <a:r>
              <a:rPr lang="pt-BR" sz="1400" b="1" noProof="0" dirty="0"/>
              <a:t>medição</a:t>
            </a:r>
            <a:r>
              <a:rPr lang="pt-BR" sz="1400" noProof="0" dirty="0"/>
              <a:t>, </a:t>
            </a:r>
            <a:r>
              <a:rPr lang="pt-BR" sz="1400" b="1" noProof="0" dirty="0"/>
              <a:t>a superposição</a:t>
            </a:r>
            <a:r>
              <a:rPr lang="pt-BR" sz="1400" noProof="0" dirty="0"/>
              <a:t> de estados "</a:t>
            </a:r>
            <a:r>
              <a:rPr lang="pt-BR" sz="1400" b="1" noProof="0" dirty="0"/>
              <a:t>colapsa</a:t>
            </a:r>
            <a:r>
              <a:rPr lang="pt-BR" sz="1400" noProof="0" dirty="0"/>
              <a:t>" para um único estado. Antes de medir, o elétron está em vários lugares; após medir, ele está num lugar só.</a:t>
            </a:r>
          </a:p>
          <a:p>
            <a:pPr lvl="1">
              <a:lnSpc>
                <a:spcPts val="1900"/>
              </a:lnSpc>
              <a:spcBef>
                <a:spcPts val="0"/>
              </a:spcBef>
            </a:pPr>
            <a:endParaRPr lang="pt-BR" sz="1200" noProof="0" dirty="0"/>
          </a:p>
          <a:p>
            <a:pPr>
              <a:lnSpc>
                <a:spcPts val="1900"/>
              </a:lnSpc>
              <a:spcBef>
                <a:spcPts val="0"/>
              </a:spcBef>
            </a:pPr>
            <a:r>
              <a:rPr lang="pt-BR" sz="1400" noProof="0" dirty="0"/>
              <a:t>A conclusão nasceu com </a:t>
            </a:r>
            <a:r>
              <a:rPr lang="pt-BR" sz="1400" noProof="0" dirty="0">
                <a:hlinkClick r:id="rId4"/>
              </a:rPr>
              <a:t>Werner Heisenberg</a:t>
            </a:r>
            <a:r>
              <a:rPr lang="pt-BR" sz="1400" noProof="0" dirty="0"/>
              <a:t> em 1927 no artigo sobre </a:t>
            </a:r>
            <a:r>
              <a:rPr lang="pt-BR" sz="1400" noProof="0" dirty="0">
                <a:hlinkClick r:id="rId5"/>
              </a:rPr>
              <a:t>cinemática e mecânica quântica</a:t>
            </a:r>
            <a:r>
              <a:rPr lang="pt-BR" sz="1400" noProof="0" dirty="0"/>
              <a:t> (</a:t>
            </a:r>
            <a:r>
              <a:rPr lang="pt-BR" sz="1400" noProof="0" dirty="0">
                <a:hlinkClick r:id="rId6"/>
              </a:rPr>
              <a:t>alemão</a:t>
            </a:r>
            <a:r>
              <a:rPr lang="pt-BR" sz="1400" noProof="0" dirty="0"/>
              <a:t> e </a:t>
            </a:r>
            <a:r>
              <a:rPr lang="pt-BR" sz="1400" noProof="0" dirty="0">
                <a:hlinkClick r:id="rId7"/>
              </a:rPr>
              <a:t>inglês</a:t>
            </a:r>
            <a:r>
              <a:rPr lang="pt-BR" sz="1400" noProof="0" dirty="0"/>
              <a:t>), e foi formalizada em 1932 por </a:t>
            </a:r>
            <a:r>
              <a:rPr lang="pt-BR" sz="1400" noProof="0" dirty="0">
                <a:hlinkClick r:id="rId8"/>
              </a:rPr>
              <a:t>John von Neumann</a:t>
            </a:r>
            <a:r>
              <a:rPr lang="pt-BR" sz="1400" noProof="0" dirty="0"/>
              <a:t> no seu livro </a:t>
            </a:r>
            <a:r>
              <a:rPr lang="pt-BR" sz="1400" noProof="0" dirty="0">
                <a:hlinkClick r:id="rId9"/>
              </a:rPr>
              <a:t>Fundamentos Matemáticos da Mecânica Quântica</a:t>
            </a:r>
            <a:r>
              <a:rPr lang="pt-BR" sz="1400" noProof="0" dirty="0"/>
              <a:t>.</a:t>
            </a:r>
          </a:p>
          <a:p>
            <a:pPr lvl="1">
              <a:lnSpc>
                <a:spcPts val="1900"/>
              </a:lnSpc>
              <a:spcBef>
                <a:spcPts val="0"/>
              </a:spcBef>
            </a:pPr>
            <a:endParaRPr lang="pt-BR" sz="1200" noProof="0" dirty="0"/>
          </a:p>
          <a:p>
            <a:pPr>
              <a:lnSpc>
                <a:spcPts val="1900"/>
              </a:lnSpc>
              <a:spcBef>
                <a:spcPts val="0"/>
              </a:spcBef>
            </a:pPr>
            <a:r>
              <a:rPr lang="pt-BR" sz="1400" noProof="0" dirty="0"/>
              <a:t>Analogia: uma </a:t>
            </a:r>
            <a:r>
              <a:rPr lang="pt-BR" sz="1400" b="1" noProof="0" dirty="0"/>
              <a:t>carta de baralho</a:t>
            </a:r>
            <a:r>
              <a:rPr lang="pt-BR" sz="1400" noProof="0" dirty="0"/>
              <a:t> virada para baixo, ela pode ser qualquer carta até você virá-la, aí ela se "define". Ao medir, ela “decide” um estado.</a:t>
            </a:r>
          </a:p>
          <a:p>
            <a:pPr lvl="1">
              <a:lnSpc>
                <a:spcPts val="1900"/>
              </a:lnSpc>
              <a:spcBef>
                <a:spcPts val="0"/>
              </a:spcBef>
            </a:pPr>
            <a:endParaRPr lang="pt-BR" sz="1200" noProof="0" dirty="0"/>
          </a:p>
          <a:p>
            <a:pPr>
              <a:lnSpc>
                <a:spcPts val="1900"/>
              </a:lnSpc>
              <a:spcBef>
                <a:spcPts val="0"/>
              </a:spcBef>
            </a:pPr>
            <a:r>
              <a:rPr lang="pt-BR" sz="1400" noProof="0" dirty="0"/>
              <a:t>Aplicações: </a:t>
            </a:r>
            <a:r>
              <a:rPr lang="pt-BR" sz="1400" b="1" noProof="0" dirty="0"/>
              <a:t>leitura de dados</a:t>
            </a:r>
            <a:r>
              <a:rPr lang="pt-BR" sz="1400" noProof="0" dirty="0"/>
              <a:t>, </a:t>
            </a:r>
            <a:r>
              <a:rPr lang="pt-BR" sz="1400" b="1" noProof="0" dirty="0"/>
              <a:t>definição de resultados</a:t>
            </a:r>
            <a:r>
              <a:rPr lang="pt-BR" sz="1400" noProof="0" dirty="0"/>
              <a:t>, </a:t>
            </a:r>
            <a:r>
              <a:rPr lang="pt-BR" sz="1400" b="1" noProof="0" dirty="0"/>
              <a:t>aleatoriedade verdadeira</a:t>
            </a:r>
            <a:r>
              <a:rPr lang="pt-BR" sz="1400" noProof="0" dirty="0"/>
              <a:t>, etc.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E67E03-68F7-0A4B-9586-7773CE00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Princípios Fundamentais</a:t>
            </a:r>
            <a:endParaRPr lang="pt-BR" noProof="0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6AF2C6E-3BE7-E456-3AE5-D4FD8D4D13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noProof="0" dirty="0"/>
              <a:t>5. Colapso da Função de Onda – Analogia: Carta Virada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C1F911-DE8D-ABF0-51B9-0906802474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2401" y="912466"/>
            <a:ext cx="1155910" cy="151273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04B613F-40D2-1201-1C85-7933219371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4535" y="912466"/>
            <a:ext cx="1099953" cy="15152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B0ED7AE-35F7-4CD1-F79C-2EB2277626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43439" y="912466"/>
            <a:ext cx="1512737" cy="1512737"/>
          </a:xfrm>
          <a:prstGeom prst="rect">
            <a:avLst/>
          </a:prstGeom>
        </p:spPr>
      </p:pic>
      <p:pic>
        <p:nvPicPr>
          <p:cNvPr id="23" name="CartaVirada_1">
            <a:hlinkClick r:id="" action="ppaction://media"/>
            <a:extLst>
              <a:ext uri="{FF2B5EF4-FFF2-40B4-BE49-F238E27FC236}">
                <a16:creationId xmlns:a16="http://schemas.microsoft.com/office/drawing/2014/main" id="{39213F69-7D5B-1D4E-1122-06269AEEAAB6}"/>
              </a:ext>
            </a:extLst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43438" y="2499742"/>
            <a:ext cx="4321175" cy="2430462"/>
          </a:xfrm>
        </p:spPr>
      </p:pic>
    </p:spTree>
    <p:extLst>
      <p:ext uri="{BB962C8B-B14F-4D97-AF65-F5344CB8AC3E}">
        <p14:creationId xmlns:p14="http://schemas.microsoft.com/office/powerpoint/2010/main" val="47840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Personalizada 1">
      <a:dk1>
        <a:srgbClr val="244061"/>
      </a:dk1>
      <a:lt1>
        <a:sysClr val="window" lastClr="FFFFFF"/>
      </a:lt1>
      <a:dk2>
        <a:srgbClr val="366092"/>
      </a:dk2>
      <a:lt2>
        <a:srgbClr val="EEECE1"/>
      </a:lt2>
      <a:accent1>
        <a:srgbClr val="0099FF"/>
      </a:accent1>
      <a:accent2>
        <a:srgbClr val="33CC33"/>
      </a:accent2>
      <a:accent3>
        <a:srgbClr val="FFFF66"/>
      </a:accent3>
      <a:accent4>
        <a:srgbClr val="FF3300"/>
      </a:accent4>
      <a:accent5>
        <a:srgbClr val="800080"/>
      </a:accent5>
      <a:accent6>
        <a:srgbClr val="1D1B10"/>
      </a:accent6>
      <a:hlink>
        <a:srgbClr val="244061"/>
      </a:hlink>
      <a:folHlink>
        <a:srgbClr val="36609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10225</TotalTime>
  <Words>4675</Words>
  <Application>Microsoft Office PowerPoint</Application>
  <PresentationFormat>Apresentação na tela (16:9)</PresentationFormat>
  <Paragraphs>543</Paragraphs>
  <Slides>58</Slides>
  <Notes>2</Notes>
  <HiddenSlides>0</HiddenSlides>
  <MMClips>9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67" baseType="lpstr">
      <vt:lpstr>Abadi</vt:lpstr>
      <vt:lpstr>Arial</vt:lpstr>
      <vt:lpstr>Arial Black</vt:lpstr>
      <vt:lpstr>Arial Narrow</vt:lpstr>
      <vt:lpstr>Calibri</vt:lpstr>
      <vt:lpstr>Courier New</vt:lpstr>
      <vt:lpstr>Wingdings</vt:lpstr>
      <vt:lpstr>Tema do Office</vt:lpstr>
      <vt:lpstr>think-cell Slide</vt:lpstr>
      <vt:lpstr>Revelando a Computação Quântica</vt:lpstr>
      <vt:lpstr>Revelando a Computação Quântica</vt:lpstr>
      <vt:lpstr>Revelando a Computação Quântica</vt:lpstr>
      <vt:lpstr>Revelando a Computação Quântica</vt:lpstr>
      <vt:lpstr>Princípios Fundamentais</vt:lpstr>
      <vt:lpstr>Princípios Fundamentais</vt:lpstr>
      <vt:lpstr>Princípios Fundamentais</vt:lpstr>
      <vt:lpstr>Princípios Fundamentais</vt:lpstr>
      <vt:lpstr>Princípios Fundamentais</vt:lpstr>
      <vt:lpstr>Princípios Fundamentais</vt:lpstr>
      <vt:lpstr>Princípios Fundamentais</vt:lpstr>
      <vt:lpstr>Princípios Fundamentais</vt:lpstr>
      <vt:lpstr>Espaço de Armazenamento</vt:lpstr>
      <vt:lpstr>Reflexão</vt:lpstr>
      <vt:lpstr>Revelando a Computação Quântica</vt:lpstr>
      <vt:lpstr>Como a Comutação Quântica começou?</vt:lpstr>
      <vt:lpstr>Breve Histórico da Computação Quântica – Teórico</vt:lpstr>
      <vt:lpstr>Breve Histórico da Computação Quântica – Prático</vt:lpstr>
      <vt:lpstr>Computador Quântico</vt:lpstr>
      <vt:lpstr>Computador Quântico</vt:lpstr>
      <vt:lpstr>Computador Quântico</vt:lpstr>
      <vt:lpstr>Computador Quântico</vt:lpstr>
      <vt:lpstr>Computador Quântico</vt:lpstr>
      <vt:lpstr>Computador Quântico</vt:lpstr>
      <vt:lpstr>Computador Quântico</vt:lpstr>
      <vt:lpstr>Computador Quântico</vt:lpstr>
      <vt:lpstr>Reflexão</vt:lpstr>
      <vt:lpstr>Revelando 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Desafios Recentes da Computação Quântica</vt:lpstr>
      <vt:lpstr>Computação Quântica</vt:lpstr>
      <vt:lpstr>Computação Quântica</vt:lpstr>
      <vt:lpstr>Reflexão</vt:lpstr>
      <vt:lpstr>Revelando a Computação Quântica</vt:lpstr>
      <vt:lpstr>Curvas de Adoção das Tecnologias</vt:lpstr>
      <vt:lpstr>Curvas de Adoção das Tecnologias</vt:lpstr>
      <vt:lpstr>Efeito Exponencial das Tecnologias Digitais</vt:lpstr>
      <vt:lpstr>Como Funciona o Computador Quântico</vt:lpstr>
      <vt:lpstr>Perspectivas de Futuro &amp; Conclusão</vt:lpstr>
      <vt:lpstr>Reflexão</vt:lpstr>
      <vt:lpstr>Referências</vt:lpstr>
      <vt:lpstr>Referências</vt:lpstr>
      <vt:lpstr>Referências</vt:lpstr>
      <vt:lpstr>Referências</vt:lpstr>
      <vt:lpstr>Referências</vt:lpstr>
      <vt:lpstr>Revelando a Computação Quântica</vt:lpstr>
      <vt:lpstr>Revelando a Computação Quântica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Rezende</dc:creator>
  <cp:lastModifiedBy>Marcio Aurelio Ribeiro Moreira</cp:lastModifiedBy>
  <cp:revision>480</cp:revision>
  <dcterms:created xsi:type="dcterms:W3CDTF">2014-11-24T13:42:20Z</dcterms:created>
  <dcterms:modified xsi:type="dcterms:W3CDTF">2026-06-15T15:53:59Z</dcterms:modified>
</cp:coreProperties>
</file>