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500" r:id="rId3"/>
    <p:sldId id="501" r:id="rId4"/>
    <p:sldId id="502" r:id="rId5"/>
    <p:sldId id="503" r:id="rId6"/>
    <p:sldId id="504" r:id="rId7"/>
    <p:sldId id="505" r:id="rId8"/>
    <p:sldId id="507" r:id="rId9"/>
    <p:sldId id="509" r:id="rId10"/>
    <p:sldId id="506" r:id="rId11"/>
    <p:sldId id="508" r:id="rId12"/>
    <p:sldId id="516" r:id="rId13"/>
    <p:sldId id="512" r:id="rId14"/>
    <p:sldId id="513" r:id="rId15"/>
    <p:sldId id="510" r:id="rId16"/>
    <p:sldId id="515" r:id="rId17"/>
    <p:sldId id="511" r:id="rId18"/>
    <p:sldId id="517" r:id="rId19"/>
    <p:sldId id="514" r:id="rId20"/>
    <p:sldId id="258" r:id="rId2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io" initials="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FF5050"/>
    <a:srgbClr val="85E085"/>
    <a:srgbClr val="FF8566"/>
    <a:srgbClr val="FFD6CC"/>
    <a:srgbClr val="223C5C"/>
    <a:srgbClr val="000066"/>
    <a:srgbClr val="29486D"/>
    <a:srgbClr val="006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7" autoAdjust="0"/>
    <p:restoredTop sz="93727" autoAdjust="0"/>
  </p:normalViewPr>
  <p:slideViewPr>
    <p:cSldViewPr>
      <p:cViewPr varScale="1">
        <p:scale>
          <a:sx n="93" d="100"/>
          <a:sy n="93" d="100"/>
        </p:scale>
        <p:origin x="510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96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91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Pessoas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trendline>
            <c:spPr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/>
            </c:spPr>
            <c:trendlineType val="movingAvg"/>
            <c:period val="3"/>
            <c:dispRSqr val="0"/>
            <c:dispEq val="0"/>
          </c:trendline>
          <c:cat>
            <c:numRef>
              <c:f>Plan1!$A$2:$A$23</c:f>
              <c:numCache>
                <c:formatCode>General</c:formatCode>
                <c:ptCount val="22"/>
                <c:pt idx="0">
                  <c:v>201901</c:v>
                </c:pt>
                <c:pt idx="1">
                  <c:v>201902</c:v>
                </c:pt>
                <c:pt idx="2">
                  <c:v>201903</c:v>
                </c:pt>
                <c:pt idx="3">
                  <c:v>201904</c:v>
                </c:pt>
                <c:pt idx="4">
                  <c:v>201905</c:v>
                </c:pt>
                <c:pt idx="5">
                  <c:v>201906</c:v>
                </c:pt>
                <c:pt idx="6">
                  <c:v>201907</c:v>
                </c:pt>
                <c:pt idx="7">
                  <c:v>201908</c:v>
                </c:pt>
                <c:pt idx="8">
                  <c:v>201909</c:v>
                </c:pt>
                <c:pt idx="9">
                  <c:v>201910</c:v>
                </c:pt>
                <c:pt idx="10">
                  <c:v>201911</c:v>
                </c:pt>
                <c:pt idx="11">
                  <c:v>201912</c:v>
                </c:pt>
                <c:pt idx="12">
                  <c:v>202001</c:v>
                </c:pt>
                <c:pt idx="13">
                  <c:v>202002</c:v>
                </c:pt>
                <c:pt idx="14">
                  <c:v>202003</c:v>
                </c:pt>
                <c:pt idx="15">
                  <c:v>202004</c:v>
                </c:pt>
                <c:pt idx="16">
                  <c:v>202005</c:v>
                </c:pt>
                <c:pt idx="17">
                  <c:v>202006</c:v>
                </c:pt>
                <c:pt idx="18">
                  <c:v>202007</c:v>
                </c:pt>
                <c:pt idx="19">
                  <c:v>202008</c:v>
                </c:pt>
                <c:pt idx="20">
                  <c:v>202009</c:v>
                </c:pt>
                <c:pt idx="21">
                  <c:v>202010</c:v>
                </c:pt>
              </c:numCache>
            </c:numRef>
          </c:cat>
          <c:val>
            <c:numRef>
              <c:f>Plan1!$B$2:$B$23</c:f>
              <c:numCache>
                <c:formatCode>General</c:formatCode>
                <c:ptCount val="22"/>
                <c:pt idx="0">
                  <c:v>389</c:v>
                </c:pt>
                <c:pt idx="1">
                  <c:v>403</c:v>
                </c:pt>
                <c:pt idx="2">
                  <c:v>400</c:v>
                </c:pt>
                <c:pt idx="3">
                  <c:v>397</c:v>
                </c:pt>
                <c:pt idx="4">
                  <c:v>410</c:v>
                </c:pt>
                <c:pt idx="5">
                  <c:v>416</c:v>
                </c:pt>
                <c:pt idx="6">
                  <c:v>432</c:v>
                </c:pt>
                <c:pt idx="7">
                  <c:v>431</c:v>
                </c:pt>
                <c:pt idx="8">
                  <c:v>438</c:v>
                </c:pt>
                <c:pt idx="9">
                  <c:v>472</c:v>
                </c:pt>
                <c:pt idx="10">
                  <c:v>479</c:v>
                </c:pt>
                <c:pt idx="11">
                  <c:v>479</c:v>
                </c:pt>
                <c:pt idx="12">
                  <c:v>474</c:v>
                </c:pt>
                <c:pt idx="13">
                  <c:v>462</c:v>
                </c:pt>
                <c:pt idx="14">
                  <c:v>472</c:v>
                </c:pt>
                <c:pt idx="15">
                  <c:v>476</c:v>
                </c:pt>
                <c:pt idx="16">
                  <c:v>500</c:v>
                </c:pt>
                <c:pt idx="17">
                  <c:v>544</c:v>
                </c:pt>
                <c:pt idx="18">
                  <c:v>632</c:v>
                </c:pt>
                <c:pt idx="19">
                  <c:v>707</c:v>
                </c:pt>
                <c:pt idx="20">
                  <c:v>705</c:v>
                </c:pt>
                <c:pt idx="21">
                  <c:v>778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73909752"/>
        <c:axId val="373912104"/>
      </c:barChart>
      <c:catAx>
        <c:axId val="373909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3912104"/>
        <c:crosses val="autoZero"/>
        <c:auto val="1"/>
        <c:lblAlgn val="ctr"/>
        <c:lblOffset val="100"/>
        <c:noMultiLvlLbl val="0"/>
      </c:catAx>
      <c:valAx>
        <c:axId val="373912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3909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Pessoas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Plan1!$A$2:$A$9</c:f>
              <c:strCache>
                <c:ptCount val="8"/>
                <c:pt idx="0">
                  <c:v>Gerente</c:v>
                </c:pt>
                <c:pt idx="1">
                  <c:v>Arquiteto de Software</c:v>
                </c:pt>
                <c:pt idx="2">
                  <c:v>Coordenador</c:v>
                </c:pt>
                <c:pt idx="3">
                  <c:v>Gerentes de Projetos</c:v>
                </c:pt>
                <c:pt idx="4">
                  <c:v>Analista de Negócios</c:v>
                </c:pt>
                <c:pt idx="5">
                  <c:v>Desenvolvedor Sênior</c:v>
                </c:pt>
                <c:pt idx="6">
                  <c:v>Desenvolvedor Pleno</c:v>
                </c:pt>
                <c:pt idx="7">
                  <c:v>Desenvolvedor Júnior</c:v>
                </c:pt>
              </c:strCache>
            </c:strRef>
          </c:cat>
          <c:val>
            <c:numRef>
              <c:f>Plan1!$B$2:$B$9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  <c:pt idx="5">
                  <c:v>10</c:v>
                </c:pt>
                <c:pt idx="6">
                  <c:v>30</c:v>
                </c:pt>
                <c:pt idx="7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373910144"/>
        <c:axId val="373910536"/>
      </c:barChart>
      <c:catAx>
        <c:axId val="3739101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3910536"/>
        <c:crosses val="autoZero"/>
        <c:auto val="1"/>
        <c:lblAlgn val="ctr"/>
        <c:lblOffset val="100"/>
        <c:noMultiLvlLbl val="0"/>
      </c:catAx>
      <c:valAx>
        <c:axId val="37391053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7391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Déficit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  <a:prstDash val="sysDash"/>
              </a:ln>
              <a:effectLst/>
            </c:spPr>
            <c:trendlineType val="poly"/>
            <c:order val="2"/>
            <c:dispRSqr val="0"/>
            <c:dispEq val="0"/>
          </c:trendline>
          <c:cat>
            <c:strRef>
              <c:f>Planilha1!$A$2:$A$11</c:f>
              <c:strCache>
                <c:ptCount val="10"/>
                <c:pt idx="0">
                  <c:v>2006 TecHoje</c:v>
                </c:pt>
                <c:pt idx="1">
                  <c:v>2007 TecHoje</c:v>
                </c:pt>
                <c:pt idx="2">
                  <c:v>2010 TecHoje</c:v>
                </c:pt>
                <c:pt idx="3">
                  <c:v>2011 TecHoje</c:v>
                </c:pt>
                <c:pt idx="4">
                  <c:v>2013 TecHoje</c:v>
                </c:pt>
                <c:pt idx="5">
                  <c:v>2015 CIO/CW/Confap</c:v>
                </c:pt>
                <c:pt idx="6">
                  <c:v>2019 CIO</c:v>
                </c:pt>
                <c:pt idx="7">
                  <c:v>2020 Canal Tech</c:v>
                </c:pt>
                <c:pt idx="8">
                  <c:v>2020 Estadão</c:v>
                </c:pt>
                <c:pt idx="9">
                  <c:v>2022 Softex</c:v>
                </c:pt>
              </c:strCache>
            </c:strRef>
          </c:cat>
          <c:val>
            <c:numRef>
              <c:f>Planilha1!$B$2:$B$11</c:f>
              <c:numCache>
                <c:formatCode>#,##0;[Red]#,##0</c:formatCode>
                <c:ptCount val="10"/>
                <c:pt idx="0">
                  <c:v>10000</c:v>
                </c:pt>
                <c:pt idx="1">
                  <c:v>22700</c:v>
                </c:pt>
                <c:pt idx="2">
                  <c:v>71400</c:v>
                </c:pt>
                <c:pt idx="3">
                  <c:v>92000</c:v>
                </c:pt>
                <c:pt idx="4">
                  <c:v>200000</c:v>
                </c:pt>
                <c:pt idx="5">
                  <c:v>195000</c:v>
                </c:pt>
                <c:pt idx="6">
                  <c:v>161000</c:v>
                </c:pt>
                <c:pt idx="7">
                  <c:v>280000</c:v>
                </c:pt>
                <c:pt idx="8">
                  <c:v>408000</c:v>
                </c:pt>
                <c:pt idx="9">
                  <c:v>400000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39-4AA3-842D-0272B699641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77719832"/>
        <c:axId val="377718656"/>
      </c:barChart>
      <c:catAx>
        <c:axId val="377719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7718656"/>
        <c:crosses val="autoZero"/>
        <c:auto val="1"/>
        <c:lblAlgn val="ctr"/>
        <c:lblOffset val="100"/>
        <c:noMultiLvlLbl val="0"/>
      </c:catAx>
      <c:valAx>
        <c:axId val="377718656"/>
        <c:scaling>
          <c:orientation val="minMax"/>
        </c:scaling>
        <c:delete val="1"/>
        <c:axPos val="l"/>
        <c:numFmt formatCode="#,##0;[Red]#,##0" sourceLinked="1"/>
        <c:majorTickMark val="none"/>
        <c:minorTickMark val="none"/>
        <c:tickLblPos val="nextTo"/>
        <c:crossAx val="377719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Adequação do Software</c:v>
                </c:pt>
                <c:pt idx="1">
                  <c:v>Contratação &amp; Treinamento</c:v>
                </c:pt>
                <c:pt idx="2">
                  <c:v>Chegada dos Desktops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60</c:v>
                </c:pt>
                <c:pt idx="1">
                  <c:v>45</c:v>
                </c:pt>
                <c:pt idx="2">
                  <c:v>30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41071016"/>
        <c:axId val="541071408"/>
      </c:barChart>
      <c:catAx>
        <c:axId val="5410710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41071408"/>
        <c:crosses val="autoZero"/>
        <c:auto val="1"/>
        <c:lblAlgn val="ctr"/>
        <c:lblOffset val="100"/>
        <c:noMultiLvlLbl val="0"/>
      </c:catAx>
      <c:valAx>
        <c:axId val="541071408"/>
        <c:scaling>
          <c:orientation val="minMax"/>
          <c:max val="60"/>
        </c:scaling>
        <c:delete val="0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4107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Plan1!$A$2:$A$4</c:f>
              <c:strCache>
                <c:ptCount val="3"/>
                <c:pt idx="0">
                  <c:v>Adequação do Software</c:v>
                </c:pt>
                <c:pt idx="1">
                  <c:v>Contratação &amp; Treinamento</c:v>
                </c:pt>
                <c:pt idx="2">
                  <c:v>Chegada dos Desktops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5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29248432"/>
        <c:axId val="529251176"/>
      </c:barChart>
      <c:catAx>
        <c:axId val="5292484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9251176"/>
        <c:crosses val="autoZero"/>
        <c:auto val="1"/>
        <c:lblAlgn val="ctr"/>
        <c:lblOffset val="100"/>
        <c:noMultiLvlLbl val="0"/>
      </c:catAx>
      <c:valAx>
        <c:axId val="529251176"/>
        <c:scaling>
          <c:orientation val="minMax"/>
          <c:max val="60"/>
        </c:scaling>
        <c:delete val="0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2924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00EE0C-8057-4612-B0E5-64898757E353}" type="doc">
      <dgm:prSet loTypeId="urn:microsoft.com/office/officeart/2005/8/layout/pyramid1" loCatId="pyramid" qsTypeId="urn:microsoft.com/office/officeart/2005/8/quickstyle/3d4" qsCatId="3D" csTypeId="urn:microsoft.com/office/officeart/2005/8/colors/accent1_2" csCatId="accent1" phldr="1"/>
      <dgm:spPr/>
    </dgm:pt>
    <dgm:pt modelId="{0E998077-DB68-474E-9317-52F4F8CA3815}">
      <dgm:prSet phldrT="[Texto]"/>
      <dgm:spPr/>
      <dgm:t>
        <a:bodyPr/>
        <a:lstStyle/>
        <a:p>
          <a:r>
            <a:rPr lang="pt-BR" dirty="0" smtClean="0"/>
            <a:t>Gerente</a:t>
          </a:r>
          <a:endParaRPr lang="pt-BR" dirty="0"/>
        </a:p>
      </dgm:t>
    </dgm:pt>
    <dgm:pt modelId="{C1BABCDB-E851-4497-95BC-35ADBCCAE0E5}" type="parTrans" cxnId="{4F4B44C0-E9AC-4091-A73A-32C0D6034774}">
      <dgm:prSet/>
      <dgm:spPr/>
      <dgm:t>
        <a:bodyPr/>
        <a:lstStyle/>
        <a:p>
          <a:endParaRPr lang="pt-BR"/>
        </a:p>
      </dgm:t>
    </dgm:pt>
    <dgm:pt modelId="{19A9EB17-7383-4D7A-9953-928FAE752DA0}" type="sibTrans" cxnId="{4F4B44C0-E9AC-4091-A73A-32C0D6034774}">
      <dgm:prSet/>
      <dgm:spPr/>
      <dgm:t>
        <a:bodyPr/>
        <a:lstStyle/>
        <a:p>
          <a:endParaRPr lang="pt-BR"/>
        </a:p>
      </dgm:t>
    </dgm:pt>
    <dgm:pt modelId="{BCD6CF2D-27B1-4646-B4D5-6D6F36AE08C3}">
      <dgm:prSet/>
      <dgm:spPr/>
      <dgm:t>
        <a:bodyPr/>
        <a:lstStyle/>
        <a:p>
          <a:r>
            <a:rPr lang="pt-BR" dirty="0" smtClean="0"/>
            <a:t>Arquiteto de Software</a:t>
          </a:r>
          <a:endParaRPr lang="pt-BR" dirty="0"/>
        </a:p>
      </dgm:t>
    </dgm:pt>
    <dgm:pt modelId="{25E8EDFF-030F-4B00-9A1C-0208C20F9684}" type="parTrans" cxnId="{8C972886-B455-4C00-ACE2-C73B3600875C}">
      <dgm:prSet/>
      <dgm:spPr/>
      <dgm:t>
        <a:bodyPr/>
        <a:lstStyle/>
        <a:p>
          <a:endParaRPr lang="pt-BR"/>
        </a:p>
      </dgm:t>
    </dgm:pt>
    <dgm:pt modelId="{12F49CAA-7CF1-41D6-809A-269E0D0A2BF1}" type="sibTrans" cxnId="{8C972886-B455-4C00-ACE2-C73B3600875C}">
      <dgm:prSet/>
      <dgm:spPr/>
      <dgm:t>
        <a:bodyPr/>
        <a:lstStyle/>
        <a:p>
          <a:endParaRPr lang="pt-BR"/>
        </a:p>
      </dgm:t>
    </dgm:pt>
    <dgm:pt modelId="{5CC39DE7-5405-4EDD-91BC-3BAE84EBDD02}">
      <dgm:prSet/>
      <dgm:spPr/>
      <dgm:t>
        <a:bodyPr/>
        <a:lstStyle/>
        <a:p>
          <a:r>
            <a:rPr lang="pt-BR" dirty="0" smtClean="0"/>
            <a:t>Líder de Comunidade (Coordenador)</a:t>
          </a:r>
          <a:endParaRPr lang="pt-BR" dirty="0"/>
        </a:p>
      </dgm:t>
    </dgm:pt>
    <dgm:pt modelId="{A724FB2A-09DD-4B69-8312-4ADC943AA652}" type="parTrans" cxnId="{782B4F63-04B5-432F-A8DC-EBAB5B02772B}">
      <dgm:prSet/>
      <dgm:spPr/>
      <dgm:t>
        <a:bodyPr/>
        <a:lstStyle/>
        <a:p>
          <a:endParaRPr lang="pt-BR"/>
        </a:p>
      </dgm:t>
    </dgm:pt>
    <dgm:pt modelId="{E8A676DE-34FD-414C-8400-28683D19BC2F}" type="sibTrans" cxnId="{782B4F63-04B5-432F-A8DC-EBAB5B02772B}">
      <dgm:prSet/>
      <dgm:spPr/>
      <dgm:t>
        <a:bodyPr/>
        <a:lstStyle/>
        <a:p>
          <a:endParaRPr lang="pt-BR"/>
        </a:p>
      </dgm:t>
    </dgm:pt>
    <dgm:pt modelId="{20DCA2C0-8E12-452F-84F0-93E5436EC764}">
      <dgm:prSet/>
      <dgm:spPr/>
      <dgm:t>
        <a:bodyPr/>
        <a:lstStyle/>
        <a:p>
          <a:r>
            <a:rPr lang="pt-BR" dirty="0" smtClean="0"/>
            <a:t>Scrum Master (Gerente de Projetos)</a:t>
          </a:r>
          <a:endParaRPr lang="pt-BR" dirty="0"/>
        </a:p>
      </dgm:t>
    </dgm:pt>
    <dgm:pt modelId="{3D9F5F78-647B-46CB-A964-0CF8C1AD2296}" type="parTrans" cxnId="{F72B46A6-DA4F-41E9-8E0C-837CB3AAEA9F}">
      <dgm:prSet/>
      <dgm:spPr/>
      <dgm:t>
        <a:bodyPr/>
        <a:lstStyle/>
        <a:p>
          <a:endParaRPr lang="pt-BR"/>
        </a:p>
      </dgm:t>
    </dgm:pt>
    <dgm:pt modelId="{F9286FE8-20FB-44E2-8BA9-644C38D73187}" type="sibTrans" cxnId="{F72B46A6-DA4F-41E9-8E0C-837CB3AAEA9F}">
      <dgm:prSet/>
      <dgm:spPr/>
      <dgm:t>
        <a:bodyPr/>
        <a:lstStyle/>
        <a:p>
          <a:endParaRPr lang="pt-BR"/>
        </a:p>
      </dgm:t>
    </dgm:pt>
    <dgm:pt modelId="{5973884B-8BB3-4139-A03A-399132481362}">
      <dgm:prSet/>
      <dgm:spPr/>
      <dgm:t>
        <a:bodyPr/>
        <a:lstStyle/>
        <a:p>
          <a:r>
            <a:rPr lang="pt-BR" dirty="0" smtClean="0"/>
            <a:t>PO (Analista de Negócios)</a:t>
          </a:r>
          <a:endParaRPr lang="pt-BR" dirty="0"/>
        </a:p>
      </dgm:t>
    </dgm:pt>
    <dgm:pt modelId="{05C5D99C-92A1-44DF-B427-291CBAE1D96A}" type="parTrans" cxnId="{8553FA62-74E3-4351-966F-F2CD0D99D1D6}">
      <dgm:prSet/>
      <dgm:spPr/>
      <dgm:t>
        <a:bodyPr/>
        <a:lstStyle/>
        <a:p>
          <a:endParaRPr lang="pt-BR"/>
        </a:p>
      </dgm:t>
    </dgm:pt>
    <dgm:pt modelId="{35AF141C-B248-47B6-BB5E-5AC3EC03F7D5}" type="sibTrans" cxnId="{8553FA62-74E3-4351-966F-F2CD0D99D1D6}">
      <dgm:prSet/>
      <dgm:spPr/>
      <dgm:t>
        <a:bodyPr/>
        <a:lstStyle/>
        <a:p>
          <a:endParaRPr lang="pt-BR"/>
        </a:p>
      </dgm:t>
    </dgm:pt>
    <dgm:pt modelId="{4521F755-8A55-4521-AC26-A409C8C4ABC3}">
      <dgm:prSet/>
      <dgm:spPr/>
      <dgm:t>
        <a:bodyPr/>
        <a:lstStyle/>
        <a:p>
          <a:r>
            <a:rPr lang="pt-BR" dirty="0" smtClean="0"/>
            <a:t>Desenvolvedor Sênior</a:t>
          </a:r>
          <a:endParaRPr lang="pt-BR" dirty="0"/>
        </a:p>
      </dgm:t>
    </dgm:pt>
    <dgm:pt modelId="{617FCE72-59CD-4F9D-8C98-0E4F5E9A3836}" type="parTrans" cxnId="{0258E5A5-E70C-483F-A3B5-53FA80DCFE1A}">
      <dgm:prSet/>
      <dgm:spPr/>
      <dgm:t>
        <a:bodyPr/>
        <a:lstStyle/>
        <a:p>
          <a:endParaRPr lang="pt-BR"/>
        </a:p>
      </dgm:t>
    </dgm:pt>
    <dgm:pt modelId="{B233D116-144D-4F6D-B380-8AC0C089E533}" type="sibTrans" cxnId="{0258E5A5-E70C-483F-A3B5-53FA80DCFE1A}">
      <dgm:prSet/>
      <dgm:spPr/>
      <dgm:t>
        <a:bodyPr/>
        <a:lstStyle/>
        <a:p>
          <a:endParaRPr lang="pt-BR"/>
        </a:p>
      </dgm:t>
    </dgm:pt>
    <dgm:pt modelId="{EC08CC8F-FE30-450F-9CDA-D5DF726863DD}">
      <dgm:prSet/>
      <dgm:spPr/>
      <dgm:t>
        <a:bodyPr/>
        <a:lstStyle/>
        <a:p>
          <a:r>
            <a:rPr lang="pt-BR" dirty="0" smtClean="0"/>
            <a:t>Desenvolvedor Pleno</a:t>
          </a:r>
          <a:endParaRPr lang="pt-BR" dirty="0"/>
        </a:p>
      </dgm:t>
    </dgm:pt>
    <dgm:pt modelId="{65D2BB58-27CC-4545-8421-3E42D1BAB706}" type="parTrans" cxnId="{ACBEF13E-9C82-444D-9F7C-8926D17FB73D}">
      <dgm:prSet/>
      <dgm:spPr/>
      <dgm:t>
        <a:bodyPr/>
        <a:lstStyle/>
        <a:p>
          <a:endParaRPr lang="pt-BR"/>
        </a:p>
      </dgm:t>
    </dgm:pt>
    <dgm:pt modelId="{1E22D6B0-8458-4B2F-A289-8CBAB4A7D47E}" type="sibTrans" cxnId="{ACBEF13E-9C82-444D-9F7C-8926D17FB73D}">
      <dgm:prSet/>
      <dgm:spPr/>
      <dgm:t>
        <a:bodyPr/>
        <a:lstStyle/>
        <a:p>
          <a:endParaRPr lang="pt-BR"/>
        </a:p>
      </dgm:t>
    </dgm:pt>
    <dgm:pt modelId="{AA3BA7FF-73B4-437D-92FD-DB6D60E37D68}">
      <dgm:prSet/>
      <dgm:spPr/>
      <dgm:t>
        <a:bodyPr/>
        <a:lstStyle/>
        <a:p>
          <a:r>
            <a:rPr lang="pt-BR" dirty="0" smtClean="0"/>
            <a:t>Desenvolvedor Júnior</a:t>
          </a:r>
          <a:endParaRPr lang="pt-BR" dirty="0"/>
        </a:p>
      </dgm:t>
    </dgm:pt>
    <dgm:pt modelId="{3F812FE9-4A92-4A20-B999-A0385A6537CA}" type="parTrans" cxnId="{92C39869-7054-41DC-BFBA-931CF5353AE4}">
      <dgm:prSet/>
      <dgm:spPr/>
      <dgm:t>
        <a:bodyPr/>
        <a:lstStyle/>
        <a:p>
          <a:endParaRPr lang="pt-BR"/>
        </a:p>
      </dgm:t>
    </dgm:pt>
    <dgm:pt modelId="{79CDC838-ACBB-407D-A673-810D9ED9F47D}" type="sibTrans" cxnId="{92C39869-7054-41DC-BFBA-931CF5353AE4}">
      <dgm:prSet/>
      <dgm:spPr/>
      <dgm:t>
        <a:bodyPr/>
        <a:lstStyle/>
        <a:p>
          <a:endParaRPr lang="pt-BR"/>
        </a:p>
      </dgm:t>
    </dgm:pt>
    <dgm:pt modelId="{D81450AA-3FE9-4B1C-949D-8C527F472E21}" type="pres">
      <dgm:prSet presAssocID="{8D00EE0C-8057-4612-B0E5-64898757E353}" presName="Name0" presStyleCnt="0">
        <dgm:presLayoutVars>
          <dgm:dir/>
          <dgm:animLvl val="lvl"/>
          <dgm:resizeHandles val="exact"/>
        </dgm:presLayoutVars>
      </dgm:prSet>
      <dgm:spPr/>
    </dgm:pt>
    <dgm:pt modelId="{3049661A-F0D9-404A-8D95-66AF07E4385E}" type="pres">
      <dgm:prSet presAssocID="{0E998077-DB68-474E-9317-52F4F8CA3815}" presName="Name8" presStyleCnt="0"/>
      <dgm:spPr/>
    </dgm:pt>
    <dgm:pt modelId="{57E10DC8-7EBC-4231-B852-9B00D1A3760C}" type="pres">
      <dgm:prSet presAssocID="{0E998077-DB68-474E-9317-52F4F8CA3815}" presName="level" presStyleLbl="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5448DD-D5D7-4873-9894-F77DA21ABC58}" type="pres">
      <dgm:prSet presAssocID="{0E998077-DB68-474E-9317-52F4F8CA381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B7C59F-6E11-49F0-A9A3-0B617AF4E638}" type="pres">
      <dgm:prSet presAssocID="{BCD6CF2D-27B1-4646-B4D5-6D6F36AE08C3}" presName="Name8" presStyleCnt="0"/>
      <dgm:spPr/>
    </dgm:pt>
    <dgm:pt modelId="{2AC80E14-5881-4274-AC6F-4CC74BCCE6A4}" type="pres">
      <dgm:prSet presAssocID="{BCD6CF2D-27B1-4646-B4D5-6D6F36AE08C3}" presName="level" presStyleLbl="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5BE81-0383-45C0-B768-F960E8A7919F}" type="pres">
      <dgm:prSet presAssocID="{BCD6CF2D-27B1-4646-B4D5-6D6F36AE08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D6B028-717C-459E-8771-B96E7C203DC5}" type="pres">
      <dgm:prSet presAssocID="{5CC39DE7-5405-4EDD-91BC-3BAE84EBDD02}" presName="Name8" presStyleCnt="0"/>
      <dgm:spPr/>
    </dgm:pt>
    <dgm:pt modelId="{632BCA81-6CF1-45ED-A00E-0A08BEE4528C}" type="pres">
      <dgm:prSet presAssocID="{5CC39DE7-5405-4EDD-91BC-3BAE84EBDD02}" presName="level" presStyleLbl="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8D1A59-ECC7-40A4-B1B1-2C04E2E6CEE2}" type="pres">
      <dgm:prSet presAssocID="{5CC39DE7-5405-4EDD-91BC-3BAE84EBDD0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14A1E9-7584-425E-8C5A-6126FA478932}" type="pres">
      <dgm:prSet presAssocID="{20DCA2C0-8E12-452F-84F0-93E5436EC764}" presName="Name8" presStyleCnt="0"/>
      <dgm:spPr/>
    </dgm:pt>
    <dgm:pt modelId="{C624318C-751D-432C-9B3C-ED0EA5C2DCA5}" type="pres">
      <dgm:prSet presAssocID="{20DCA2C0-8E12-452F-84F0-93E5436EC764}" presName="level" presStyleLbl="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E67E5D-16C2-4107-AB3A-DE9D4516C5A4}" type="pres">
      <dgm:prSet presAssocID="{20DCA2C0-8E12-452F-84F0-93E5436EC76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D71AD1-C606-4569-BEC0-8F4351B28950}" type="pres">
      <dgm:prSet presAssocID="{5973884B-8BB3-4139-A03A-399132481362}" presName="Name8" presStyleCnt="0"/>
      <dgm:spPr/>
    </dgm:pt>
    <dgm:pt modelId="{2093CC98-F17D-4F4E-A09F-5B4401416F76}" type="pres">
      <dgm:prSet presAssocID="{5973884B-8BB3-4139-A03A-399132481362}" presName="level" presStyleLbl="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7D65C7-DA7A-460D-8B0F-8286E8299A24}" type="pres">
      <dgm:prSet presAssocID="{5973884B-8BB3-4139-A03A-39913248136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F1E31E-6111-44DF-8EBA-B6A778EA578E}" type="pres">
      <dgm:prSet presAssocID="{4521F755-8A55-4521-AC26-A409C8C4ABC3}" presName="Name8" presStyleCnt="0"/>
      <dgm:spPr/>
    </dgm:pt>
    <dgm:pt modelId="{D14938AD-9661-48D5-B633-4CD2A381C3E0}" type="pres">
      <dgm:prSet presAssocID="{4521F755-8A55-4521-AC26-A409C8C4ABC3}" presName="level" presStyleLbl="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DC368B-3A51-4253-8F1D-3A17F35A90F5}" type="pres">
      <dgm:prSet presAssocID="{4521F755-8A55-4521-AC26-A409C8C4AB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0D6D01D-9509-4F00-B048-DAB166BCD765}" type="pres">
      <dgm:prSet presAssocID="{EC08CC8F-FE30-450F-9CDA-D5DF726863DD}" presName="Name8" presStyleCnt="0"/>
      <dgm:spPr/>
    </dgm:pt>
    <dgm:pt modelId="{B53EFEE7-1369-435F-B03D-22FE9269A5B9}" type="pres">
      <dgm:prSet presAssocID="{EC08CC8F-FE30-450F-9CDA-D5DF726863DD}" presName="level" presStyleLbl="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4ED2BB6-F3FC-4760-9B8B-0CDBD8434FCB}" type="pres">
      <dgm:prSet presAssocID="{EC08CC8F-FE30-450F-9CDA-D5DF726863D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6EC572-C96A-42B6-B177-1838B9E6A3D8}" type="pres">
      <dgm:prSet presAssocID="{AA3BA7FF-73B4-437D-92FD-DB6D60E37D68}" presName="Name8" presStyleCnt="0"/>
      <dgm:spPr/>
    </dgm:pt>
    <dgm:pt modelId="{03D928A4-F076-4601-A524-7256E776987E}" type="pres">
      <dgm:prSet presAssocID="{AA3BA7FF-73B4-437D-92FD-DB6D60E37D68}" presName="level" presStyleLbl="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123F453-C12B-4013-A157-0BF895714CCB}" type="pres">
      <dgm:prSet presAssocID="{AA3BA7FF-73B4-437D-92FD-DB6D60E37D6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2C39869-7054-41DC-BFBA-931CF5353AE4}" srcId="{8D00EE0C-8057-4612-B0E5-64898757E353}" destId="{AA3BA7FF-73B4-437D-92FD-DB6D60E37D68}" srcOrd="7" destOrd="0" parTransId="{3F812FE9-4A92-4A20-B999-A0385A6537CA}" sibTransId="{79CDC838-ACBB-407D-A673-810D9ED9F47D}"/>
    <dgm:cxn modelId="{DF3F5D3F-189D-475C-8A65-CBBAFA5349D1}" type="presOf" srcId="{BCD6CF2D-27B1-4646-B4D5-6D6F36AE08C3}" destId="{2AC80E14-5881-4274-AC6F-4CC74BCCE6A4}" srcOrd="0" destOrd="0" presId="urn:microsoft.com/office/officeart/2005/8/layout/pyramid1"/>
    <dgm:cxn modelId="{70A4BD0C-E023-4240-B83A-FF4140C829CB}" type="presOf" srcId="{0E998077-DB68-474E-9317-52F4F8CA3815}" destId="{B85448DD-D5D7-4873-9894-F77DA21ABC58}" srcOrd="1" destOrd="0" presId="urn:microsoft.com/office/officeart/2005/8/layout/pyramid1"/>
    <dgm:cxn modelId="{782B4F63-04B5-432F-A8DC-EBAB5B02772B}" srcId="{8D00EE0C-8057-4612-B0E5-64898757E353}" destId="{5CC39DE7-5405-4EDD-91BC-3BAE84EBDD02}" srcOrd="2" destOrd="0" parTransId="{A724FB2A-09DD-4B69-8312-4ADC943AA652}" sibTransId="{E8A676DE-34FD-414C-8400-28683D19BC2F}"/>
    <dgm:cxn modelId="{61F863F8-D383-408C-AFE7-09FFAEB2A6C0}" type="presOf" srcId="{20DCA2C0-8E12-452F-84F0-93E5436EC764}" destId="{C7E67E5D-16C2-4107-AB3A-DE9D4516C5A4}" srcOrd="1" destOrd="0" presId="urn:microsoft.com/office/officeart/2005/8/layout/pyramid1"/>
    <dgm:cxn modelId="{3ACCA3B1-0E2F-4E68-8FC4-7DA31E5F27A2}" type="presOf" srcId="{BCD6CF2D-27B1-4646-B4D5-6D6F36AE08C3}" destId="{4E55BE81-0383-45C0-B768-F960E8A7919F}" srcOrd="1" destOrd="0" presId="urn:microsoft.com/office/officeart/2005/8/layout/pyramid1"/>
    <dgm:cxn modelId="{1DC650C0-3370-4AF9-A316-4583D351EFEE}" type="presOf" srcId="{5973884B-8BB3-4139-A03A-399132481362}" destId="{CF7D65C7-DA7A-460D-8B0F-8286E8299A24}" srcOrd="1" destOrd="0" presId="urn:microsoft.com/office/officeart/2005/8/layout/pyramid1"/>
    <dgm:cxn modelId="{DE0C6672-6FFF-4F56-A4DD-D3AD186AB0C0}" type="presOf" srcId="{4521F755-8A55-4521-AC26-A409C8C4ABC3}" destId="{D14938AD-9661-48D5-B633-4CD2A381C3E0}" srcOrd="0" destOrd="0" presId="urn:microsoft.com/office/officeart/2005/8/layout/pyramid1"/>
    <dgm:cxn modelId="{F72B46A6-DA4F-41E9-8E0C-837CB3AAEA9F}" srcId="{8D00EE0C-8057-4612-B0E5-64898757E353}" destId="{20DCA2C0-8E12-452F-84F0-93E5436EC764}" srcOrd="3" destOrd="0" parTransId="{3D9F5F78-647B-46CB-A964-0CF8C1AD2296}" sibTransId="{F9286FE8-20FB-44E2-8BA9-644C38D73187}"/>
    <dgm:cxn modelId="{0258E5A5-E70C-483F-A3B5-53FA80DCFE1A}" srcId="{8D00EE0C-8057-4612-B0E5-64898757E353}" destId="{4521F755-8A55-4521-AC26-A409C8C4ABC3}" srcOrd="5" destOrd="0" parTransId="{617FCE72-59CD-4F9D-8C98-0E4F5E9A3836}" sibTransId="{B233D116-144D-4F6D-B380-8AC0C089E533}"/>
    <dgm:cxn modelId="{ACBEF13E-9C82-444D-9F7C-8926D17FB73D}" srcId="{8D00EE0C-8057-4612-B0E5-64898757E353}" destId="{EC08CC8F-FE30-450F-9CDA-D5DF726863DD}" srcOrd="6" destOrd="0" parTransId="{65D2BB58-27CC-4545-8421-3E42D1BAB706}" sibTransId="{1E22D6B0-8458-4B2F-A289-8CBAB4A7D47E}"/>
    <dgm:cxn modelId="{48EC6AF2-D2C7-4F1E-A392-BD19346AEC47}" type="presOf" srcId="{EC08CC8F-FE30-450F-9CDA-D5DF726863DD}" destId="{44ED2BB6-F3FC-4760-9B8B-0CDBD8434FCB}" srcOrd="1" destOrd="0" presId="urn:microsoft.com/office/officeart/2005/8/layout/pyramid1"/>
    <dgm:cxn modelId="{4F4B44C0-E9AC-4091-A73A-32C0D6034774}" srcId="{8D00EE0C-8057-4612-B0E5-64898757E353}" destId="{0E998077-DB68-474E-9317-52F4F8CA3815}" srcOrd="0" destOrd="0" parTransId="{C1BABCDB-E851-4497-95BC-35ADBCCAE0E5}" sibTransId="{19A9EB17-7383-4D7A-9953-928FAE752DA0}"/>
    <dgm:cxn modelId="{21C5E99E-B906-4C9D-91CF-BED7F56A31F0}" type="presOf" srcId="{8D00EE0C-8057-4612-B0E5-64898757E353}" destId="{D81450AA-3FE9-4B1C-949D-8C527F472E21}" srcOrd="0" destOrd="0" presId="urn:microsoft.com/office/officeart/2005/8/layout/pyramid1"/>
    <dgm:cxn modelId="{A4547ECA-B7D0-431A-8ADB-C9F577B1145B}" type="presOf" srcId="{0E998077-DB68-474E-9317-52F4F8CA3815}" destId="{57E10DC8-7EBC-4231-B852-9B00D1A3760C}" srcOrd="0" destOrd="0" presId="urn:microsoft.com/office/officeart/2005/8/layout/pyramid1"/>
    <dgm:cxn modelId="{F3035D7A-2F4D-4BE2-81A6-304D17A359A8}" type="presOf" srcId="{5CC39DE7-5405-4EDD-91BC-3BAE84EBDD02}" destId="{838D1A59-ECC7-40A4-B1B1-2C04E2E6CEE2}" srcOrd="1" destOrd="0" presId="urn:microsoft.com/office/officeart/2005/8/layout/pyramid1"/>
    <dgm:cxn modelId="{A95552AE-E876-40F9-8194-89380EC516F6}" type="presOf" srcId="{20DCA2C0-8E12-452F-84F0-93E5436EC764}" destId="{C624318C-751D-432C-9B3C-ED0EA5C2DCA5}" srcOrd="0" destOrd="0" presId="urn:microsoft.com/office/officeart/2005/8/layout/pyramid1"/>
    <dgm:cxn modelId="{1EC21799-7B0A-4F8B-9F2D-0FA4EA93D6F8}" type="presOf" srcId="{5CC39DE7-5405-4EDD-91BC-3BAE84EBDD02}" destId="{632BCA81-6CF1-45ED-A00E-0A08BEE4528C}" srcOrd="0" destOrd="0" presId="urn:microsoft.com/office/officeart/2005/8/layout/pyramid1"/>
    <dgm:cxn modelId="{B74AB835-B2BA-4439-8C65-D08FC2CC9337}" type="presOf" srcId="{AA3BA7FF-73B4-437D-92FD-DB6D60E37D68}" destId="{7123F453-C12B-4013-A157-0BF895714CCB}" srcOrd="1" destOrd="0" presId="urn:microsoft.com/office/officeart/2005/8/layout/pyramid1"/>
    <dgm:cxn modelId="{6B9808DF-FC6C-4C49-8237-54762ECB7CAE}" type="presOf" srcId="{AA3BA7FF-73B4-437D-92FD-DB6D60E37D68}" destId="{03D928A4-F076-4601-A524-7256E776987E}" srcOrd="0" destOrd="0" presId="urn:microsoft.com/office/officeart/2005/8/layout/pyramid1"/>
    <dgm:cxn modelId="{8C972886-B455-4C00-ACE2-C73B3600875C}" srcId="{8D00EE0C-8057-4612-B0E5-64898757E353}" destId="{BCD6CF2D-27B1-4646-B4D5-6D6F36AE08C3}" srcOrd="1" destOrd="0" parTransId="{25E8EDFF-030F-4B00-9A1C-0208C20F9684}" sibTransId="{12F49CAA-7CF1-41D6-809A-269E0D0A2BF1}"/>
    <dgm:cxn modelId="{973B0B1C-29A1-454C-9D3E-C5C24852E473}" type="presOf" srcId="{EC08CC8F-FE30-450F-9CDA-D5DF726863DD}" destId="{B53EFEE7-1369-435F-B03D-22FE9269A5B9}" srcOrd="0" destOrd="0" presId="urn:microsoft.com/office/officeart/2005/8/layout/pyramid1"/>
    <dgm:cxn modelId="{42E04DCD-000A-4D9B-A5FD-94EA4FD5DD8B}" type="presOf" srcId="{5973884B-8BB3-4139-A03A-399132481362}" destId="{2093CC98-F17D-4F4E-A09F-5B4401416F76}" srcOrd="0" destOrd="0" presId="urn:microsoft.com/office/officeart/2005/8/layout/pyramid1"/>
    <dgm:cxn modelId="{C0BF4A0F-8B21-44C4-A93C-C7D1D2E971D1}" type="presOf" srcId="{4521F755-8A55-4521-AC26-A409C8C4ABC3}" destId="{05DC368B-3A51-4253-8F1D-3A17F35A90F5}" srcOrd="1" destOrd="0" presId="urn:microsoft.com/office/officeart/2005/8/layout/pyramid1"/>
    <dgm:cxn modelId="{8553FA62-74E3-4351-966F-F2CD0D99D1D6}" srcId="{8D00EE0C-8057-4612-B0E5-64898757E353}" destId="{5973884B-8BB3-4139-A03A-399132481362}" srcOrd="4" destOrd="0" parTransId="{05C5D99C-92A1-44DF-B427-291CBAE1D96A}" sibTransId="{35AF141C-B248-47B6-BB5E-5AC3EC03F7D5}"/>
    <dgm:cxn modelId="{E3E2E699-75DA-447B-A4EC-7FA34A9057DA}" type="presParOf" srcId="{D81450AA-3FE9-4B1C-949D-8C527F472E21}" destId="{3049661A-F0D9-404A-8D95-66AF07E4385E}" srcOrd="0" destOrd="0" presId="urn:microsoft.com/office/officeart/2005/8/layout/pyramid1"/>
    <dgm:cxn modelId="{221829EC-2F69-4AC4-88AB-DF2314B7CFC6}" type="presParOf" srcId="{3049661A-F0D9-404A-8D95-66AF07E4385E}" destId="{57E10DC8-7EBC-4231-B852-9B00D1A3760C}" srcOrd="0" destOrd="0" presId="urn:microsoft.com/office/officeart/2005/8/layout/pyramid1"/>
    <dgm:cxn modelId="{6FB17899-A002-4A55-9FED-851D9BE08991}" type="presParOf" srcId="{3049661A-F0D9-404A-8D95-66AF07E4385E}" destId="{B85448DD-D5D7-4873-9894-F77DA21ABC58}" srcOrd="1" destOrd="0" presId="urn:microsoft.com/office/officeart/2005/8/layout/pyramid1"/>
    <dgm:cxn modelId="{3DD5DBD2-3EE6-441E-B09A-36465E8C29CE}" type="presParOf" srcId="{D81450AA-3FE9-4B1C-949D-8C527F472E21}" destId="{57B7C59F-6E11-49F0-A9A3-0B617AF4E638}" srcOrd="1" destOrd="0" presId="urn:microsoft.com/office/officeart/2005/8/layout/pyramid1"/>
    <dgm:cxn modelId="{4FA5CFF4-1ADE-410D-B128-F813FF840BC5}" type="presParOf" srcId="{57B7C59F-6E11-49F0-A9A3-0B617AF4E638}" destId="{2AC80E14-5881-4274-AC6F-4CC74BCCE6A4}" srcOrd="0" destOrd="0" presId="urn:microsoft.com/office/officeart/2005/8/layout/pyramid1"/>
    <dgm:cxn modelId="{DB0356C9-D3BC-4B7E-81B9-B2729DEB597B}" type="presParOf" srcId="{57B7C59F-6E11-49F0-A9A3-0B617AF4E638}" destId="{4E55BE81-0383-45C0-B768-F960E8A7919F}" srcOrd="1" destOrd="0" presId="urn:microsoft.com/office/officeart/2005/8/layout/pyramid1"/>
    <dgm:cxn modelId="{19D41284-C84E-458B-93BB-692EEA538A69}" type="presParOf" srcId="{D81450AA-3FE9-4B1C-949D-8C527F472E21}" destId="{8BD6B028-717C-459E-8771-B96E7C203DC5}" srcOrd="2" destOrd="0" presId="urn:microsoft.com/office/officeart/2005/8/layout/pyramid1"/>
    <dgm:cxn modelId="{5BFFC63C-D893-4D45-A6E2-5C613B87488F}" type="presParOf" srcId="{8BD6B028-717C-459E-8771-B96E7C203DC5}" destId="{632BCA81-6CF1-45ED-A00E-0A08BEE4528C}" srcOrd="0" destOrd="0" presId="urn:microsoft.com/office/officeart/2005/8/layout/pyramid1"/>
    <dgm:cxn modelId="{9B88F47A-0F0C-4100-B03C-F5975C6B65B9}" type="presParOf" srcId="{8BD6B028-717C-459E-8771-B96E7C203DC5}" destId="{838D1A59-ECC7-40A4-B1B1-2C04E2E6CEE2}" srcOrd="1" destOrd="0" presId="urn:microsoft.com/office/officeart/2005/8/layout/pyramid1"/>
    <dgm:cxn modelId="{D41D52DC-8866-4C39-A7E6-671D868CB3B6}" type="presParOf" srcId="{D81450AA-3FE9-4B1C-949D-8C527F472E21}" destId="{B614A1E9-7584-425E-8C5A-6126FA478932}" srcOrd="3" destOrd="0" presId="urn:microsoft.com/office/officeart/2005/8/layout/pyramid1"/>
    <dgm:cxn modelId="{C461DE8C-FC8C-4B65-A049-4C38FB774845}" type="presParOf" srcId="{B614A1E9-7584-425E-8C5A-6126FA478932}" destId="{C624318C-751D-432C-9B3C-ED0EA5C2DCA5}" srcOrd="0" destOrd="0" presId="urn:microsoft.com/office/officeart/2005/8/layout/pyramid1"/>
    <dgm:cxn modelId="{F1F1ED11-0C95-4D5D-B251-014FC6F897FB}" type="presParOf" srcId="{B614A1E9-7584-425E-8C5A-6126FA478932}" destId="{C7E67E5D-16C2-4107-AB3A-DE9D4516C5A4}" srcOrd="1" destOrd="0" presId="urn:microsoft.com/office/officeart/2005/8/layout/pyramid1"/>
    <dgm:cxn modelId="{75C0D9E5-62B1-4B29-9DA0-B7218BFD0B17}" type="presParOf" srcId="{D81450AA-3FE9-4B1C-949D-8C527F472E21}" destId="{56D71AD1-C606-4569-BEC0-8F4351B28950}" srcOrd="4" destOrd="0" presId="urn:microsoft.com/office/officeart/2005/8/layout/pyramid1"/>
    <dgm:cxn modelId="{FE74D2F2-3303-48BF-925C-59EB52A81590}" type="presParOf" srcId="{56D71AD1-C606-4569-BEC0-8F4351B28950}" destId="{2093CC98-F17D-4F4E-A09F-5B4401416F76}" srcOrd="0" destOrd="0" presId="urn:microsoft.com/office/officeart/2005/8/layout/pyramid1"/>
    <dgm:cxn modelId="{B34B262B-CC2E-40D4-8E27-4D4F27E490B6}" type="presParOf" srcId="{56D71AD1-C606-4569-BEC0-8F4351B28950}" destId="{CF7D65C7-DA7A-460D-8B0F-8286E8299A24}" srcOrd="1" destOrd="0" presId="urn:microsoft.com/office/officeart/2005/8/layout/pyramid1"/>
    <dgm:cxn modelId="{BA7E4065-9D22-4B96-B5C8-5018236CAA2F}" type="presParOf" srcId="{D81450AA-3FE9-4B1C-949D-8C527F472E21}" destId="{D4F1E31E-6111-44DF-8EBA-B6A778EA578E}" srcOrd="5" destOrd="0" presId="urn:microsoft.com/office/officeart/2005/8/layout/pyramid1"/>
    <dgm:cxn modelId="{0CAF628E-7DAD-4572-AF0B-1D9A371688AF}" type="presParOf" srcId="{D4F1E31E-6111-44DF-8EBA-B6A778EA578E}" destId="{D14938AD-9661-48D5-B633-4CD2A381C3E0}" srcOrd="0" destOrd="0" presId="urn:microsoft.com/office/officeart/2005/8/layout/pyramid1"/>
    <dgm:cxn modelId="{420E21BF-E741-43C6-8831-39FE19926DAC}" type="presParOf" srcId="{D4F1E31E-6111-44DF-8EBA-B6A778EA578E}" destId="{05DC368B-3A51-4253-8F1D-3A17F35A90F5}" srcOrd="1" destOrd="0" presId="urn:microsoft.com/office/officeart/2005/8/layout/pyramid1"/>
    <dgm:cxn modelId="{509481BF-7F07-4548-8AFF-DC8C64DFA4CD}" type="presParOf" srcId="{D81450AA-3FE9-4B1C-949D-8C527F472E21}" destId="{70D6D01D-9509-4F00-B048-DAB166BCD765}" srcOrd="6" destOrd="0" presId="urn:microsoft.com/office/officeart/2005/8/layout/pyramid1"/>
    <dgm:cxn modelId="{27378055-CA55-4FC9-A3C2-23EFE635E5A1}" type="presParOf" srcId="{70D6D01D-9509-4F00-B048-DAB166BCD765}" destId="{B53EFEE7-1369-435F-B03D-22FE9269A5B9}" srcOrd="0" destOrd="0" presId="urn:microsoft.com/office/officeart/2005/8/layout/pyramid1"/>
    <dgm:cxn modelId="{C6D2064A-0DC9-45B0-9368-80C1748FE642}" type="presParOf" srcId="{70D6D01D-9509-4F00-B048-DAB166BCD765}" destId="{44ED2BB6-F3FC-4760-9B8B-0CDBD8434FCB}" srcOrd="1" destOrd="0" presId="urn:microsoft.com/office/officeart/2005/8/layout/pyramid1"/>
    <dgm:cxn modelId="{4C0E7F03-78B4-45D1-9CA0-39240C6AE377}" type="presParOf" srcId="{D81450AA-3FE9-4B1C-949D-8C527F472E21}" destId="{DA6EC572-C96A-42B6-B177-1838B9E6A3D8}" srcOrd="7" destOrd="0" presId="urn:microsoft.com/office/officeart/2005/8/layout/pyramid1"/>
    <dgm:cxn modelId="{9D578E6F-ACFE-47A8-B123-0E5D213A7401}" type="presParOf" srcId="{DA6EC572-C96A-42B6-B177-1838B9E6A3D8}" destId="{03D928A4-F076-4601-A524-7256E776987E}" srcOrd="0" destOrd="0" presId="urn:microsoft.com/office/officeart/2005/8/layout/pyramid1"/>
    <dgm:cxn modelId="{57A7EA4D-26CF-4269-BD12-3A006460D880}" type="presParOf" srcId="{DA6EC572-C96A-42B6-B177-1838B9E6A3D8}" destId="{7123F453-C12B-4013-A157-0BF895714CC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307C56-2AFC-445B-B40F-67FDE6C721CB}" type="doc">
      <dgm:prSet loTypeId="urn:microsoft.com/office/officeart/2005/8/layout/balance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0886292-1376-4535-97F1-66D115C040C9}">
      <dgm:prSet phldrT="[Texto]"/>
      <dgm:spPr/>
      <dgm:t>
        <a:bodyPr/>
        <a:lstStyle/>
        <a:p>
          <a:r>
            <a:rPr lang="pt-BR" dirty="0" smtClean="0"/>
            <a:t>Gestores</a:t>
          </a:r>
          <a:endParaRPr lang="pt-BR" dirty="0"/>
        </a:p>
      </dgm:t>
    </dgm:pt>
    <dgm:pt modelId="{4FC2A082-BE07-404B-8D19-AB0C55780628}" type="parTrans" cxnId="{54BA2726-A8FA-4A8C-A425-DC885B9FDA14}">
      <dgm:prSet/>
      <dgm:spPr/>
      <dgm:t>
        <a:bodyPr/>
        <a:lstStyle/>
        <a:p>
          <a:endParaRPr lang="pt-BR"/>
        </a:p>
      </dgm:t>
    </dgm:pt>
    <dgm:pt modelId="{74AFE682-BA4D-4490-9F8C-F1A7D8E87D27}" type="sibTrans" cxnId="{54BA2726-A8FA-4A8C-A425-DC885B9FDA14}">
      <dgm:prSet/>
      <dgm:spPr/>
      <dgm:t>
        <a:bodyPr/>
        <a:lstStyle/>
        <a:p>
          <a:endParaRPr lang="pt-BR"/>
        </a:p>
      </dgm:t>
    </dgm:pt>
    <dgm:pt modelId="{1D2EFAAF-4F30-4093-9D52-49671A1C2D30}">
      <dgm:prSet phldrT="[Texto]"/>
      <dgm:spPr/>
      <dgm:t>
        <a:bodyPr/>
        <a:lstStyle/>
        <a:p>
          <a:r>
            <a:rPr lang="pt-BR" dirty="0" smtClean="0"/>
            <a:t>Salários Estáveis</a:t>
          </a:r>
          <a:endParaRPr lang="pt-BR" dirty="0"/>
        </a:p>
      </dgm:t>
    </dgm:pt>
    <dgm:pt modelId="{7CCA943D-519A-4892-8738-F084C1F837B1}" type="parTrans" cxnId="{0F0F0199-B3A8-4D65-BCCE-81E3AA033BF0}">
      <dgm:prSet/>
      <dgm:spPr/>
      <dgm:t>
        <a:bodyPr/>
        <a:lstStyle/>
        <a:p>
          <a:endParaRPr lang="pt-BR"/>
        </a:p>
      </dgm:t>
    </dgm:pt>
    <dgm:pt modelId="{A26BA7D7-CE5A-48DC-A30B-06A7FAE7AB2F}" type="sibTrans" cxnId="{0F0F0199-B3A8-4D65-BCCE-81E3AA033BF0}">
      <dgm:prSet/>
      <dgm:spPr/>
      <dgm:t>
        <a:bodyPr/>
        <a:lstStyle/>
        <a:p>
          <a:endParaRPr lang="pt-BR"/>
        </a:p>
      </dgm:t>
    </dgm:pt>
    <dgm:pt modelId="{F2525EBB-DBCF-4FB8-A3D8-B6787E3E8A29}">
      <dgm:prSet phldrT="[Texto]"/>
      <dgm:spPr/>
      <dgm:t>
        <a:bodyPr/>
        <a:lstStyle/>
        <a:p>
          <a:r>
            <a:rPr lang="pt-BR" dirty="0" smtClean="0"/>
            <a:t>Oferta Estável Profissionais</a:t>
          </a:r>
          <a:endParaRPr lang="pt-BR" dirty="0"/>
        </a:p>
      </dgm:t>
    </dgm:pt>
    <dgm:pt modelId="{EF580DC9-E805-437D-9111-6C4629055F5E}" type="parTrans" cxnId="{457F5BE4-7E8F-44D9-936F-D58C31B9E95C}">
      <dgm:prSet/>
      <dgm:spPr/>
      <dgm:t>
        <a:bodyPr/>
        <a:lstStyle/>
        <a:p>
          <a:endParaRPr lang="pt-BR"/>
        </a:p>
      </dgm:t>
    </dgm:pt>
    <dgm:pt modelId="{BE1295C8-52B4-469F-B8FC-74DABA28274D}" type="sibTrans" cxnId="{457F5BE4-7E8F-44D9-936F-D58C31B9E95C}">
      <dgm:prSet/>
      <dgm:spPr/>
      <dgm:t>
        <a:bodyPr/>
        <a:lstStyle/>
        <a:p>
          <a:endParaRPr lang="pt-BR"/>
        </a:p>
      </dgm:t>
    </dgm:pt>
    <dgm:pt modelId="{7903B16A-F279-40CC-B207-B3E8227B679E}">
      <dgm:prSet phldrT="[Texto]"/>
      <dgm:spPr/>
      <dgm:t>
        <a:bodyPr/>
        <a:lstStyle/>
        <a:p>
          <a:r>
            <a:rPr lang="pt-BR" dirty="0" smtClean="0"/>
            <a:t>Técnicos</a:t>
          </a:r>
          <a:endParaRPr lang="pt-BR" dirty="0"/>
        </a:p>
      </dgm:t>
    </dgm:pt>
    <dgm:pt modelId="{5792013E-8742-47D4-889F-5626D0A977FD}" type="parTrans" cxnId="{DD9653B9-5AE5-46ED-A47C-A2FDCCC92DF3}">
      <dgm:prSet/>
      <dgm:spPr/>
      <dgm:t>
        <a:bodyPr/>
        <a:lstStyle/>
        <a:p>
          <a:endParaRPr lang="pt-BR"/>
        </a:p>
      </dgm:t>
    </dgm:pt>
    <dgm:pt modelId="{39D7E541-10F8-4AC4-955C-139E91979257}" type="sibTrans" cxnId="{DD9653B9-5AE5-46ED-A47C-A2FDCCC92DF3}">
      <dgm:prSet/>
      <dgm:spPr/>
      <dgm:t>
        <a:bodyPr/>
        <a:lstStyle/>
        <a:p>
          <a:endParaRPr lang="pt-BR"/>
        </a:p>
      </dgm:t>
    </dgm:pt>
    <dgm:pt modelId="{CCEC99EE-B66E-4134-B138-B26575229095}">
      <dgm:prSet phldrT="[Texto]"/>
      <dgm:spPr/>
      <dgm:t>
        <a:bodyPr/>
        <a:lstStyle/>
        <a:p>
          <a:r>
            <a:rPr lang="pt-BR" dirty="0" smtClean="0"/>
            <a:t>Faltam Profissionais</a:t>
          </a:r>
          <a:endParaRPr lang="pt-BR" dirty="0"/>
        </a:p>
      </dgm:t>
    </dgm:pt>
    <dgm:pt modelId="{66E7507F-BB84-4DE3-A8AA-9B9BD014EEAA}" type="parTrans" cxnId="{7427AC60-426B-4ECB-9FE0-FABB690B02FA}">
      <dgm:prSet/>
      <dgm:spPr/>
      <dgm:t>
        <a:bodyPr/>
        <a:lstStyle/>
        <a:p>
          <a:endParaRPr lang="pt-BR"/>
        </a:p>
      </dgm:t>
    </dgm:pt>
    <dgm:pt modelId="{C6EA22CB-D1F8-4F24-9B1C-796E43660B0E}" type="sibTrans" cxnId="{7427AC60-426B-4ECB-9FE0-FABB690B02FA}">
      <dgm:prSet/>
      <dgm:spPr/>
      <dgm:t>
        <a:bodyPr/>
        <a:lstStyle/>
        <a:p>
          <a:endParaRPr lang="pt-BR"/>
        </a:p>
      </dgm:t>
    </dgm:pt>
    <dgm:pt modelId="{C33E40A8-47C6-45B7-A225-D91FB2C24F91}">
      <dgm:prSet phldrT="[Texto]"/>
      <dgm:spPr/>
      <dgm:t>
        <a:bodyPr/>
        <a:lstStyle/>
        <a:p>
          <a:r>
            <a:rPr lang="pt-BR" dirty="0" smtClean="0"/>
            <a:t>Sobram Vagas</a:t>
          </a:r>
          <a:endParaRPr lang="pt-BR" dirty="0"/>
        </a:p>
      </dgm:t>
    </dgm:pt>
    <dgm:pt modelId="{77108307-21EA-4F6F-94D9-6FDE27C70AA0}" type="parTrans" cxnId="{FEF46F3E-911B-468B-9AEB-3727C4B23BEB}">
      <dgm:prSet/>
      <dgm:spPr/>
      <dgm:t>
        <a:bodyPr/>
        <a:lstStyle/>
        <a:p>
          <a:endParaRPr lang="pt-BR"/>
        </a:p>
      </dgm:t>
    </dgm:pt>
    <dgm:pt modelId="{C5B54D94-9E0C-4F0B-9A83-5FD1FA0F8CFA}" type="sibTrans" cxnId="{FEF46F3E-911B-468B-9AEB-3727C4B23BEB}">
      <dgm:prSet/>
      <dgm:spPr/>
      <dgm:t>
        <a:bodyPr/>
        <a:lstStyle/>
        <a:p>
          <a:endParaRPr lang="pt-BR"/>
        </a:p>
      </dgm:t>
    </dgm:pt>
    <dgm:pt modelId="{9B157635-CCD0-4A06-8368-DB64FBC371C8}">
      <dgm:prSet phldrT="[Texto]"/>
      <dgm:spPr/>
      <dgm:t>
        <a:bodyPr/>
        <a:lstStyle/>
        <a:p>
          <a:r>
            <a:rPr lang="pt-BR" dirty="0" smtClean="0"/>
            <a:t>Aumento de Demanda</a:t>
          </a:r>
          <a:endParaRPr lang="pt-BR" dirty="0"/>
        </a:p>
      </dgm:t>
    </dgm:pt>
    <dgm:pt modelId="{C47038FD-3442-4AB0-B247-F1A6345F1D88}" type="parTrans" cxnId="{901ED494-013C-465E-802E-C72A193D4266}">
      <dgm:prSet/>
      <dgm:spPr/>
      <dgm:t>
        <a:bodyPr/>
        <a:lstStyle/>
        <a:p>
          <a:endParaRPr lang="pt-BR"/>
        </a:p>
      </dgm:t>
    </dgm:pt>
    <dgm:pt modelId="{AC75E686-9A87-48FE-B286-B2C222436017}" type="sibTrans" cxnId="{901ED494-013C-465E-802E-C72A193D4266}">
      <dgm:prSet/>
      <dgm:spPr/>
      <dgm:t>
        <a:bodyPr/>
        <a:lstStyle/>
        <a:p>
          <a:endParaRPr lang="pt-BR"/>
        </a:p>
      </dgm:t>
    </dgm:pt>
    <dgm:pt modelId="{4B71DFE2-7D6D-4211-86F4-DB892AD84FB3}">
      <dgm:prSet phldrT="[Texto]"/>
      <dgm:spPr/>
      <dgm:t>
        <a:bodyPr/>
        <a:lstStyle/>
        <a:p>
          <a:r>
            <a:rPr lang="pt-BR" dirty="0" smtClean="0"/>
            <a:t>Demanda Estável</a:t>
          </a:r>
          <a:endParaRPr lang="pt-BR" dirty="0"/>
        </a:p>
      </dgm:t>
    </dgm:pt>
    <dgm:pt modelId="{2078544E-801F-4A8C-9528-A8053741821C}" type="parTrans" cxnId="{9F304FCA-8105-4928-8CC6-67BBBC01E135}">
      <dgm:prSet/>
      <dgm:spPr/>
      <dgm:t>
        <a:bodyPr/>
        <a:lstStyle/>
        <a:p>
          <a:endParaRPr lang="pt-BR"/>
        </a:p>
      </dgm:t>
    </dgm:pt>
    <dgm:pt modelId="{FF7E8F22-4B77-4089-ACAD-1D8DA520A78E}" type="sibTrans" cxnId="{9F304FCA-8105-4928-8CC6-67BBBC01E135}">
      <dgm:prSet/>
      <dgm:spPr/>
      <dgm:t>
        <a:bodyPr/>
        <a:lstStyle/>
        <a:p>
          <a:endParaRPr lang="pt-BR"/>
        </a:p>
      </dgm:t>
    </dgm:pt>
    <dgm:pt modelId="{5767FC98-4C1D-4A5F-B627-A769E3341266}">
      <dgm:prSet phldrT="[Texto]"/>
      <dgm:spPr/>
      <dgm:t>
        <a:bodyPr/>
        <a:lstStyle/>
        <a:p>
          <a:r>
            <a:rPr lang="pt-BR" dirty="0" smtClean="0"/>
            <a:t>Aumento de Salários</a:t>
          </a:r>
          <a:endParaRPr lang="pt-BR" dirty="0"/>
        </a:p>
      </dgm:t>
    </dgm:pt>
    <dgm:pt modelId="{33A3A58E-2B47-491D-AA6F-C39FEA91B750}" type="parTrans" cxnId="{D7830B25-886E-42E0-872C-45CA1E9FA1A4}">
      <dgm:prSet/>
      <dgm:spPr/>
      <dgm:t>
        <a:bodyPr/>
        <a:lstStyle/>
        <a:p>
          <a:endParaRPr lang="pt-BR"/>
        </a:p>
      </dgm:t>
    </dgm:pt>
    <dgm:pt modelId="{69B124B9-057F-448E-ADA7-C7ED0901ECED}" type="sibTrans" cxnId="{D7830B25-886E-42E0-872C-45CA1E9FA1A4}">
      <dgm:prSet/>
      <dgm:spPr/>
      <dgm:t>
        <a:bodyPr/>
        <a:lstStyle/>
        <a:p>
          <a:endParaRPr lang="pt-BR"/>
        </a:p>
      </dgm:t>
    </dgm:pt>
    <dgm:pt modelId="{9AB80AFB-9BD4-48B9-8626-7F9FD3A3F958}" type="pres">
      <dgm:prSet presAssocID="{BD307C56-2AFC-445B-B40F-67FDE6C721CB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18F97AF-624A-42EB-91DE-C97796C6A766}" type="pres">
      <dgm:prSet presAssocID="{BD307C56-2AFC-445B-B40F-67FDE6C721CB}" presName="dummyMaxCanvas" presStyleCnt="0"/>
      <dgm:spPr/>
    </dgm:pt>
    <dgm:pt modelId="{8B03ADFF-3AB5-4C6A-802C-7A456E09A11A}" type="pres">
      <dgm:prSet presAssocID="{BD307C56-2AFC-445B-B40F-67FDE6C721CB}" presName="parentComposite" presStyleCnt="0"/>
      <dgm:spPr/>
    </dgm:pt>
    <dgm:pt modelId="{2CDD2039-D023-446B-9645-CF90463B1388}" type="pres">
      <dgm:prSet presAssocID="{BD307C56-2AFC-445B-B40F-67FDE6C721CB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pt-BR"/>
        </a:p>
      </dgm:t>
    </dgm:pt>
    <dgm:pt modelId="{23CCCDC6-AD74-4658-ABFF-EF81D4A03577}" type="pres">
      <dgm:prSet presAssocID="{BD307C56-2AFC-445B-B40F-67FDE6C721CB}" presName="parent2" presStyleLbl="alignAccFollowNode1" presStyleIdx="1" presStyleCnt="4">
        <dgm:presLayoutVars>
          <dgm:chMax val="4"/>
        </dgm:presLayoutVars>
      </dgm:prSet>
      <dgm:spPr/>
    </dgm:pt>
    <dgm:pt modelId="{7BFF89F0-CD99-44A7-884A-34AC2F9ADE9C}" type="pres">
      <dgm:prSet presAssocID="{BD307C56-2AFC-445B-B40F-67FDE6C721CB}" presName="childrenComposite" presStyleCnt="0"/>
      <dgm:spPr/>
    </dgm:pt>
    <dgm:pt modelId="{E2A128C6-22B0-43F6-9115-60180D8FA9E5}" type="pres">
      <dgm:prSet presAssocID="{BD307C56-2AFC-445B-B40F-67FDE6C721CB}" presName="dummyMaxCanvas_ChildArea" presStyleCnt="0"/>
      <dgm:spPr/>
    </dgm:pt>
    <dgm:pt modelId="{40D61CEB-FD5B-4060-B37D-CF3F0628DD8C}" type="pres">
      <dgm:prSet presAssocID="{BD307C56-2AFC-445B-B40F-67FDE6C721CB}" presName="fulcrum" presStyleLbl="alignAccFollowNode1" presStyleIdx="2" presStyleCnt="4"/>
      <dgm:spPr/>
    </dgm:pt>
    <dgm:pt modelId="{980D2C42-7CC5-4C47-819E-18BA131CC2E0}" type="pres">
      <dgm:prSet presAssocID="{BD307C56-2AFC-445B-B40F-67FDE6C721CB}" presName="balance_34" presStyleLbl="alignAccFollowNode1" presStyleIdx="3" presStyleCnt="4">
        <dgm:presLayoutVars>
          <dgm:bulletEnabled val="1"/>
        </dgm:presLayoutVars>
      </dgm:prSet>
      <dgm:spPr/>
    </dgm:pt>
    <dgm:pt modelId="{3FB52DDC-BF8B-46A2-81DC-1D98A905AD9E}" type="pres">
      <dgm:prSet presAssocID="{BD307C56-2AFC-445B-B40F-67FDE6C721CB}" presName="right_34_1" presStyleLbl="node1" presStyleIdx="0" presStyleCnt="7">
        <dgm:presLayoutVars>
          <dgm:bulletEnabled val="1"/>
        </dgm:presLayoutVars>
      </dgm:prSet>
      <dgm:spPr/>
    </dgm:pt>
    <dgm:pt modelId="{FAB2714E-F757-4D6D-9940-0EB80C0D2AF9}" type="pres">
      <dgm:prSet presAssocID="{BD307C56-2AFC-445B-B40F-67FDE6C721CB}" presName="right_34_2" presStyleLbl="node1" presStyleIdx="1" presStyleCnt="7">
        <dgm:presLayoutVars>
          <dgm:bulletEnabled val="1"/>
        </dgm:presLayoutVars>
      </dgm:prSet>
      <dgm:spPr/>
    </dgm:pt>
    <dgm:pt modelId="{7127BEA5-6A0B-4A12-B3B5-AA1B62ECC96F}" type="pres">
      <dgm:prSet presAssocID="{BD307C56-2AFC-445B-B40F-67FDE6C721CB}" presName="right_34_3" presStyleLbl="node1" presStyleIdx="2" presStyleCnt="7">
        <dgm:presLayoutVars>
          <dgm:bulletEnabled val="1"/>
        </dgm:presLayoutVars>
      </dgm:prSet>
      <dgm:spPr/>
    </dgm:pt>
    <dgm:pt modelId="{DF4BF477-B5C1-44DD-9FC2-2E8B73C25EF5}" type="pres">
      <dgm:prSet presAssocID="{BD307C56-2AFC-445B-B40F-67FDE6C721CB}" presName="right_34_4" presStyleLbl="node1" presStyleIdx="3" presStyleCnt="7">
        <dgm:presLayoutVars>
          <dgm:bulletEnabled val="1"/>
        </dgm:presLayoutVars>
      </dgm:prSet>
      <dgm:spPr/>
    </dgm:pt>
    <dgm:pt modelId="{E216ACA7-38E8-4576-8D0A-83090E5ABEFD}" type="pres">
      <dgm:prSet presAssocID="{BD307C56-2AFC-445B-B40F-67FDE6C721CB}" presName="left_34_1" presStyleLbl="node1" presStyleIdx="4" presStyleCnt="7">
        <dgm:presLayoutVars>
          <dgm:bulletEnabled val="1"/>
        </dgm:presLayoutVars>
      </dgm:prSet>
      <dgm:spPr/>
    </dgm:pt>
    <dgm:pt modelId="{0FD9D22C-64C5-4F23-9431-7E2CC27243A6}" type="pres">
      <dgm:prSet presAssocID="{BD307C56-2AFC-445B-B40F-67FDE6C721CB}" presName="left_34_2" presStyleLbl="node1" presStyleIdx="5" presStyleCnt="7">
        <dgm:presLayoutVars>
          <dgm:bulletEnabled val="1"/>
        </dgm:presLayoutVars>
      </dgm:prSet>
      <dgm:spPr/>
    </dgm:pt>
    <dgm:pt modelId="{F77A620D-9894-498B-9DDE-2C98A60B3E2A}" type="pres">
      <dgm:prSet presAssocID="{BD307C56-2AFC-445B-B40F-67FDE6C721CB}" presName="left_34_3" presStyleLbl="node1" presStyleIdx="6" presStyleCnt="7">
        <dgm:presLayoutVars>
          <dgm:bulletEnabled val="1"/>
        </dgm:presLayoutVars>
      </dgm:prSet>
      <dgm:spPr/>
    </dgm:pt>
  </dgm:ptLst>
  <dgm:cxnLst>
    <dgm:cxn modelId="{2A3135B5-2E8F-4BA0-A55C-9BC1C72492A6}" type="presOf" srcId="{7903B16A-F279-40CC-B207-B3E8227B679E}" destId="{23CCCDC6-AD74-4658-ABFF-EF81D4A03577}" srcOrd="0" destOrd="0" presId="urn:microsoft.com/office/officeart/2005/8/layout/balance1"/>
    <dgm:cxn modelId="{457F5BE4-7E8F-44D9-936F-D58C31B9E95C}" srcId="{30886292-1376-4535-97F1-66D115C040C9}" destId="{F2525EBB-DBCF-4FB8-A3D8-B6787E3E8A29}" srcOrd="1" destOrd="0" parTransId="{EF580DC9-E805-437D-9111-6C4629055F5E}" sibTransId="{BE1295C8-52B4-469F-B8FC-74DABA28274D}"/>
    <dgm:cxn modelId="{20681CC9-F926-4B3C-97D4-3E0501CFE5B9}" type="presOf" srcId="{4B71DFE2-7D6D-4211-86F4-DB892AD84FB3}" destId="{F77A620D-9894-498B-9DDE-2C98A60B3E2A}" srcOrd="0" destOrd="0" presId="urn:microsoft.com/office/officeart/2005/8/layout/balance1"/>
    <dgm:cxn modelId="{BBC94F58-C521-4B9E-BC6A-10DFA1E5D938}" type="presOf" srcId="{F2525EBB-DBCF-4FB8-A3D8-B6787E3E8A29}" destId="{0FD9D22C-64C5-4F23-9431-7E2CC27243A6}" srcOrd="0" destOrd="0" presId="urn:microsoft.com/office/officeart/2005/8/layout/balance1"/>
    <dgm:cxn modelId="{D7830B25-886E-42E0-872C-45CA1E9FA1A4}" srcId="{7903B16A-F279-40CC-B207-B3E8227B679E}" destId="{5767FC98-4C1D-4A5F-B627-A769E3341266}" srcOrd="0" destOrd="0" parTransId="{33A3A58E-2B47-491D-AA6F-C39FEA91B750}" sibTransId="{69B124B9-057F-448E-ADA7-C7ED0901ECED}"/>
    <dgm:cxn modelId="{7C367F86-6AD0-4866-B531-7B146CB7C509}" type="presOf" srcId="{BD307C56-2AFC-445B-B40F-67FDE6C721CB}" destId="{9AB80AFB-9BD4-48B9-8626-7F9FD3A3F958}" srcOrd="0" destOrd="0" presId="urn:microsoft.com/office/officeart/2005/8/layout/balance1"/>
    <dgm:cxn modelId="{901ED494-013C-465E-802E-C72A193D4266}" srcId="{7903B16A-F279-40CC-B207-B3E8227B679E}" destId="{9B157635-CCD0-4A06-8368-DB64FBC371C8}" srcOrd="3" destOrd="0" parTransId="{C47038FD-3442-4AB0-B247-F1A6345F1D88}" sibTransId="{AC75E686-9A87-48FE-B286-B2C222436017}"/>
    <dgm:cxn modelId="{14D7A4C2-277F-4F2F-A01F-7575CAE116A2}" type="presOf" srcId="{5767FC98-4C1D-4A5F-B627-A769E3341266}" destId="{3FB52DDC-BF8B-46A2-81DC-1D98A905AD9E}" srcOrd="0" destOrd="0" presId="urn:microsoft.com/office/officeart/2005/8/layout/balance1"/>
    <dgm:cxn modelId="{4D3A4C4F-10C8-4796-BC91-F8F9D0E76788}" type="presOf" srcId="{9B157635-CCD0-4A06-8368-DB64FBC371C8}" destId="{DF4BF477-B5C1-44DD-9FC2-2E8B73C25EF5}" srcOrd="0" destOrd="0" presId="urn:microsoft.com/office/officeart/2005/8/layout/balance1"/>
    <dgm:cxn modelId="{9F304FCA-8105-4928-8CC6-67BBBC01E135}" srcId="{30886292-1376-4535-97F1-66D115C040C9}" destId="{4B71DFE2-7D6D-4211-86F4-DB892AD84FB3}" srcOrd="2" destOrd="0" parTransId="{2078544E-801F-4A8C-9528-A8053741821C}" sibTransId="{FF7E8F22-4B77-4089-ACAD-1D8DA520A78E}"/>
    <dgm:cxn modelId="{8AF97B84-C8E9-4158-8998-C7D94ED6AC6E}" type="presOf" srcId="{30886292-1376-4535-97F1-66D115C040C9}" destId="{2CDD2039-D023-446B-9645-CF90463B1388}" srcOrd="0" destOrd="0" presId="urn:microsoft.com/office/officeart/2005/8/layout/balance1"/>
    <dgm:cxn modelId="{54BA2726-A8FA-4A8C-A425-DC885B9FDA14}" srcId="{BD307C56-2AFC-445B-B40F-67FDE6C721CB}" destId="{30886292-1376-4535-97F1-66D115C040C9}" srcOrd="0" destOrd="0" parTransId="{4FC2A082-BE07-404B-8D19-AB0C55780628}" sibTransId="{74AFE682-BA4D-4490-9F8C-F1A7D8E87D27}"/>
    <dgm:cxn modelId="{0F0F0199-B3A8-4D65-BCCE-81E3AA033BF0}" srcId="{30886292-1376-4535-97F1-66D115C040C9}" destId="{1D2EFAAF-4F30-4093-9D52-49671A1C2D30}" srcOrd="0" destOrd="0" parTransId="{7CCA943D-519A-4892-8738-F084C1F837B1}" sibTransId="{A26BA7D7-CE5A-48DC-A30B-06A7FAE7AB2F}"/>
    <dgm:cxn modelId="{44656CF4-EB15-4E97-B625-40E330871253}" type="presOf" srcId="{C33E40A8-47C6-45B7-A225-D91FB2C24F91}" destId="{7127BEA5-6A0B-4A12-B3B5-AA1B62ECC96F}" srcOrd="0" destOrd="0" presId="urn:microsoft.com/office/officeart/2005/8/layout/balance1"/>
    <dgm:cxn modelId="{60CB408B-55DF-48CE-A5CF-D134CA5F76C9}" type="presOf" srcId="{CCEC99EE-B66E-4134-B138-B26575229095}" destId="{FAB2714E-F757-4D6D-9940-0EB80C0D2AF9}" srcOrd="0" destOrd="0" presId="urn:microsoft.com/office/officeart/2005/8/layout/balance1"/>
    <dgm:cxn modelId="{DD9653B9-5AE5-46ED-A47C-A2FDCCC92DF3}" srcId="{BD307C56-2AFC-445B-B40F-67FDE6C721CB}" destId="{7903B16A-F279-40CC-B207-B3E8227B679E}" srcOrd="1" destOrd="0" parTransId="{5792013E-8742-47D4-889F-5626D0A977FD}" sibTransId="{39D7E541-10F8-4AC4-955C-139E91979257}"/>
    <dgm:cxn modelId="{608215E3-1ED3-4DEB-A534-26974F81743D}" type="presOf" srcId="{1D2EFAAF-4F30-4093-9D52-49671A1C2D30}" destId="{E216ACA7-38E8-4576-8D0A-83090E5ABEFD}" srcOrd="0" destOrd="0" presId="urn:microsoft.com/office/officeart/2005/8/layout/balance1"/>
    <dgm:cxn modelId="{FEF46F3E-911B-468B-9AEB-3727C4B23BEB}" srcId="{7903B16A-F279-40CC-B207-B3E8227B679E}" destId="{C33E40A8-47C6-45B7-A225-D91FB2C24F91}" srcOrd="2" destOrd="0" parTransId="{77108307-21EA-4F6F-94D9-6FDE27C70AA0}" sibTransId="{C5B54D94-9E0C-4F0B-9A83-5FD1FA0F8CFA}"/>
    <dgm:cxn modelId="{7427AC60-426B-4ECB-9FE0-FABB690B02FA}" srcId="{7903B16A-F279-40CC-B207-B3E8227B679E}" destId="{CCEC99EE-B66E-4134-B138-B26575229095}" srcOrd="1" destOrd="0" parTransId="{66E7507F-BB84-4DE3-A8AA-9B9BD014EEAA}" sibTransId="{C6EA22CB-D1F8-4F24-9B1C-796E43660B0E}"/>
    <dgm:cxn modelId="{40A103B2-4BC3-4F38-9CDA-CAEE18F66E32}" type="presParOf" srcId="{9AB80AFB-9BD4-48B9-8626-7F9FD3A3F958}" destId="{718F97AF-624A-42EB-91DE-C97796C6A766}" srcOrd="0" destOrd="0" presId="urn:microsoft.com/office/officeart/2005/8/layout/balance1"/>
    <dgm:cxn modelId="{B9AA2872-42A7-4FF1-A150-B4818212D9E2}" type="presParOf" srcId="{9AB80AFB-9BD4-48B9-8626-7F9FD3A3F958}" destId="{8B03ADFF-3AB5-4C6A-802C-7A456E09A11A}" srcOrd="1" destOrd="0" presId="urn:microsoft.com/office/officeart/2005/8/layout/balance1"/>
    <dgm:cxn modelId="{273462CF-3845-49A0-8DD3-4078BC8E5F0D}" type="presParOf" srcId="{8B03ADFF-3AB5-4C6A-802C-7A456E09A11A}" destId="{2CDD2039-D023-446B-9645-CF90463B1388}" srcOrd="0" destOrd="0" presId="urn:microsoft.com/office/officeart/2005/8/layout/balance1"/>
    <dgm:cxn modelId="{6FEEC99E-F784-47C1-A887-7BC22F57BF6F}" type="presParOf" srcId="{8B03ADFF-3AB5-4C6A-802C-7A456E09A11A}" destId="{23CCCDC6-AD74-4658-ABFF-EF81D4A03577}" srcOrd="1" destOrd="0" presId="urn:microsoft.com/office/officeart/2005/8/layout/balance1"/>
    <dgm:cxn modelId="{19C9EA6B-D538-4B33-B5CF-6956DD90D03C}" type="presParOf" srcId="{9AB80AFB-9BD4-48B9-8626-7F9FD3A3F958}" destId="{7BFF89F0-CD99-44A7-884A-34AC2F9ADE9C}" srcOrd="2" destOrd="0" presId="urn:microsoft.com/office/officeart/2005/8/layout/balance1"/>
    <dgm:cxn modelId="{D9C6E05F-2691-4CB3-8675-B47E3B1F02F4}" type="presParOf" srcId="{7BFF89F0-CD99-44A7-884A-34AC2F9ADE9C}" destId="{E2A128C6-22B0-43F6-9115-60180D8FA9E5}" srcOrd="0" destOrd="0" presId="urn:microsoft.com/office/officeart/2005/8/layout/balance1"/>
    <dgm:cxn modelId="{3AE11FD0-341F-44C6-914F-72BEED2D8A08}" type="presParOf" srcId="{7BFF89F0-CD99-44A7-884A-34AC2F9ADE9C}" destId="{40D61CEB-FD5B-4060-B37D-CF3F0628DD8C}" srcOrd="1" destOrd="0" presId="urn:microsoft.com/office/officeart/2005/8/layout/balance1"/>
    <dgm:cxn modelId="{1D360D9A-2EEC-4860-99CD-786BB7336BCF}" type="presParOf" srcId="{7BFF89F0-CD99-44A7-884A-34AC2F9ADE9C}" destId="{980D2C42-7CC5-4C47-819E-18BA131CC2E0}" srcOrd="2" destOrd="0" presId="urn:microsoft.com/office/officeart/2005/8/layout/balance1"/>
    <dgm:cxn modelId="{0D0D66BE-CB55-49D0-AF41-9049E5FEA940}" type="presParOf" srcId="{7BFF89F0-CD99-44A7-884A-34AC2F9ADE9C}" destId="{3FB52DDC-BF8B-46A2-81DC-1D98A905AD9E}" srcOrd="3" destOrd="0" presId="urn:microsoft.com/office/officeart/2005/8/layout/balance1"/>
    <dgm:cxn modelId="{B2DAB742-CA5C-449A-A7A5-03A004B0B16D}" type="presParOf" srcId="{7BFF89F0-CD99-44A7-884A-34AC2F9ADE9C}" destId="{FAB2714E-F757-4D6D-9940-0EB80C0D2AF9}" srcOrd="4" destOrd="0" presId="urn:microsoft.com/office/officeart/2005/8/layout/balance1"/>
    <dgm:cxn modelId="{014EFCF8-8122-4C70-839B-C3F4572990B5}" type="presParOf" srcId="{7BFF89F0-CD99-44A7-884A-34AC2F9ADE9C}" destId="{7127BEA5-6A0B-4A12-B3B5-AA1B62ECC96F}" srcOrd="5" destOrd="0" presId="urn:microsoft.com/office/officeart/2005/8/layout/balance1"/>
    <dgm:cxn modelId="{555B12A3-3B36-40A6-94C7-A6A71E600BB6}" type="presParOf" srcId="{7BFF89F0-CD99-44A7-884A-34AC2F9ADE9C}" destId="{DF4BF477-B5C1-44DD-9FC2-2E8B73C25EF5}" srcOrd="6" destOrd="0" presId="urn:microsoft.com/office/officeart/2005/8/layout/balance1"/>
    <dgm:cxn modelId="{0C8F31B3-8DC5-4FD2-B1B2-C7F6E5FEC369}" type="presParOf" srcId="{7BFF89F0-CD99-44A7-884A-34AC2F9ADE9C}" destId="{E216ACA7-38E8-4576-8D0A-83090E5ABEFD}" srcOrd="7" destOrd="0" presId="urn:microsoft.com/office/officeart/2005/8/layout/balance1"/>
    <dgm:cxn modelId="{FF30EE92-9327-44DA-BACC-A1557024F976}" type="presParOf" srcId="{7BFF89F0-CD99-44A7-884A-34AC2F9ADE9C}" destId="{0FD9D22C-64C5-4F23-9431-7E2CC27243A6}" srcOrd="8" destOrd="0" presId="urn:microsoft.com/office/officeart/2005/8/layout/balance1"/>
    <dgm:cxn modelId="{4B7C5741-8E31-4D04-A9E1-266D2D6756FA}" type="presParOf" srcId="{7BFF89F0-CD99-44A7-884A-34AC2F9ADE9C}" destId="{F77A620D-9894-498B-9DDE-2C98A60B3E2A}" srcOrd="9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10DC8-7EBC-4231-B852-9B00D1A3760C}">
      <dsp:nvSpPr>
        <dsp:cNvPr id="0" name=""/>
        <dsp:cNvSpPr/>
      </dsp:nvSpPr>
      <dsp:spPr>
        <a:xfrm>
          <a:off x="1890514" y="0"/>
          <a:ext cx="540146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Gerente</a:t>
          </a:r>
          <a:endParaRPr lang="pt-BR" sz="1000" kern="1200" dirty="0"/>
        </a:p>
      </dsp:txBody>
      <dsp:txXfrm>
        <a:off x="1890514" y="0"/>
        <a:ext cx="540146" cy="450124"/>
      </dsp:txXfrm>
    </dsp:sp>
    <dsp:sp modelId="{2AC80E14-5881-4274-AC6F-4CC74BCCE6A4}">
      <dsp:nvSpPr>
        <dsp:cNvPr id="0" name=""/>
        <dsp:cNvSpPr/>
      </dsp:nvSpPr>
      <dsp:spPr>
        <a:xfrm>
          <a:off x="1620440" y="450124"/>
          <a:ext cx="1080293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Arquiteto de Software</a:t>
          </a:r>
          <a:endParaRPr lang="pt-BR" sz="1000" kern="1200" dirty="0"/>
        </a:p>
      </dsp:txBody>
      <dsp:txXfrm>
        <a:off x="1809492" y="450124"/>
        <a:ext cx="702190" cy="450124"/>
      </dsp:txXfrm>
    </dsp:sp>
    <dsp:sp modelId="{632BCA81-6CF1-45ED-A00E-0A08BEE4528C}">
      <dsp:nvSpPr>
        <dsp:cNvPr id="0" name=""/>
        <dsp:cNvSpPr/>
      </dsp:nvSpPr>
      <dsp:spPr>
        <a:xfrm>
          <a:off x="1350367" y="900248"/>
          <a:ext cx="1620440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Líder de Comunidade (Coordenador)</a:t>
          </a:r>
          <a:endParaRPr lang="pt-BR" sz="1000" kern="1200" dirty="0"/>
        </a:p>
      </dsp:txBody>
      <dsp:txXfrm>
        <a:off x="1633944" y="900248"/>
        <a:ext cx="1053286" cy="450124"/>
      </dsp:txXfrm>
    </dsp:sp>
    <dsp:sp modelId="{C624318C-751D-432C-9B3C-ED0EA5C2DCA5}">
      <dsp:nvSpPr>
        <dsp:cNvPr id="0" name=""/>
        <dsp:cNvSpPr/>
      </dsp:nvSpPr>
      <dsp:spPr>
        <a:xfrm>
          <a:off x="1080293" y="1350373"/>
          <a:ext cx="2160587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Scrum Master (Gerente de Projetos)</a:t>
          </a:r>
          <a:endParaRPr lang="pt-BR" sz="1000" kern="1200" dirty="0"/>
        </a:p>
      </dsp:txBody>
      <dsp:txXfrm>
        <a:off x="1458396" y="1350373"/>
        <a:ext cx="1404381" cy="450124"/>
      </dsp:txXfrm>
    </dsp:sp>
    <dsp:sp modelId="{2093CC98-F17D-4F4E-A09F-5B4401416F76}">
      <dsp:nvSpPr>
        <dsp:cNvPr id="0" name=""/>
        <dsp:cNvSpPr/>
      </dsp:nvSpPr>
      <dsp:spPr>
        <a:xfrm>
          <a:off x="810220" y="1800497"/>
          <a:ext cx="2700734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PO (Analista de Negócios)</a:t>
          </a:r>
          <a:endParaRPr lang="pt-BR" sz="1000" kern="1200" dirty="0"/>
        </a:p>
      </dsp:txBody>
      <dsp:txXfrm>
        <a:off x="1282848" y="1800497"/>
        <a:ext cx="1755477" cy="450124"/>
      </dsp:txXfrm>
    </dsp:sp>
    <dsp:sp modelId="{D14938AD-9661-48D5-B633-4CD2A381C3E0}">
      <dsp:nvSpPr>
        <dsp:cNvPr id="0" name=""/>
        <dsp:cNvSpPr/>
      </dsp:nvSpPr>
      <dsp:spPr>
        <a:xfrm>
          <a:off x="540146" y="2250621"/>
          <a:ext cx="3240881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Desenvolvedor Sênior</a:t>
          </a:r>
          <a:endParaRPr lang="pt-BR" sz="1000" kern="1200" dirty="0"/>
        </a:p>
      </dsp:txBody>
      <dsp:txXfrm>
        <a:off x="1107301" y="2250621"/>
        <a:ext cx="2106572" cy="450124"/>
      </dsp:txXfrm>
    </dsp:sp>
    <dsp:sp modelId="{B53EFEE7-1369-435F-B03D-22FE9269A5B9}">
      <dsp:nvSpPr>
        <dsp:cNvPr id="0" name=""/>
        <dsp:cNvSpPr/>
      </dsp:nvSpPr>
      <dsp:spPr>
        <a:xfrm>
          <a:off x="270073" y="2700746"/>
          <a:ext cx="3781028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Desenvolvedor Pleno</a:t>
          </a:r>
          <a:endParaRPr lang="pt-BR" sz="1000" kern="1200" dirty="0"/>
        </a:p>
      </dsp:txBody>
      <dsp:txXfrm>
        <a:off x="931753" y="2700746"/>
        <a:ext cx="2457668" cy="450124"/>
      </dsp:txXfrm>
    </dsp:sp>
    <dsp:sp modelId="{03D928A4-F076-4601-A524-7256E776987E}">
      <dsp:nvSpPr>
        <dsp:cNvPr id="0" name=""/>
        <dsp:cNvSpPr/>
      </dsp:nvSpPr>
      <dsp:spPr>
        <a:xfrm>
          <a:off x="0" y="3150870"/>
          <a:ext cx="4321174" cy="450124"/>
        </a:xfrm>
        <a:prstGeom prst="trapezoid">
          <a:avLst>
            <a:gd name="adj" fmla="val 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 smtClean="0"/>
            <a:t>Desenvolvedor Júnior</a:t>
          </a:r>
          <a:endParaRPr lang="pt-BR" sz="1000" kern="1200" dirty="0"/>
        </a:p>
      </dsp:txBody>
      <dsp:txXfrm>
        <a:off x="756205" y="3150870"/>
        <a:ext cx="2808763" cy="450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D2039-D023-446B-9645-CF90463B1388}">
      <dsp:nvSpPr>
        <dsp:cNvPr id="0" name=""/>
        <dsp:cNvSpPr/>
      </dsp:nvSpPr>
      <dsp:spPr>
        <a:xfrm>
          <a:off x="172783" y="639762"/>
          <a:ext cx="1036701" cy="5759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Gestores</a:t>
          </a:r>
          <a:endParaRPr lang="pt-BR" sz="1800" kern="1200" dirty="0"/>
        </a:p>
      </dsp:txBody>
      <dsp:txXfrm>
        <a:off x="189652" y="656631"/>
        <a:ext cx="1002963" cy="542207"/>
      </dsp:txXfrm>
    </dsp:sp>
    <dsp:sp modelId="{23CCCDC6-AD74-4658-ABFF-EF81D4A03577}">
      <dsp:nvSpPr>
        <dsp:cNvPr id="0" name=""/>
        <dsp:cNvSpPr/>
      </dsp:nvSpPr>
      <dsp:spPr>
        <a:xfrm>
          <a:off x="1670240" y="639762"/>
          <a:ext cx="1036701" cy="5759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Técnicos</a:t>
          </a:r>
          <a:endParaRPr lang="pt-BR" sz="1800" kern="1200" dirty="0"/>
        </a:p>
      </dsp:txBody>
      <dsp:txXfrm>
        <a:off x="1687109" y="656631"/>
        <a:ext cx="1002963" cy="542207"/>
      </dsp:txXfrm>
    </dsp:sp>
    <dsp:sp modelId="{40D61CEB-FD5B-4060-B37D-CF3F0628DD8C}">
      <dsp:nvSpPr>
        <dsp:cNvPr id="0" name=""/>
        <dsp:cNvSpPr/>
      </dsp:nvSpPr>
      <dsp:spPr>
        <a:xfrm>
          <a:off x="1223883" y="3087528"/>
          <a:ext cx="431958" cy="431958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0D2C42-7CC5-4C47-819E-18BA131CC2E0}">
      <dsp:nvSpPr>
        <dsp:cNvPr id="0" name=""/>
        <dsp:cNvSpPr/>
      </dsp:nvSpPr>
      <dsp:spPr>
        <a:xfrm rot="240000">
          <a:off x="143590" y="2902429"/>
          <a:ext cx="2592544" cy="18128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B52DDC-BF8B-46A2-81DC-1D98A905AD9E}">
      <dsp:nvSpPr>
        <dsp:cNvPr id="0" name=""/>
        <dsp:cNvSpPr/>
      </dsp:nvSpPr>
      <dsp:spPr>
        <a:xfrm rot="240000">
          <a:off x="1702977" y="2575831"/>
          <a:ext cx="1028821" cy="3552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Aumento de Salários</a:t>
          </a:r>
          <a:endParaRPr lang="pt-BR" sz="900" kern="1200" dirty="0"/>
        </a:p>
      </dsp:txBody>
      <dsp:txXfrm>
        <a:off x="1720321" y="2593175"/>
        <a:ext cx="994133" cy="320609"/>
      </dsp:txXfrm>
    </dsp:sp>
    <dsp:sp modelId="{FAB2714E-F757-4D6D-9940-0EB80C0D2AF9}">
      <dsp:nvSpPr>
        <dsp:cNvPr id="0" name=""/>
        <dsp:cNvSpPr/>
      </dsp:nvSpPr>
      <dsp:spPr>
        <a:xfrm rot="240000">
          <a:off x="1731774" y="2195708"/>
          <a:ext cx="1028821" cy="3552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Faltam Profissionais</a:t>
          </a:r>
          <a:endParaRPr lang="pt-BR" sz="900" kern="1200" dirty="0"/>
        </a:p>
      </dsp:txBody>
      <dsp:txXfrm>
        <a:off x="1749118" y="2213052"/>
        <a:ext cx="994133" cy="320609"/>
      </dsp:txXfrm>
    </dsp:sp>
    <dsp:sp modelId="{7127BEA5-6A0B-4A12-B3B5-AA1B62ECC96F}">
      <dsp:nvSpPr>
        <dsp:cNvPr id="0" name=""/>
        <dsp:cNvSpPr/>
      </dsp:nvSpPr>
      <dsp:spPr>
        <a:xfrm rot="240000">
          <a:off x="1760572" y="1815584"/>
          <a:ext cx="1028821" cy="3552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Sobram Vagas</a:t>
          </a:r>
          <a:endParaRPr lang="pt-BR" sz="900" kern="1200" dirty="0"/>
        </a:p>
      </dsp:txBody>
      <dsp:txXfrm>
        <a:off x="1777916" y="1832928"/>
        <a:ext cx="994133" cy="320609"/>
      </dsp:txXfrm>
    </dsp:sp>
    <dsp:sp modelId="{DF4BF477-B5C1-44DD-9FC2-2E8B73C25EF5}">
      <dsp:nvSpPr>
        <dsp:cNvPr id="0" name=""/>
        <dsp:cNvSpPr/>
      </dsp:nvSpPr>
      <dsp:spPr>
        <a:xfrm rot="240000">
          <a:off x="1789369" y="1435460"/>
          <a:ext cx="1028821" cy="3552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Aumento de Demanda</a:t>
          </a:r>
          <a:endParaRPr lang="pt-BR" sz="900" kern="1200" dirty="0"/>
        </a:p>
      </dsp:txBody>
      <dsp:txXfrm>
        <a:off x="1806713" y="1452804"/>
        <a:ext cx="994133" cy="320609"/>
      </dsp:txXfrm>
    </dsp:sp>
    <dsp:sp modelId="{E216ACA7-38E8-4576-8D0A-83090E5ABEFD}">
      <dsp:nvSpPr>
        <dsp:cNvPr id="0" name=""/>
        <dsp:cNvSpPr/>
      </dsp:nvSpPr>
      <dsp:spPr>
        <a:xfrm rot="240000">
          <a:off x="205520" y="2472161"/>
          <a:ext cx="1028821" cy="3552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Salários Estáveis</a:t>
          </a:r>
          <a:endParaRPr lang="pt-BR" sz="900" kern="1200" dirty="0"/>
        </a:p>
      </dsp:txBody>
      <dsp:txXfrm>
        <a:off x="222864" y="2489505"/>
        <a:ext cx="994133" cy="320609"/>
      </dsp:txXfrm>
    </dsp:sp>
    <dsp:sp modelId="{0FD9D22C-64C5-4F23-9431-7E2CC27243A6}">
      <dsp:nvSpPr>
        <dsp:cNvPr id="0" name=""/>
        <dsp:cNvSpPr/>
      </dsp:nvSpPr>
      <dsp:spPr>
        <a:xfrm rot="240000">
          <a:off x="234317" y="2092037"/>
          <a:ext cx="1028821" cy="3552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Oferta Estável Profissionais</a:t>
          </a:r>
          <a:endParaRPr lang="pt-BR" sz="900" kern="1200" dirty="0"/>
        </a:p>
      </dsp:txBody>
      <dsp:txXfrm>
        <a:off x="251661" y="2109381"/>
        <a:ext cx="994133" cy="320609"/>
      </dsp:txXfrm>
    </dsp:sp>
    <dsp:sp modelId="{F77A620D-9894-498B-9DDE-2C98A60B3E2A}">
      <dsp:nvSpPr>
        <dsp:cNvPr id="0" name=""/>
        <dsp:cNvSpPr/>
      </dsp:nvSpPr>
      <dsp:spPr>
        <a:xfrm rot="240000">
          <a:off x="263115" y="1711914"/>
          <a:ext cx="1028821" cy="3552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Demanda Estável</a:t>
          </a:r>
          <a:endParaRPr lang="pt-BR" sz="900" kern="1200" dirty="0"/>
        </a:p>
      </dsp:txBody>
      <dsp:txXfrm>
        <a:off x="280459" y="1729258"/>
        <a:ext cx="994133" cy="320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81FCE-64E6-4FAE-9841-EC2741F0EAAF}" type="datetimeFigureOut">
              <a:rPr lang="pt-BR" smtClean="0"/>
              <a:t>17/11/2020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51480-F0DA-46F5-81F8-95761F7096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27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9CC50-E030-4C12-B859-4EBCEC3E1797}" type="datetimeFigureOut">
              <a:rPr lang="pt-BR" smtClean="0"/>
              <a:t>17/11/2020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34141-555D-422A-956E-F80432AF69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03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88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sz="1700" kern="0" dirty="0">
              <a:solidFill>
                <a:srgbClr val="000000"/>
              </a:solidFill>
              <a:latin typeface="Arial"/>
              <a:ea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842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0219" y="3495540"/>
            <a:ext cx="7717106" cy="90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711221" y="2499742"/>
            <a:ext cx="7715101" cy="90000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929" y="709490"/>
            <a:ext cx="3528392" cy="12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8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2931790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843558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2931790"/>
            <a:ext cx="4320000" cy="2044279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00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Quadr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57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2052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4"/>
          </p:nvPr>
        </p:nvSpPr>
        <p:spPr>
          <a:xfrm>
            <a:off x="179512" y="2931790"/>
            <a:ext cx="8784976" cy="2052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050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7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83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464400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464388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79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o Horizontal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179512" y="3212069"/>
            <a:ext cx="8784976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2931790"/>
            <a:ext cx="878639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3"/>
          </p:nvPr>
        </p:nvSpPr>
        <p:spPr>
          <a:xfrm>
            <a:off x="3132707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3132645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5"/>
          </p:nvPr>
        </p:nvSpPr>
        <p:spPr>
          <a:xfrm>
            <a:off x="6085902" y="1123837"/>
            <a:ext cx="288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6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6085902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575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Fechament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 hasCustomPrompt="1"/>
          </p:nvPr>
        </p:nvSpPr>
        <p:spPr>
          <a:xfrm>
            <a:off x="2771800" y="2607854"/>
            <a:ext cx="3709568" cy="900000"/>
          </a:xfrm>
        </p:spPr>
        <p:txBody>
          <a:bodyPr/>
          <a:lstStyle>
            <a:lvl1pPr algn="ctr">
              <a:defRPr sz="24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pt-BR" dirty="0" smtClean="0"/>
              <a:t>Siga-nos nas redes sociais </a:t>
            </a:r>
            <a:br>
              <a:rPr lang="pt-BR" dirty="0" smtClean="0"/>
            </a:br>
            <a:r>
              <a:rPr lang="pt-BR" dirty="0" err="1" smtClean="0"/>
              <a:t>Tera</a:t>
            </a:r>
            <a:r>
              <a:rPr lang="pt-BR" dirty="0" smtClean="0"/>
              <a:t> &amp; Márcio Moreira</a:t>
            </a:r>
            <a:endParaRPr lang="pt-BR" dirty="0"/>
          </a:p>
        </p:txBody>
      </p:sp>
      <p:grpSp>
        <p:nvGrpSpPr>
          <p:cNvPr id="6" name="Grupo 5"/>
          <p:cNvGrpSpPr/>
          <p:nvPr userDrawn="1"/>
        </p:nvGrpSpPr>
        <p:grpSpPr>
          <a:xfrm>
            <a:off x="4212835" y="1691969"/>
            <a:ext cx="852278" cy="814367"/>
            <a:chOff x="4483574" y="2837503"/>
            <a:chExt cx="736498" cy="736498"/>
          </a:xfrm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grpSpPr>
        <p:sp>
          <p:nvSpPr>
            <p:cNvPr id="7" name="Elipse 6"/>
            <p:cNvSpPr/>
            <p:nvPr/>
          </p:nvSpPr>
          <p:spPr>
            <a:xfrm>
              <a:off x="4572000" y="2942461"/>
              <a:ext cx="565393" cy="5653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3574" y="2837503"/>
              <a:ext cx="736498" cy="736498"/>
            </a:xfrm>
            <a:prstGeom prst="rect">
              <a:avLst/>
            </a:prstGeom>
            <a:effectLst/>
          </p:spPr>
        </p:pic>
      </p:grpSp>
      <p:sp>
        <p:nvSpPr>
          <p:cNvPr id="15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40272" y="551152"/>
            <a:ext cx="5941096" cy="5804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Obrigado!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368" y="4008159"/>
            <a:ext cx="2123080" cy="7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16586"/>
            <a:ext cx="8640960" cy="939546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221601"/>
            <a:ext cx="8640960" cy="3780419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20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8784976" cy="4158461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91190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48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843558"/>
            <a:ext cx="432048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8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249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432048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1131590"/>
            <a:ext cx="432048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4644009" y="843558"/>
            <a:ext cx="4321175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53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duplo com título me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216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2483768" y="1131590"/>
            <a:ext cx="648072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2160123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2483769" y="843558"/>
            <a:ext cx="6481416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088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Triplo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4320000" cy="4132511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843558"/>
            <a:ext cx="4320000" cy="2016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2957807"/>
            <a:ext cx="4320000" cy="2016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2892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23837"/>
            <a:ext cx="4320000" cy="385223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8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4644488" y="1123837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Conteúdo 2"/>
          <p:cNvSpPr>
            <a:spLocks noGrp="1"/>
          </p:cNvSpPr>
          <p:nvPr>
            <p:ph idx="14"/>
          </p:nvPr>
        </p:nvSpPr>
        <p:spPr>
          <a:xfrm>
            <a:off x="4644488" y="3212069"/>
            <a:ext cx="4320000" cy="176400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4644364" y="843558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5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4644488" y="2931790"/>
            <a:ext cx="432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7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865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2159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843558"/>
            <a:ext cx="2880000" cy="4158462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803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 triplo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0"/>
          </p:nvPr>
        </p:nvSpPr>
        <p:spPr>
          <a:xfrm>
            <a:off x="3131999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179389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1" name="Espaço Reservado para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313193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79512" y="101356"/>
            <a:ext cx="7560840" cy="324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3"/>
          </p:nvPr>
        </p:nvSpPr>
        <p:spPr>
          <a:xfrm>
            <a:off x="6084487" y="1131590"/>
            <a:ext cx="2880000" cy="3870430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13" name="Espaço Reservado para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4488" y="843558"/>
            <a:ext cx="288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Subtítulo</a:t>
            </a:r>
            <a:endParaRPr lang="pt-BR" dirty="0"/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79512" y="483518"/>
            <a:ext cx="7560000" cy="24407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dirty="0" smtClean="0"/>
              <a:t>Clique para editar 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7202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843558"/>
            <a:ext cx="8784976" cy="415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96502"/>
            <a:ext cx="756084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108047"/>
            <a:ext cx="1152128" cy="4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81" r:id="rId5"/>
    <p:sldLayoutId id="2147483671" r:id="rId6"/>
    <p:sldLayoutId id="2147483680" r:id="rId7"/>
    <p:sldLayoutId id="2147483664" r:id="rId8"/>
    <p:sldLayoutId id="2147483665" r:id="rId9"/>
    <p:sldLayoutId id="2147483666" r:id="rId10"/>
    <p:sldLayoutId id="2147483667" r:id="rId11"/>
    <p:sldLayoutId id="2147483662" r:id="rId12"/>
    <p:sldLayoutId id="2147483663" r:id="rId13"/>
    <p:sldLayoutId id="2147483668" r:id="rId14"/>
    <p:sldLayoutId id="2147483669" r:id="rId15"/>
    <p:sldLayoutId id="2147483670" r:id="rId16"/>
    <p:sldLayoutId id="2147483682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accent1">
              <a:lumMod val="50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»"/>
        <a:defRPr sz="16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Font typeface="Courier New" panose="02070309020205020404" pitchFamily="49" charset="0"/>
        <a:buChar char="o"/>
        <a:defRPr sz="1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/>
        </a:buClr>
        <a:buSzPct val="50000"/>
        <a:buFont typeface="Wingdings" panose="05000000000000000000" pitchFamily="2" charset="2"/>
        <a:buChar char="§"/>
        <a:defRPr sz="12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–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Courier New" panose="02070309020205020404" pitchFamily="49" charset="0"/>
        <a:buChar char="o"/>
        <a:defRPr sz="11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11" Type="http://schemas.openxmlformats.org/officeDocument/2006/relationships/image" Target="../media/image22.png"/><Relationship Id="rId5" Type="http://schemas.openxmlformats.org/officeDocument/2006/relationships/oleObject" Target="../embeddings/oleObject1.bin"/><Relationship Id="rId1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raits.com/marcio/20181108_PlanejamentoEstrategico&amp;Burocracia.pptx" TargetMode="External"/><Relationship Id="rId3" Type="http://schemas.openxmlformats.org/officeDocument/2006/relationships/hyperlink" Target="http://teraits.com/marcio/20170629_UNA(FPU)_Eficiencia&amp;Tecnologia.pptx" TargetMode="External"/><Relationship Id="rId7" Type="http://schemas.openxmlformats.org/officeDocument/2006/relationships/hyperlink" Target="http://www.teraits.com/marcio/20180522_UNA(FPU)_Planejamento&amp;GestaoCarreiraTI.pptx" TargetMode="External"/><Relationship Id="rId12" Type="http://schemas.openxmlformats.org/officeDocument/2006/relationships/hyperlink" Target="https://hbr.org/1990/05/the-core-competence-of-the-corporation" TargetMode="External"/><Relationship Id="rId2" Type="http://schemas.openxmlformats.org/officeDocument/2006/relationships/hyperlink" Target="http://www.teraits.com/marcio/20180219_Tera_Sankhya_ComoEstruturarEquipeForte&amp;DeResultados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raits.com/marcio/20161118_Pitagoras_ProfEngComp&amp;MercadoTrabalho.pptx" TargetMode="External"/><Relationship Id="rId11" Type="http://schemas.openxmlformats.org/officeDocument/2006/relationships/hyperlink" Target="https://hbr.org/2008/01/the-five-competitive-forces-that-shape-strategy" TargetMode="External"/><Relationship Id="rId5" Type="http://schemas.openxmlformats.org/officeDocument/2006/relationships/hyperlink" Target="http://www.teraits.com/pitagoras/marcio/mgo/index.htm" TargetMode="External"/><Relationship Id="rId10" Type="http://schemas.openxmlformats.org/officeDocument/2006/relationships/hyperlink" Target="http://teraits.com/marcio/20150521_12oCONTECSI_RevitalizacaoServiceDeskCallink.pdf" TargetMode="External"/><Relationship Id="rId4" Type="http://schemas.openxmlformats.org/officeDocument/2006/relationships/hyperlink" Target="http://www.teraits.com/pitagoras/marcio/geti/index.htm" TargetMode="External"/><Relationship Id="rId9" Type="http://schemas.openxmlformats.org/officeDocument/2006/relationships/hyperlink" Target="http://www.teraits.com/pitagoras/marcio/pgp/index.ht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espropr.org.br/crescimento-do-emprego-no-ramo-de-servicosde-ti-foi-oito-vezes-maior-que-o-do-total-da-economia-no-parana-nos-ultimos-doze-mese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pinfo2.com/apinfo/informacao/p19superior-ti2.cf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nfortec.com.br/blog/setor-ti-que-deve-ter-17-milhoes-de-empregados-em-2016/" TargetMode="External"/><Relationship Id="rId3" Type="http://schemas.openxmlformats.org/officeDocument/2006/relationships/hyperlink" Target="http://educacao.estadao.com.br/noticias/geral,crise-nao-no-mercado-de-tecnologia-da-informacao,10000023666" TargetMode="External"/><Relationship Id="rId7" Type="http://schemas.openxmlformats.org/officeDocument/2006/relationships/hyperlink" Target="http://idgnow.com.br/internet/2017/06/08/deficit-de-profissionais-de-seguranca-em-ti-deve-bater-3-5-milhoes-em-2021/" TargetMode="Externa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ame.abril.com.br/carreira/vai-sobrar-emprego-para-estes-6-profissionais-de-ti-em-2018/" TargetMode="External"/><Relationship Id="rId11" Type="http://schemas.openxmlformats.org/officeDocument/2006/relationships/hyperlink" Target="http://confap.org.br/news/estudo-mostra-que-brasil-tem-o-maior-deficit-de-profissionais-em-tic-da-america-latina/" TargetMode="External"/><Relationship Id="rId5" Type="http://schemas.openxmlformats.org/officeDocument/2006/relationships/hyperlink" Target="http://computerworld.com.br/falta-de-profissionais-de-ti-na-america-latina-chegara-32-ate-2019" TargetMode="External"/><Relationship Id="rId10" Type="http://schemas.openxmlformats.org/officeDocument/2006/relationships/hyperlink" Target="http://www.techoje.com.br/site/techoje/categoria/detalhe_artigo/1128" TargetMode="External"/><Relationship Id="rId4" Type="http://schemas.openxmlformats.org/officeDocument/2006/relationships/hyperlink" Target="cio.com.br/noticias/2016/08/12/deficit-de-profissionais-de-ti-no-brasil-sera-de-161-mil-ate-2019/" TargetMode="External"/><Relationship Id="rId9" Type="http://schemas.openxmlformats.org/officeDocument/2006/relationships/hyperlink" Target="https://canaltech.com.br/carreira/Profissionais-de-TI-em-queda-no-mercad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4hb-8fY5qY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hyperlink" Target="https://globoplay.globo.com/v/896266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683568" y="4309881"/>
            <a:ext cx="7717106" cy="494117"/>
          </a:xfrm>
        </p:spPr>
        <p:txBody>
          <a:bodyPr>
            <a:normAutofit/>
          </a:bodyPr>
          <a:lstStyle/>
          <a:p>
            <a:pPr algn="ctr"/>
            <a:r>
              <a:rPr lang="pt-BR" sz="1600" dirty="0" smtClean="0"/>
              <a:t>Márcio Moreira – </a:t>
            </a:r>
            <a:r>
              <a:rPr lang="pt-BR" sz="1600" dirty="0" err="1" smtClean="0"/>
              <a:t>Tera</a:t>
            </a:r>
            <a:r>
              <a:rPr lang="pt-BR" sz="1600" dirty="0" smtClean="0"/>
              <a:t> Serviços de TI - marciomoreira@teraits.com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641" y="2715766"/>
            <a:ext cx="8640959" cy="1420280"/>
          </a:xfrm>
        </p:spPr>
        <p:txBody>
          <a:bodyPr/>
          <a:lstStyle/>
          <a:p>
            <a:pPr algn="ctr"/>
            <a:r>
              <a:rPr lang="pt-BR" dirty="0" smtClean="0"/>
              <a:t>Por que os técnicos especializados em TI estão ganhando mais que alguns gestores de TI?</a:t>
            </a:r>
            <a:endParaRPr lang="pt-BR" sz="18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5128652" y="1626354"/>
            <a:ext cx="1821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www.teraits.com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Foto profissional grátis de adulto, afirmativo, aguarda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675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6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Situação do Mercado de TI em 2020</a:t>
            </a:r>
            <a:endParaRPr lang="pt-BR" dirty="0"/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645025" y="1118686"/>
            <a:ext cx="4319588" cy="1493254"/>
          </a:xfrm>
          <a:prstGeom prst="rect">
            <a:avLst/>
          </a:prstGeom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Out e </a:t>
            </a:r>
            <a:r>
              <a:rPr lang="pt-BR" dirty="0" err="1" smtClean="0"/>
              <a:t>Nov</a:t>
            </a:r>
            <a:r>
              <a:rPr lang="pt-BR" dirty="0" smtClean="0"/>
              <a:t>/2020</a:t>
            </a:r>
            <a:endParaRPr lang="pt-BR" dirty="0"/>
          </a:p>
        </p:txBody>
      </p:sp>
      <p:pic>
        <p:nvPicPr>
          <p:cNvPr id="15" name="Espaço Reservado para Conteúdo 10"/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4645025" y="3167599"/>
            <a:ext cx="4319588" cy="1573727"/>
          </a:xfrm>
          <a:prstGeom prst="rect">
            <a:avLst/>
          </a:prstGeom>
        </p:spPr>
      </p:pic>
      <p:pic>
        <p:nvPicPr>
          <p:cNvPr id="18" name="Espaço Reservado para Conteúdo 17"/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179388" y="3011609"/>
            <a:ext cx="4319587" cy="1885707"/>
          </a:xfrm>
          <a:prstGeom prst="rect">
            <a:avLst/>
          </a:prstGeom>
        </p:spPr>
      </p:pic>
      <p:pic>
        <p:nvPicPr>
          <p:cNvPr id="17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9084" y="842963"/>
            <a:ext cx="4020195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253054"/>
              </p:ext>
            </p:extLst>
          </p:nvPr>
        </p:nvGraphicFramePr>
        <p:xfrm>
          <a:off x="179388" y="842963"/>
          <a:ext cx="2879725" cy="415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Resultado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Lei da Oferta e da Procura: </a:t>
            </a:r>
            <a:r>
              <a:rPr lang="pt-BR" dirty="0" smtClean="0">
                <a:sym typeface="Wingdings" panose="05000000000000000000" pitchFamily="2" charset="2"/>
              </a:rPr>
              <a:t>Aumento Salários dos DEV Sênior/Especialistas</a:t>
            </a:r>
            <a:endParaRPr lang="pt-BR" dirty="0"/>
          </a:p>
        </p:txBody>
      </p:sp>
      <p:pic>
        <p:nvPicPr>
          <p:cNvPr id="16" name="Espaço Reservado para Conteúdo 15"/>
          <p:cNvPicPr>
            <a:picLocks noGrp="1" noChangeAspect="1"/>
          </p:cNvPicPr>
          <p:nvPr>
            <p:ph idx="10"/>
          </p:nvPr>
        </p:nvPicPr>
        <p:blipFill>
          <a:blip r:embed="rId7"/>
          <a:stretch>
            <a:fillRect/>
          </a:stretch>
        </p:blipFill>
        <p:spPr>
          <a:xfrm>
            <a:off x="3132138" y="1209368"/>
            <a:ext cx="2879725" cy="3426439"/>
          </a:xfrm>
          <a:prstGeom prst="rect">
            <a:avLst/>
          </a:prstGeom>
        </p:spPr>
      </p:pic>
      <p:pic>
        <p:nvPicPr>
          <p:cNvPr id="17" name="Espaço Reservado para Conteúdo 16"/>
          <p:cNvPicPr>
            <a:picLocks noGrp="1" noChangeAspect="1"/>
          </p:cNvPicPr>
          <p:nvPr>
            <p:ph idx="13"/>
          </p:nvPr>
        </p:nvPicPr>
        <p:blipFill>
          <a:blip r:embed="rId8"/>
          <a:stretch>
            <a:fillRect/>
          </a:stretch>
        </p:blipFill>
        <p:spPr>
          <a:xfrm>
            <a:off x="6084888" y="1482725"/>
            <a:ext cx="2879725" cy="2879725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907395" y="463014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Adam Smith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86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Reflexão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843559"/>
            <a:ext cx="4824536" cy="415846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800" dirty="0"/>
              <a:t>“</a:t>
            </a:r>
            <a:r>
              <a:rPr lang="pt-BR" sz="2800" i="1" dirty="0"/>
              <a:t>É inútil fechar os olhos à realidade. Se o fizermos, a realidade abrirá nossas pálpebras e nos imporá a sua presença</a:t>
            </a:r>
            <a:r>
              <a:rPr lang="pt-BR" sz="2800" dirty="0"/>
              <a:t>”</a:t>
            </a:r>
            <a:endParaRPr lang="pt-BR" sz="2400" dirty="0"/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b="1" dirty="0"/>
              <a:t>Juscelino Kubitschek</a:t>
            </a:r>
            <a:r>
              <a:rPr lang="pt-BR" sz="2400" dirty="0"/>
              <a:t> de Oliveira</a:t>
            </a:r>
          </a:p>
          <a:p>
            <a:pPr marL="0" indent="0" algn="ctr">
              <a:buNone/>
            </a:pPr>
            <a:r>
              <a:rPr lang="pt-BR" sz="2400" dirty="0" err="1"/>
              <a:t>Ex</a:t>
            </a:r>
            <a:r>
              <a:rPr lang="pt-BR" sz="2400" dirty="0"/>
              <a:t> Presidente do Brasil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331187" y="1407235"/>
            <a:ext cx="3237257" cy="303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1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84"/>
          <p:cNvSpPr/>
          <p:nvPr/>
        </p:nvSpPr>
        <p:spPr>
          <a:xfrm>
            <a:off x="3034765" y="1112283"/>
            <a:ext cx="3642999" cy="3306461"/>
          </a:xfrm>
          <a:custGeom>
            <a:avLst/>
            <a:gdLst>
              <a:gd name="connsiteX0" fmla="*/ 0 w 978196"/>
              <a:gd name="connsiteY0" fmla="*/ 404037 h 404037"/>
              <a:gd name="connsiteX1" fmla="*/ 574158 w 978196"/>
              <a:gd name="connsiteY1" fmla="*/ 318977 h 404037"/>
              <a:gd name="connsiteX2" fmla="*/ 978196 w 978196"/>
              <a:gd name="connsiteY2" fmla="*/ 0 h 404037"/>
              <a:gd name="connsiteX0" fmla="*/ 0 w 978196"/>
              <a:gd name="connsiteY0" fmla="*/ 404037 h 404037"/>
              <a:gd name="connsiteX1" fmla="*/ 410421 w 978196"/>
              <a:gd name="connsiteY1" fmla="*/ 336715 h 404037"/>
              <a:gd name="connsiteX2" fmla="*/ 978196 w 978196"/>
              <a:gd name="connsiteY2" fmla="*/ 0 h 404037"/>
              <a:gd name="connsiteX0" fmla="*/ 0 w 1577235"/>
              <a:gd name="connsiteY0" fmla="*/ 663657 h 668376"/>
              <a:gd name="connsiteX1" fmla="*/ 410421 w 1577235"/>
              <a:gd name="connsiteY1" fmla="*/ 596335 h 668376"/>
              <a:gd name="connsiteX2" fmla="*/ 1577235 w 1577235"/>
              <a:gd name="connsiteY2" fmla="*/ 0 h 668376"/>
              <a:gd name="connsiteX0" fmla="*/ 0 w 1577235"/>
              <a:gd name="connsiteY0" fmla="*/ 663964 h 668683"/>
              <a:gd name="connsiteX1" fmla="*/ 410421 w 1577235"/>
              <a:gd name="connsiteY1" fmla="*/ 596642 h 668683"/>
              <a:gd name="connsiteX2" fmla="*/ 1577235 w 1577235"/>
              <a:gd name="connsiteY2" fmla="*/ 307 h 668683"/>
              <a:gd name="connsiteX0" fmla="*/ 0 w 1824838"/>
              <a:gd name="connsiteY0" fmla="*/ 668803 h 671764"/>
              <a:gd name="connsiteX1" fmla="*/ 658024 w 1824838"/>
              <a:gd name="connsiteY1" fmla="*/ 596643 h 671764"/>
              <a:gd name="connsiteX2" fmla="*/ 1824838 w 1824838"/>
              <a:gd name="connsiteY2" fmla="*/ 308 h 671764"/>
              <a:gd name="connsiteX0" fmla="*/ 0 w 1824838"/>
              <a:gd name="connsiteY0" fmla="*/ 668803 h 668803"/>
              <a:gd name="connsiteX1" fmla="*/ 658024 w 1824838"/>
              <a:gd name="connsiteY1" fmla="*/ 596643 h 668803"/>
              <a:gd name="connsiteX2" fmla="*/ 1824838 w 1824838"/>
              <a:gd name="connsiteY2" fmla="*/ 308 h 668803"/>
              <a:gd name="connsiteX0" fmla="*/ 0 w 1824838"/>
              <a:gd name="connsiteY0" fmla="*/ 668789 h 668789"/>
              <a:gd name="connsiteX1" fmla="*/ 658024 w 1824838"/>
              <a:gd name="connsiteY1" fmla="*/ 596629 h 668789"/>
              <a:gd name="connsiteX2" fmla="*/ 1824838 w 1824838"/>
              <a:gd name="connsiteY2" fmla="*/ 294 h 668789"/>
              <a:gd name="connsiteX0" fmla="*/ 0 w 1824838"/>
              <a:gd name="connsiteY0" fmla="*/ 668750 h 668750"/>
              <a:gd name="connsiteX1" fmla="*/ 658024 w 1824838"/>
              <a:gd name="connsiteY1" fmla="*/ 596590 h 668750"/>
              <a:gd name="connsiteX2" fmla="*/ 1824838 w 1824838"/>
              <a:gd name="connsiteY2" fmla="*/ 255 h 668750"/>
              <a:gd name="connsiteX0" fmla="*/ 0 w 1824838"/>
              <a:gd name="connsiteY0" fmla="*/ 668771 h 668771"/>
              <a:gd name="connsiteX1" fmla="*/ 658024 w 1824838"/>
              <a:gd name="connsiteY1" fmla="*/ 596611 h 668771"/>
              <a:gd name="connsiteX2" fmla="*/ 1824838 w 1824838"/>
              <a:gd name="connsiteY2" fmla="*/ 276 h 6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4838" h="668771">
                <a:moveTo>
                  <a:pt x="0" y="668771"/>
                </a:moveTo>
                <a:cubicBezTo>
                  <a:pt x="481120" y="637334"/>
                  <a:pt x="385832" y="649975"/>
                  <a:pt x="658024" y="596611"/>
                </a:cubicBezTo>
                <a:cubicBezTo>
                  <a:pt x="930216" y="543247"/>
                  <a:pt x="1568553" y="-14198"/>
                  <a:pt x="1824838" y="276"/>
                </a:cubicBezTo>
              </a:path>
            </a:pathLst>
          </a:custGeom>
          <a:noFill/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" name="Freeform 5"/>
          <p:cNvSpPr/>
          <p:nvPr/>
        </p:nvSpPr>
        <p:spPr>
          <a:xfrm>
            <a:off x="5862686" y="4097902"/>
            <a:ext cx="733477" cy="302958"/>
          </a:xfrm>
          <a:custGeom>
            <a:avLst/>
            <a:gdLst>
              <a:gd name="connsiteX0" fmla="*/ 0 w 978196"/>
              <a:gd name="connsiteY0" fmla="*/ 404037 h 404037"/>
              <a:gd name="connsiteX1" fmla="*/ 574158 w 978196"/>
              <a:gd name="connsiteY1" fmla="*/ 318977 h 404037"/>
              <a:gd name="connsiteX2" fmla="*/ 978196 w 978196"/>
              <a:gd name="connsiteY2" fmla="*/ 0 h 4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8196" h="404037">
                <a:moveTo>
                  <a:pt x="0" y="404037"/>
                </a:moveTo>
                <a:cubicBezTo>
                  <a:pt x="205562" y="395176"/>
                  <a:pt x="411125" y="386316"/>
                  <a:pt x="574158" y="318977"/>
                </a:cubicBezTo>
                <a:cubicBezTo>
                  <a:pt x="737191" y="251637"/>
                  <a:pt x="857693" y="125818"/>
                  <a:pt x="978196" y="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4036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5" imgW="530" imgH="528" progId="TCLayout.ActiveDocument.1">
                  <p:embed/>
                </p:oleObj>
              </mc:Choice>
              <mc:Fallback>
                <p:oleObj name="think-cell Slide" r:id="rId5" imgW="530" imgH="52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6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dirty="0" smtClean="0"/>
              <a:t>Por quanto tempo isso durará?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Efeito Exponencial das Tecnologias Digitais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0702" y="4725342"/>
            <a:ext cx="234551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Source: </a:t>
            </a:r>
            <a:r>
              <a:rPr lang="en-US" sz="825" dirty="0" err="1"/>
              <a:t>CBInsights</a:t>
            </a:r>
            <a:r>
              <a:rPr lang="en-US" sz="825" dirty="0"/>
              <a:t> – Unbundling consumer goods</a:t>
            </a:r>
            <a:r>
              <a:rPr lang="en-US" sz="825" dirty="0"/>
              <a:t>.</a:t>
            </a:r>
            <a:endParaRPr lang="en-US" sz="825" dirty="0"/>
          </a:p>
        </p:txBody>
      </p:sp>
      <p:grpSp>
        <p:nvGrpSpPr>
          <p:cNvPr id="32" name="Group 31"/>
          <p:cNvGrpSpPr/>
          <p:nvPr/>
        </p:nvGrpSpPr>
        <p:grpSpPr>
          <a:xfrm>
            <a:off x="335478" y="652452"/>
            <a:ext cx="7441162" cy="4106994"/>
            <a:chOff x="571269" y="1060060"/>
            <a:chExt cx="9579737" cy="528733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039" y="1440685"/>
              <a:ext cx="9359520" cy="490633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86" y="1410965"/>
              <a:ext cx="9359520" cy="490633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236" y="1416795"/>
              <a:ext cx="9359520" cy="490633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612" y="1421430"/>
              <a:ext cx="9359520" cy="490633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591" y="1060060"/>
              <a:ext cx="9359520" cy="490633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86" y="1410969"/>
              <a:ext cx="9359520" cy="490633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951" y="1428771"/>
              <a:ext cx="9359520" cy="4906331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571269" y="5774434"/>
              <a:ext cx="9561160" cy="572962"/>
              <a:chOff x="571269" y="5774434"/>
              <a:chExt cx="9561160" cy="572962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71269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1950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32501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1960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693730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1970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754962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1980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816191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1990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877417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2000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938650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2010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999880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2020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061110" y="5940317"/>
                <a:ext cx="510147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2030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620217" y="5774434"/>
                <a:ext cx="512212" cy="267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600">
                  <a:defRPr/>
                </a:pPr>
                <a:r>
                  <a:rPr lang="pt-BR" sz="750" kern="0" dirty="0">
                    <a:solidFill>
                      <a:srgbClr val="000000"/>
                    </a:solidFill>
                    <a:latin typeface="Arial"/>
                  </a:rPr>
                  <a:t>Time</a:t>
                </a: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639089" y="5897544"/>
                <a:ext cx="8964505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>
                    <a:lumMod val="75000"/>
                    <a:lumOff val="25000"/>
                  </a:srgb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57" name="TextBox 56"/>
              <p:cNvSpPr txBox="1"/>
              <p:nvPr/>
            </p:nvSpPr>
            <p:spPr>
              <a:xfrm rot="5400000">
                <a:off x="7973697" y="6070863"/>
                <a:ext cx="377162" cy="17590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 anchor="ctr" anchorCtr="0">
                <a:noAutofit/>
              </a:bodyPr>
              <a:lstStyle/>
              <a:p>
                <a:pPr algn="ctr" defTabSz="685600">
                  <a:defRPr/>
                </a:pPr>
                <a:r>
                  <a:rPr lang="pt-BR" sz="825" kern="0" dirty="0">
                    <a:solidFill>
                      <a:prstClr val="white"/>
                    </a:solidFill>
                    <a:latin typeface="Arial"/>
                  </a:rPr>
                  <a:t>Hoje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7708340" y="1509000"/>
              <a:ext cx="783363" cy="4388545"/>
              <a:chOff x="7708340" y="1509000"/>
              <a:chExt cx="783363" cy="4388545"/>
            </a:xfrm>
          </p:grpSpPr>
          <p:sp>
            <p:nvSpPr>
              <p:cNvPr id="43" name="Oval 42"/>
              <p:cNvSpPr/>
              <p:nvPr/>
            </p:nvSpPr>
            <p:spPr>
              <a:xfrm rot="1918743">
                <a:off x="7708340" y="1637681"/>
                <a:ext cx="783363" cy="2028975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600">
                  <a:defRPr/>
                </a:pPr>
                <a:endParaRPr lang="pt-BR" sz="971" kern="0" dirty="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 flipV="1">
                <a:off x="8151637" y="1509000"/>
                <a:ext cx="0" cy="4388545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58" name="Content Placeholder 3"/>
          <p:cNvSpPr txBox="1">
            <a:spLocks/>
          </p:cNvSpPr>
          <p:nvPr/>
        </p:nvSpPr>
        <p:spPr>
          <a:xfrm>
            <a:off x="759574" y="900778"/>
            <a:ext cx="1108622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>
                <a:solidFill>
                  <a:schemeClr val="tx1"/>
                </a:solidFill>
              </a:rPr>
              <a:t>Neuroscience</a:t>
            </a:r>
          </a:p>
        </p:txBody>
      </p:sp>
      <p:sp>
        <p:nvSpPr>
          <p:cNvPr id="59" name="Content Placeholder 3"/>
          <p:cNvSpPr txBox="1">
            <a:spLocks/>
          </p:cNvSpPr>
          <p:nvPr/>
        </p:nvSpPr>
        <p:spPr>
          <a:xfrm>
            <a:off x="2339506" y="1051525"/>
            <a:ext cx="656961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 err="1">
                <a:solidFill>
                  <a:schemeClr val="tx1"/>
                </a:solidFill>
              </a:rPr>
              <a:t>BioTech</a:t>
            </a:r>
            <a:endParaRPr lang="en-US" sz="900" cap="all" dirty="0">
              <a:solidFill>
                <a:schemeClr val="tx1"/>
              </a:solidFill>
            </a:endParaRPr>
          </a:p>
        </p:txBody>
      </p:sp>
      <p:sp>
        <p:nvSpPr>
          <p:cNvPr id="60" name="Content Placeholder 3"/>
          <p:cNvSpPr txBox="1">
            <a:spLocks/>
          </p:cNvSpPr>
          <p:nvPr/>
        </p:nvSpPr>
        <p:spPr>
          <a:xfrm>
            <a:off x="2337269" y="2034211"/>
            <a:ext cx="704579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>
                <a:solidFill>
                  <a:schemeClr val="tx1"/>
                </a:solidFill>
              </a:rPr>
              <a:t>Robotics</a:t>
            </a:r>
          </a:p>
        </p:txBody>
      </p:sp>
      <p:sp>
        <p:nvSpPr>
          <p:cNvPr id="61" name="Content Placeholder 3"/>
          <p:cNvSpPr txBox="1">
            <a:spLocks/>
          </p:cNvSpPr>
          <p:nvPr/>
        </p:nvSpPr>
        <p:spPr>
          <a:xfrm>
            <a:off x="464366" y="2487289"/>
            <a:ext cx="780141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>
                <a:solidFill>
                  <a:schemeClr val="tx1"/>
                </a:solidFill>
              </a:rPr>
              <a:t>Medicine</a:t>
            </a:r>
          </a:p>
        </p:txBody>
      </p:sp>
      <p:sp>
        <p:nvSpPr>
          <p:cNvPr id="62" name="Content Placeholder 3"/>
          <p:cNvSpPr txBox="1">
            <a:spLocks/>
          </p:cNvSpPr>
          <p:nvPr/>
        </p:nvSpPr>
        <p:spPr>
          <a:xfrm>
            <a:off x="67577" y="1348922"/>
            <a:ext cx="780141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>
                <a:solidFill>
                  <a:schemeClr val="tx1"/>
                </a:solidFill>
              </a:rPr>
              <a:t>Nanotech</a:t>
            </a:r>
          </a:p>
        </p:txBody>
      </p:sp>
      <p:sp>
        <p:nvSpPr>
          <p:cNvPr id="63" name="Content Placeholder 3"/>
          <p:cNvSpPr txBox="1">
            <a:spLocks/>
          </p:cNvSpPr>
          <p:nvPr/>
        </p:nvSpPr>
        <p:spPr>
          <a:xfrm>
            <a:off x="1716221" y="1224739"/>
            <a:ext cx="205968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>
                <a:solidFill>
                  <a:schemeClr val="tx1"/>
                </a:solidFill>
              </a:rPr>
              <a:t>AI</a:t>
            </a:r>
          </a:p>
        </p:txBody>
      </p:sp>
      <p:sp>
        <p:nvSpPr>
          <p:cNvPr id="64" name="Content Placeholder 3"/>
          <p:cNvSpPr txBox="1">
            <a:spLocks/>
          </p:cNvSpPr>
          <p:nvPr/>
        </p:nvSpPr>
        <p:spPr>
          <a:xfrm>
            <a:off x="1906669" y="2457410"/>
            <a:ext cx="882792" cy="1454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1050" b="1" cap="all" dirty="0">
                <a:solidFill>
                  <a:schemeClr val="tx1"/>
                </a:solidFill>
              </a:rPr>
              <a:t>computing</a:t>
            </a:r>
          </a:p>
        </p:txBody>
      </p:sp>
      <p:sp>
        <p:nvSpPr>
          <p:cNvPr id="65" name="Content Placeholder 3"/>
          <p:cNvSpPr txBox="1">
            <a:spLocks/>
          </p:cNvSpPr>
          <p:nvPr/>
        </p:nvSpPr>
        <p:spPr>
          <a:xfrm>
            <a:off x="1250958" y="2142629"/>
            <a:ext cx="617238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>
                <a:solidFill>
                  <a:schemeClr val="tx1"/>
                </a:solidFill>
              </a:rPr>
              <a:t>Energy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82" y="1062760"/>
            <a:ext cx="1469743" cy="13708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7" name="Oval 66"/>
          <p:cNvSpPr/>
          <p:nvPr/>
        </p:nvSpPr>
        <p:spPr>
          <a:xfrm>
            <a:off x="1821781" y="2314535"/>
            <a:ext cx="132077" cy="132077"/>
          </a:xfrm>
          <a:prstGeom prst="ellipse">
            <a:avLst/>
          </a:prstGeom>
          <a:solidFill>
            <a:schemeClr val="tx1"/>
          </a:solidFill>
          <a:ln w="19050">
            <a:noFill/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Freeform 1"/>
          <p:cNvSpPr/>
          <p:nvPr/>
        </p:nvSpPr>
        <p:spPr>
          <a:xfrm>
            <a:off x="7401390" y="960364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A136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8" name="Freeform 67"/>
          <p:cNvSpPr/>
          <p:nvPr/>
        </p:nvSpPr>
        <p:spPr>
          <a:xfrm>
            <a:off x="7401390" y="1327753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BE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9" name="Freeform 68"/>
          <p:cNvSpPr/>
          <p:nvPr/>
        </p:nvSpPr>
        <p:spPr>
          <a:xfrm>
            <a:off x="7401390" y="1695144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FF4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70" name="Freeform 69"/>
          <p:cNvSpPr/>
          <p:nvPr/>
        </p:nvSpPr>
        <p:spPr>
          <a:xfrm>
            <a:off x="7401390" y="2398713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6DB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71" name="Freeform 70"/>
          <p:cNvSpPr/>
          <p:nvPr/>
        </p:nvSpPr>
        <p:spPr>
          <a:xfrm>
            <a:off x="7401390" y="2766103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B21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72" name="Freeform 71"/>
          <p:cNvSpPr/>
          <p:nvPr/>
        </p:nvSpPr>
        <p:spPr>
          <a:xfrm>
            <a:off x="7401390" y="3133494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10B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73" name="Freeform 72"/>
          <p:cNvSpPr/>
          <p:nvPr/>
        </p:nvSpPr>
        <p:spPr>
          <a:xfrm>
            <a:off x="7401390" y="3500884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rgbClr val="F5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TextBox 4"/>
          <p:cNvSpPr txBox="1"/>
          <p:nvPr/>
        </p:nvSpPr>
        <p:spPr>
          <a:xfrm>
            <a:off x="7666088" y="944418"/>
            <a:ext cx="11339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1. Mainframe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666089" y="1314982"/>
            <a:ext cx="6046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2. </a:t>
            </a:r>
            <a:r>
              <a:rPr lang="es-ES" sz="1350" dirty="0" err="1"/>
              <a:t>PCs</a:t>
            </a:r>
            <a:endParaRPr lang="es-ES" sz="1350" dirty="0"/>
          </a:p>
        </p:txBody>
      </p:sp>
      <p:sp>
        <p:nvSpPr>
          <p:cNvPr id="75" name="TextBox 74"/>
          <p:cNvSpPr txBox="1"/>
          <p:nvPr/>
        </p:nvSpPr>
        <p:spPr>
          <a:xfrm>
            <a:off x="7666087" y="1685546"/>
            <a:ext cx="925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3. Internet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666089" y="2392289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5. Cloud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66088" y="2762853"/>
            <a:ext cx="9359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6. Big Data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666089" y="3133417"/>
            <a:ext cx="574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7. </a:t>
            </a:r>
            <a:r>
              <a:rPr lang="es-ES" sz="1350" dirty="0" err="1"/>
              <a:t>IoT</a:t>
            </a:r>
            <a:endParaRPr lang="es-ES" sz="1350" dirty="0"/>
          </a:p>
        </p:txBody>
      </p:sp>
      <p:sp>
        <p:nvSpPr>
          <p:cNvPr id="79" name="TextBox 78"/>
          <p:cNvSpPr txBox="1"/>
          <p:nvPr/>
        </p:nvSpPr>
        <p:spPr>
          <a:xfrm>
            <a:off x="7666088" y="3503983"/>
            <a:ext cx="4972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8. AI</a:t>
            </a:r>
          </a:p>
        </p:txBody>
      </p:sp>
      <p:sp>
        <p:nvSpPr>
          <p:cNvPr id="81" name="Freeform 80"/>
          <p:cNvSpPr/>
          <p:nvPr/>
        </p:nvSpPr>
        <p:spPr>
          <a:xfrm>
            <a:off x="7401390" y="3872407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2" name="TextBox 81"/>
          <p:cNvSpPr txBox="1"/>
          <p:nvPr/>
        </p:nvSpPr>
        <p:spPr>
          <a:xfrm>
            <a:off x="7666089" y="3875506"/>
            <a:ext cx="10230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9. Quantum</a:t>
            </a:r>
          </a:p>
        </p:txBody>
      </p:sp>
      <p:sp>
        <p:nvSpPr>
          <p:cNvPr id="83" name="Freeform 82"/>
          <p:cNvSpPr/>
          <p:nvPr/>
        </p:nvSpPr>
        <p:spPr>
          <a:xfrm>
            <a:off x="7401390" y="2039022"/>
            <a:ext cx="171805" cy="239300"/>
          </a:xfrm>
          <a:custGeom>
            <a:avLst/>
            <a:gdLst>
              <a:gd name="connsiteX0" fmla="*/ 0 w 595423"/>
              <a:gd name="connsiteY0" fmla="*/ 829340 h 829340"/>
              <a:gd name="connsiteX1" fmla="*/ 318976 w 595423"/>
              <a:gd name="connsiteY1" fmla="*/ 531628 h 829340"/>
              <a:gd name="connsiteX2" fmla="*/ 414669 w 595423"/>
              <a:gd name="connsiteY2" fmla="*/ 159489 h 829340"/>
              <a:gd name="connsiteX3" fmla="*/ 595423 w 595423"/>
              <a:gd name="connsiteY3" fmla="*/ 0 h 8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423" h="829340">
                <a:moveTo>
                  <a:pt x="0" y="829340"/>
                </a:moveTo>
                <a:cubicBezTo>
                  <a:pt x="124932" y="736305"/>
                  <a:pt x="249865" y="643270"/>
                  <a:pt x="318976" y="531628"/>
                </a:cubicBezTo>
                <a:cubicBezTo>
                  <a:pt x="388087" y="419986"/>
                  <a:pt x="368595" y="248094"/>
                  <a:pt x="414669" y="159489"/>
                </a:cubicBezTo>
                <a:cubicBezTo>
                  <a:pt x="460744" y="70884"/>
                  <a:pt x="524539" y="23037"/>
                  <a:pt x="595423" y="0"/>
                </a:cubicBezTo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4" name="TextBox 83"/>
          <p:cNvSpPr txBox="1"/>
          <p:nvPr/>
        </p:nvSpPr>
        <p:spPr>
          <a:xfrm>
            <a:off x="7666089" y="2032597"/>
            <a:ext cx="9412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4. </a:t>
            </a:r>
            <a:r>
              <a:rPr lang="es-ES" sz="1350" dirty="0" err="1"/>
              <a:t>Mobility</a:t>
            </a:r>
            <a:endParaRPr lang="es-ES" sz="1350" dirty="0"/>
          </a:p>
        </p:txBody>
      </p:sp>
      <p:sp>
        <p:nvSpPr>
          <p:cNvPr id="80" name="Content Placeholder 3"/>
          <p:cNvSpPr txBox="1">
            <a:spLocks/>
          </p:cNvSpPr>
          <p:nvPr/>
        </p:nvSpPr>
        <p:spPr>
          <a:xfrm>
            <a:off x="184081" y="2034211"/>
            <a:ext cx="704579" cy="12465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179388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358775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538163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717550" indent="-179388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pitchFamily="34" charset="0"/>
              <a:buChar char="‒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900" cap="all" dirty="0">
                <a:solidFill>
                  <a:schemeClr val="tx1"/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30587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Efeito Exponencial das Tecnologias Digitais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9" y="1375358"/>
            <a:ext cx="8785225" cy="3094462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Unicórnios (startups que </a:t>
            </a:r>
            <a:r>
              <a:rPr lang="pt-BR" dirty="0">
                <a:solidFill>
                  <a:srgbClr val="004D7F"/>
                </a:solidFill>
              </a:rPr>
              <a:t>v</a:t>
            </a:r>
            <a:r>
              <a:rPr lang="pt-BR" dirty="0"/>
              <a:t>alem mais de 1B </a:t>
            </a:r>
            <a:r>
              <a:rPr lang="pt-BR" dirty="0" err="1"/>
              <a:t>Us</a:t>
            </a:r>
            <a:r>
              <a:rPr lang="pt-BR" dirty="0"/>
              <a:t>$)</a:t>
            </a:r>
          </a:p>
        </p:txBody>
      </p:sp>
      <p:grpSp>
        <p:nvGrpSpPr>
          <p:cNvPr id="10" name="Group 11"/>
          <p:cNvGrpSpPr/>
          <p:nvPr/>
        </p:nvGrpSpPr>
        <p:grpSpPr>
          <a:xfrm>
            <a:off x="4802332" y="1356047"/>
            <a:ext cx="4338823" cy="3224419"/>
            <a:chOff x="6400797" y="1808480"/>
            <a:chExt cx="5786437" cy="4300220"/>
          </a:xfrm>
        </p:grpSpPr>
        <p:sp>
          <p:nvSpPr>
            <p:cNvPr id="11" name="L-Shape 8"/>
            <p:cNvSpPr/>
            <p:nvPr/>
          </p:nvSpPr>
          <p:spPr>
            <a:xfrm rot="10800000">
              <a:off x="6400797" y="1808480"/>
              <a:ext cx="5786437" cy="4300220"/>
            </a:xfrm>
            <a:prstGeom prst="corner">
              <a:avLst>
                <a:gd name="adj1" fmla="val 55534"/>
                <a:gd name="adj2" fmla="val 129541"/>
              </a:avLst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pt-BR" sz="135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7149202" y="3380784"/>
              <a:ext cx="4286782" cy="677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699" dirty="0">
                  <a:solidFill>
                    <a:schemeClr val="bg1">
                      <a:lumMod val="75000"/>
                    </a:schemeClr>
                  </a:solidFill>
                </a:rPr>
                <a:t>E </a:t>
              </a:r>
              <a:r>
                <a:rPr lang="pt-BR" sz="2699" dirty="0" smtClean="0">
                  <a:solidFill>
                    <a:schemeClr val="bg1">
                      <a:lumMod val="75000"/>
                    </a:schemeClr>
                  </a:solidFill>
                </a:rPr>
                <a:t>nos últimos 3 anos?</a:t>
              </a:r>
              <a:endParaRPr lang="pt-BR" sz="2699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13" name="TextBox 53"/>
          <p:cNvSpPr txBox="1"/>
          <p:nvPr/>
        </p:nvSpPr>
        <p:spPr>
          <a:xfrm>
            <a:off x="280701" y="4725342"/>
            <a:ext cx="100219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Source: CB </a:t>
            </a:r>
            <a:r>
              <a:rPr lang="en-US" sz="825" dirty="0"/>
              <a:t>Insights</a:t>
            </a:r>
            <a:endParaRPr lang="en-US" sz="825" dirty="0"/>
          </a:p>
        </p:txBody>
      </p:sp>
      <p:sp>
        <p:nvSpPr>
          <p:cNvPr id="6" name="CaixaDeTexto 5"/>
          <p:cNvSpPr txBox="1"/>
          <p:nvPr/>
        </p:nvSpPr>
        <p:spPr>
          <a:xfrm>
            <a:off x="179512" y="986714"/>
            <a:ext cx="3828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004D7F"/>
                </a:solidFill>
              </a:rPr>
              <a:t>Cases exponenciais de “</a:t>
            </a:r>
            <a:r>
              <a:rPr lang="pt-BR" sz="1600" dirty="0" err="1">
                <a:solidFill>
                  <a:srgbClr val="004D7F"/>
                </a:solidFill>
              </a:rPr>
              <a:t>disruptores</a:t>
            </a:r>
            <a:r>
              <a:rPr lang="pt-BR" sz="1600" dirty="0">
                <a:solidFill>
                  <a:srgbClr val="004D7F"/>
                </a:solidFill>
              </a:rPr>
              <a:t>” digitais</a:t>
            </a:r>
          </a:p>
        </p:txBody>
      </p:sp>
    </p:spTree>
    <p:extLst>
      <p:ext uri="{BB962C8B-B14F-4D97-AF65-F5344CB8AC3E}">
        <p14:creationId xmlns:p14="http://schemas.microsoft.com/office/powerpoint/2010/main" val="38257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Espaço Reservado para Conteú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156739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Até 2019 – Duração das Atividades (Dias)</a:t>
            </a:r>
            <a:endParaRPr lang="pt-BR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2020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Os salários dos técnicos continuará em alta?</a:t>
            </a:r>
            <a:endParaRPr lang="pt-BR" dirty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 smtClean="0"/>
              <a:t>Case: Implantações de Operações em </a:t>
            </a:r>
            <a:r>
              <a:rPr lang="pt-BR" dirty="0" err="1" smtClean="0"/>
              <a:t>Contact</a:t>
            </a:r>
            <a:r>
              <a:rPr lang="pt-BR" dirty="0" smtClean="0"/>
              <a:t> </a:t>
            </a:r>
            <a:r>
              <a:rPr lang="pt-BR" dirty="0"/>
              <a:t>Center </a:t>
            </a:r>
            <a:r>
              <a:rPr lang="pt-BR" dirty="0" smtClean="0"/>
              <a:t>de Uberlândia</a:t>
            </a:r>
            <a:endParaRPr lang="pt-BR" dirty="0"/>
          </a:p>
        </p:txBody>
      </p:sp>
      <p:graphicFrame>
        <p:nvGraphicFramePr>
          <p:cNvPr id="15" name="Espaço Reservado para Conteúdo 10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072891173"/>
              </p:ext>
            </p:extLst>
          </p:nvPr>
        </p:nvGraphicFramePr>
        <p:xfrm>
          <a:off x="464343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2216374" y="1687106"/>
            <a:ext cx="17582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chemeClr val="bg1"/>
                </a:solidFill>
              </a:rPr>
              <a:t>1 Analista de Negócio</a:t>
            </a:r>
          </a:p>
          <a:p>
            <a:r>
              <a:rPr lang="pt-BR" sz="1400" dirty="0" smtClean="0">
                <a:solidFill>
                  <a:schemeClr val="bg1"/>
                </a:solidFill>
              </a:rPr>
              <a:t>1 Arquiteto</a:t>
            </a:r>
          </a:p>
          <a:p>
            <a:r>
              <a:rPr lang="pt-BR" sz="1400" dirty="0" smtClean="0">
                <a:solidFill>
                  <a:schemeClr val="bg1"/>
                </a:solidFill>
              </a:rPr>
              <a:t>4 </a:t>
            </a:r>
            <a:r>
              <a:rPr lang="pt-BR" sz="1400" dirty="0" err="1" smtClean="0">
                <a:solidFill>
                  <a:schemeClr val="bg1"/>
                </a:solidFill>
              </a:rPr>
              <a:t>DEVs</a:t>
            </a:r>
            <a:r>
              <a:rPr lang="pt-BR" sz="1400" dirty="0" smtClean="0">
                <a:solidFill>
                  <a:schemeClr val="bg1"/>
                </a:solidFill>
              </a:rPr>
              <a:t> (2Jr/1Pl/1Sr)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825662" y="1903933"/>
            <a:ext cx="1918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1 Arquiteto de Soluções</a:t>
            </a:r>
          </a:p>
        </p:txBody>
      </p:sp>
      <p:sp>
        <p:nvSpPr>
          <p:cNvPr id="18" name="Retângulo 17"/>
          <p:cNvSpPr/>
          <p:nvPr/>
        </p:nvSpPr>
        <p:spPr>
          <a:xfrm rot="20101430">
            <a:off x="49113" y="1839918"/>
            <a:ext cx="87643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Provavelmente não!</a:t>
            </a:r>
            <a:endParaRPr lang="pt-BR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Graphic spid="15" grpId="0">
        <p:bldAsOne/>
      </p:bldGraphic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Reflexão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7" name="Espaço Reservado para Conteúdo 16"/>
          <p:cNvSpPr>
            <a:spLocks noGrp="1"/>
          </p:cNvSpPr>
          <p:nvPr>
            <p:ph idx="4294967295"/>
          </p:nvPr>
        </p:nvSpPr>
        <p:spPr>
          <a:xfrm>
            <a:off x="4644008" y="843559"/>
            <a:ext cx="4320000" cy="415846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400" i="1" dirty="0"/>
              <a:t>“Uma empresa sem estratégia faz qualquer negócio.”</a:t>
            </a:r>
          </a:p>
          <a:p>
            <a:pPr marL="0" indent="0" algn="ctr">
              <a:buNone/>
            </a:pPr>
            <a:endParaRPr lang="pt-BR" sz="2400" i="1" dirty="0"/>
          </a:p>
          <a:p>
            <a:pPr marL="0" indent="0" algn="ctr">
              <a:buNone/>
            </a:pPr>
            <a:r>
              <a:rPr lang="pt-BR" sz="2400" i="1" dirty="0"/>
              <a:t>“A empresa deve buscar, e não evitar, as pressões e os desafios.”</a:t>
            </a:r>
            <a:endParaRPr lang="pt-BR" sz="2400" i="1" dirty="0"/>
          </a:p>
          <a:p>
            <a:pPr marL="0" indent="0" algn="ctr">
              <a:buNone/>
            </a:pPr>
            <a:endParaRPr lang="pt-BR" sz="2400" i="1" dirty="0"/>
          </a:p>
          <a:p>
            <a:pPr marL="0" indent="0" algn="ctr">
              <a:buNone/>
            </a:pPr>
            <a:r>
              <a:rPr lang="pt-BR" sz="2400" b="1" dirty="0"/>
              <a:t>Michael</a:t>
            </a:r>
            <a:r>
              <a:rPr lang="pt-BR" sz="2400" dirty="0"/>
              <a:t> Eugene </a:t>
            </a:r>
            <a:r>
              <a:rPr lang="pt-BR" sz="2400" b="1" dirty="0"/>
              <a:t>Porter</a:t>
            </a:r>
          </a:p>
          <a:p>
            <a:pPr marL="0" indent="0" algn="ctr">
              <a:buNone/>
            </a:pPr>
            <a:r>
              <a:rPr lang="pt-BR" sz="2100" dirty="0"/>
              <a:t>Harvard Business </a:t>
            </a:r>
            <a:r>
              <a:rPr lang="pt-BR" sz="2100" dirty="0" err="1"/>
              <a:t>School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55577" y="472514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64" y="1361511"/>
            <a:ext cx="3241829" cy="312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2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Arquitetura MVC</a:t>
            </a:r>
            <a:endParaRPr lang="pt-BR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232862"/>
            <a:ext cx="6663506" cy="2719052"/>
          </a:xfrm>
          <a:prstGeom prst="rect">
            <a:avLst/>
          </a:prstGeom>
        </p:spPr>
      </p:pic>
      <p:sp>
        <p:nvSpPr>
          <p:cNvPr id="10" name="Espaço Reservado para Texto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err="1" smtClean="0"/>
              <a:t>Model</a:t>
            </a:r>
            <a:r>
              <a:rPr lang="pt-BR" dirty="0" smtClean="0"/>
              <a:t> (DB), </a:t>
            </a:r>
            <a:r>
              <a:rPr lang="pt-BR" dirty="0" err="1" smtClean="0"/>
              <a:t>View</a:t>
            </a:r>
            <a:r>
              <a:rPr lang="pt-BR" dirty="0" smtClean="0"/>
              <a:t> (Formulários) e </a:t>
            </a:r>
            <a:r>
              <a:rPr lang="pt-BR" dirty="0" err="1" smtClean="0"/>
              <a:t>Control</a:t>
            </a:r>
            <a:r>
              <a:rPr lang="pt-BR" dirty="0" smtClean="0"/>
              <a:t> (Regras de Negócio)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2575092" y="3827870"/>
            <a:ext cx="201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Validação de Dados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647169" y="987574"/>
            <a:ext cx="191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Regras de Negócio</a:t>
            </a:r>
            <a:endParaRPr lang="pt-BR" dirty="0"/>
          </a:p>
        </p:txBody>
      </p:sp>
      <p:pic>
        <p:nvPicPr>
          <p:cNvPr id="2052" name="Picture 4" descr="Why Low-Code Doesn't Have to Be Awfu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019" y="3435846"/>
            <a:ext cx="2984469" cy="154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4788024" y="2192546"/>
            <a:ext cx="401206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2800" b="1" dirty="0">
                <a:ln/>
                <a:solidFill>
                  <a:schemeClr val="accent4"/>
                </a:solidFill>
              </a:rPr>
              <a:t>≥ 99% da </a:t>
            </a:r>
            <a:r>
              <a:rPr lang="pt-BR" sz="2800" b="1" dirty="0" smtClean="0">
                <a:ln/>
                <a:solidFill>
                  <a:schemeClr val="accent4"/>
                </a:solidFill>
              </a:rPr>
              <a:t>Codificação Está</a:t>
            </a:r>
          </a:p>
          <a:p>
            <a:pPr algn="ctr"/>
            <a:r>
              <a:rPr lang="pt-BR" sz="2800" b="1" dirty="0" smtClean="0">
                <a:ln/>
                <a:solidFill>
                  <a:schemeClr val="accent4"/>
                </a:solidFill>
              </a:rPr>
              <a:t>Ligada </a:t>
            </a:r>
            <a:r>
              <a:rPr lang="pt-BR" sz="2800" b="1" dirty="0">
                <a:ln/>
                <a:solidFill>
                  <a:schemeClr val="accent4"/>
                </a:solidFill>
              </a:rPr>
              <a:t>ao </a:t>
            </a:r>
            <a:r>
              <a:rPr lang="pt-BR" sz="2800" b="1" dirty="0" smtClean="0">
                <a:ln/>
                <a:solidFill>
                  <a:schemeClr val="accent4"/>
                </a:solidFill>
              </a:rPr>
              <a:t>Negócio</a:t>
            </a:r>
            <a:endParaRPr lang="pt-B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97720" y="4083918"/>
            <a:ext cx="58424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2800" b="1" dirty="0" smtClean="0">
                <a:ln/>
                <a:solidFill>
                  <a:schemeClr val="accent4"/>
                </a:solidFill>
              </a:rPr>
              <a:t>E se a gente simplificasse isso? </a:t>
            </a:r>
            <a:r>
              <a:rPr lang="pt-BR" sz="2800" b="1" cap="none" spc="0" dirty="0" smtClean="0">
                <a:ln/>
                <a:solidFill>
                  <a:schemeClr val="accent4"/>
                </a:solidFill>
                <a:effectLst/>
              </a:rPr>
              <a:t>Como?</a:t>
            </a:r>
          </a:p>
          <a:p>
            <a:pPr algn="ctr"/>
            <a:r>
              <a:rPr lang="pt-BR" sz="2800" b="1" cap="none" spc="0" dirty="0" smtClean="0">
                <a:ln/>
                <a:solidFill>
                  <a:schemeClr val="accent4"/>
                </a:solidFill>
                <a:effectLst/>
              </a:rPr>
              <a:t>Co</a:t>
            </a:r>
            <a:r>
              <a:rPr lang="pt-BR" sz="2800" b="1" dirty="0" smtClean="0">
                <a:ln/>
                <a:solidFill>
                  <a:schemeClr val="accent4"/>
                </a:solidFill>
              </a:rPr>
              <a:t>m “</a:t>
            </a:r>
            <a:r>
              <a:rPr lang="pt-BR" sz="2800" b="1" dirty="0" err="1" smtClean="0">
                <a:ln/>
                <a:solidFill>
                  <a:schemeClr val="accent4"/>
                </a:solidFill>
              </a:rPr>
              <a:t>Low-Code</a:t>
            </a:r>
            <a:r>
              <a:rPr lang="pt-BR" sz="2800" b="1" dirty="0" smtClean="0">
                <a:ln/>
                <a:solidFill>
                  <a:schemeClr val="accent4"/>
                </a:solidFill>
              </a:rPr>
              <a:t>” ou “No-</a:t>
            </a:r>
            <a:r>
              <a:rPr lang="pt-BR" sz="2800" b="1" dirty="0" err="1" smtClean="0">
                <a:ln/>
                <a:solidFill>
                  <a:schemeClr val="accent4"/>
                </a:solidFill>
              </a:rPr>
              <a:t>Code</a:t>
            </a:r>
            <a:r>
              <a:rPr lang="pt-BR" sz="2800" b="1" dirty="0" smtClean="0">
                <a:ln/>
                <a:solidFill>
                  <a:schemeClr val="accent4"/>
                </a:solidFill>
              </a:rPr>
              <a:t>”</a:t>
            </a:r>
            <a:endParaRPr lang="pt-BR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874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Reflexão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55577" y="4725144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400" dirty="0"/>
              <a:t>“</a:t>
            </a:r>
            <a:r>
              <a:rPr lang="pt-BR" sz="2400" i="1" dirty="0"/>
              <a:t>Os elefantes demoram a se adaptar, já as baratas sobrevivem em qualquer ambiente.</a:t>
            </a:r>
            <a:r>
              <a:rPr lang="pt-BR" sz="2400" dirty="0"/>
              <a:t>”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r>
              <a:rPr lang="pt-BR" sz="2400" b="1" dirty="0"/>
              <a:t>Peter</a:t>
            </a:r>
            <a:r>
              <a:rPr lang="pt-BR" sz="2400" dirty="0"/>
              <a:t> </a:t>
            </a:r>
            <a:r>
              <a:rPr lang="pt-BR" sz="2400" dirty="0"/>
              <a:t>Ferdinand </a:t>
            </a:r>
            <a:r>
              <a:rPr lang="pt-BR" sz="2400" b="1" dirty="0"/>
              <a:t>Drucker</a:t>
            </a:r>
          </a:p>
          <a:p>
            <a:pPr marL="0" indent="0" algn="ctr">
              <a:buNone/>
            </a:pPr>
            <a:r>
              <a:rPr lang="pt-BR" sz="2400" dirty="0"/>
              <a:t>Escritor &amp; Consultor</a:t>
            </a:r>
            <a:endParaRPr lang="pt-BR" sz="2400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643439" y="1420234"/>
            <a:ext cx="4321175" cy="3004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2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Referências</a:t>
            </a: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5553712"/>
              </p:ext>
            </p:extLst>
          </p:nvPr>
        </p:nvGraphicFramePr>
        <p:xfrm>
          <a:off x="179785" y="771550"/>
          <a:ext cx="8784739" cy="43329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87847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Referência</a:t>
                      </a:r>
                      <a:endParaRPr lang="pt-BR" sz="1200" dirty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</a:rPr>
                        <a:t>KAPLAN R. S. and NORTON D. P. </a:t>
                      </a:r>
                      <a:r>
                        <a:rPr lang="en-US" sz="1200" b="1" i="1" dirty="0" smtClean="0">
                          <a:latin typeface="+mn-lt"/>
                        </a:rPr>
                        <a:t>Strategy Maps: Converting Intangible Assets Into Tangible Outcomes</a:t>
                      </a:r>
                      <a:r>
                        <a:rPr lang="en-US" sz="1200" dirty="0" smtClean="0">
                          <a:latin typeface="+mn-lt"/>
                        </a:rPr>
                        <a:t>. Harvard Business </a:t>
                      </a:r>
                      <a:r>
                        <a:rPr lang="en-US" sz="1200" dirty="0" smtClean="0">
                          <a:latin typeface="+mn-lt"/>
                        </a:rPr>
                        <a:t>School. </a:t>
                      </a:r>
                      <a:r>
                        <a:rPr lang="en-US" sz="1200" dirty="0" smtClean="0">
                          <a:latin typeface="+mn-lt"/>
                        </a:rPr>
                        <a:t>2004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2"/>
                        </a:rPr>
                        <a:t>Como estruturar uma equipe forte e de grandes resultados?</a:t>
                      </a:r>
                      <a:r>
                        <a:rPr lang="pt-BR" sz="1200" dirty="0" smtClean="0">
                          <a:latin typeface="+mn-lt"/>
                        </a:rPr>
                        <a:t> Convenção</a:t>
                      </a:r>
                      <a:r>
                        <a:rPr lang="pt-BR" sz="1200" baseline="0" dirty="0" smtClean="0">
                          <a:latin typeface="+mn-lt"/>
                        </a:rPr>
                        <a:t> Gente S/A - </a:t>
                      </a:r>
                      <a:r>
                        <a:rPr lang="pt-BR" sz="1200" dirty="0" smtClean="0">
                          <a:latin typeface="+mn-lt"/>
                        </a:rPr>
                        <a:t>Sankhya. 2018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303842174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3"/>
                        </a:rPr>
                        <a:t>Eficiência &amp; Tecnologia</a:t>
                      </a:r>
                      <a:r>
                        <a:rPr lang="pt-BR" sz="1200" b="1" i="1" baseline="0" dirty="0" smtClean="0">
                          <a:latin typeface="+mn-lt"/>
                          <a:hlinkClick r:id="rId3"/>
                        </a:rPr>
                        <a:t> - </a:t>
                      </a:r>
                      <a:r>
                        <a:rPr lang="pt-BR" sz="1200" b="1" i="1" dirty="0" smtClean="0">
                          <a:latin typeface="+mn-lt"/>
                          <a:hlinkClick r:id="rId3"/>
                        </a:rPr>
                        <a:t>Como a Tecnologia Pode te Ajudar no Ganho de Produtividade</a:t>
                      </a:r>
                      <a:r>
                        <a:rPr lang="pt-BR" sz="1200" dirty="0" smtClean="0">
                          <a:latin typeface="+mn-lt"/>
                        </a:rPr>
                        <a:t>. UNA.</a:t>
                      </a:r>
                      <a:r>
                        <a:rPr lang="pt-BR" sz="1200" baseline="0" dirty="0" smtClean="0">
                          <a:latin typeface="+mn-lt"/>
                        </a:rPr>
                        <a:t> 2017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098793181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4"/>
                        </a:rPr>
                        <a:t>Gestão Estratégica da TI Aplicada aos Negócios</a:t>
                      </a:r>
                      <a:r>
                        <a:rPr lang="pt-BR" sz="1200" dirty="0" smtClean="0">
                          <a:latin typeface="+mn-lt"/>
                        </a:rPr>
                        <a:t>. Pitágoras. 2016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3371411462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5"/>
                        </a:rPr>
                        <a:t>Modelos de Gestão e Organização</a:t>
                      </a:r>
                      <a:r>
                        <a:rPr lang="pt-BR" sz="1200" dirty="0" smtClean="0">
                          <a:latin typeface="+mn-lt"/>
                        </a:rPr>
                        <a:t>. Pitágoras. 2011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2837350869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6"/>
                        </a:rPr>
                        <a:t>O Profissional de Engenharia de Computação e o Mercado de Trabalho</a:t>
                      </a:r>
                      <a:r>
                        <a:rPr lang="pt-BR" sz="1200" dirty="0" smtClean="0">
                          <a:latin typeface="+mn-lt"/>
                        </a:rPr>
                        <a:t>. Pitágoras.</a:t>
                      </a:r>
                      <a:r>
                        <a:rPr lang="pt-BR" sz="1200" baseline="0" dirty="0" smtClean="0">
                          <a:latin typeface="+mn-lt"/>
                        </a:rPr>
                        <a:t> 2016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7"/>
                        </a:rPr>
                        <a:t>Planejamento &amp; Gestão de Carreira de TI</a:t>
                      </a:r>
                      <a:r>
                        <a:rPr lang="pt-BR" sz="1200" dirty="0" smtClean="0">
                          <a:latin typeface="+mn-lt"/>
                        </a:rPr>
                        <a:t>.</a:t>
                      </a:r>
                      <a:r>
                        <a:rPr lang="pt-BR" sz="1200" baseline="0" dirty="0" smtClean="0">
                          <a:latin typeface="+mn-lt"/>
                        </a:rPr>
                        <a:t> II Semana de Inovação. UNA. 2018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818995422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8"/>
                        </a:rPr>
                        <a:t>Planejamento Estratégico</a:t>
                      </a:r>
                      <a:r>
                        <a:rPr lang="pt-BR" sz="1200" b="1" i="1" baseline="0" dirty="0" smtClean="0">
                          <a:latin typeface="+mn-lt"/>
                          <a:hlinkClick r:id="rId8"/>
                        </a:rPr>
                        <a:t> &amp; Burocracia</a:t>
                      </a:r>
                      <a:r>
                        <a:rPr lang="pt-BR" sz="1200" baseline="0" dirty="0" smtClean="0">
                          <a:latin typeface="+mn-lt"/>
                        </a:rPr>
                        <a:t>. Prefeitura Municipal de Uberlândia. 2018.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Moreira. </a:t>
                      </a:r>
                      <a:r>
                        <a:rPr lang="pt-BR" sz="1200" b="1" i="1" dirty="0" smtClean="0">
                          <a:latin typeface="+mn-lt"/>
                          <a:hlinkClick r:id="rId9"/>
                        </a:rPr>
                        <a:t>Planejamento Estratégico &amp; Gestão</a:t>
                      </a:r>
                      <a:r>
                        <a:rPr lang="pt-BR" sz="1200" b="1" i="1" baseline="0" dirty="0" smtClean="0">
                          <a:latin typeface="+mn-lt"/>
                          <a:hlinkClick r:id="rId9"/>
                        </a:rPr>
                        <a:t> de Performance</a:t>
                      </a:r>
                      <a:r>
                        <a:rPr lang="pt-BR" sz="1200" baseline="0" dirty="0" smtClean="0">
                          <a:latin typeface="+mn-lt"/>
                        </a:rPr>
                        <a:t>. Pitágoras. 2011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3662099190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Márcio Moreira</a:t>
                      </a:r>
                      <a:r>
                        <a:rPr lang="pt-BR" sz="1200" baseline="0" dirty="0" smtClean="0">
                          <a:latin typeface="+mn-lt"/>
                        </a:rPr>
                        <a:t> &amp; Mário Peixoto. </a:t>
                      </a:r>
                      <a:r>
                        <a:rPr lang="pt-BR" sz="1200" b="1" i="1" baseline="0" dirty="0" smtClean="0">
                          <a:latin typeface="+mn-lt"/>
                          <a:hlinkClick r:id="rId10"/>
                        </a:rPr>
                        <a:t>Revitalização do Service Desk da Callink</a:t>
                      </a:r>
                      <a:r>
                        <a:rPr lang="pt-BR" sz="1200" baseline="0" dirty="0" smtClean="0">
                          <a:latin typeface="+mn-lt"/>
                        </a:rPr>
                        <a:t>. 12º CONTECSI. FEA. USP. 2015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768453733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Michael E. Porter.</a:t>
                      </a:r>
                      <a:r>
                        <a:rPr lang="pt-BR" sz="1200" baseline="0" dirty="0" smtClean="0">
                          <a:latin typeface="+mn-lt"/>
                        </a:rPr>
                        <a:t> </a:t>
                      </a:r>
                      <a:r>
                        <a:rPr lang="pt-BR" sz="1200" b="1" i="1" baseline="0" dirty="0" smtClean="0">
                          <a:latin typeface="+mn-lt"/>
                        </a:rPr>
                        <a:t>Estratégia Competitiva. Técnicas Para Análise de Indústrias</a:t>
                      </a:r>
                      <a:r>
                        <a:rPr lang="pt-BR" sz="1200" baseline="0" dirty="0" smtClean="0">
                          <a:latin typeface="+mn-lt"/>
                        </a:rPr>
                        <a:t>. 24ª Edição. Brasil. Campus. 2005. 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3827034447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Michael E. Porter. </a:t>
                      </a:r>
                      <a:r>
                        <a:rPr lang="en-US" sz="1200" b="1" i="1" dirty="0" smtClean="0">
                          <a:latin typeface="+mn-lt"/>
                          <a:hlinkClick r:id="rId11"/>
                        </a:rPr>
                        <a:t>The Five Competitive Forces That Shape Strategy</a:t>
                      </a:r>
                      <a:r>
                        <a:rPr lang="en-US" sz="1200" dirty="0" smtClean="0">
                          <a:latin typeface="+mn-lt"/>
                        </a:rPr>
                        <a:t>. Harvard</a:t>
                      </a:r>
                      <a:r>
                        <a:rPr lang="en-US" sz="1200" baseline="0" dirty="0" smtClean="0">
                          <a:latin typeface="+mn-lt"/>
                        </a:rPr>
                        <a:t> Business Review. 2008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PRAHALAD, C. K., HAMEL, Gary. </a:t>
                      </a:r>
                      <a:r>
                        <a:rPr lang="en-US" sz="1200" b="1" i="1" dirty="0" smtClean="0">
                          <a:latin typeface="+mn-lt"/>
                          <a:hlinkClick r:id="rId12"/>
                        </a:rPr>
                        <a:t>The Core Competence of the Corporation</a:t>
                      </a:r>
                      <a:r>
                        <a:rPr lang="en-US" sz="1200" dirty="0" smtClean="0">
                          <a:latin typeface="+mn-lt"/>
                        </a:rPr>
                        <a:t>. </a:t>
                      </a:r>
                      <a:r>
                        <a:rPr lang="pt-BR" sz="1200" dirty="0" smtClean="0">
                          <a:latin typeface="+mn-lt"/>
                        </a:rPr>
                        <a:t>Harvard Business </a:t>
                      </a:r>
                      <a:r>
                        <a:rPr lang="pt-BR" sz="1200" dirty="0" err="1" smtClean="0">
                          <a:latin typeface="+mn-lt"/>
                        </a:rPr>
                        <a:t>Review</a:t>
                      </a:r>
                      <a:r>
                        <a:rPr lang="pt-BR" sz="1200" dirty="0" smtClean="0">
                          <a:latin typeface="+mn-lt"/>
                        </a:rPr>
                        <a:t>, 1990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Robert S. Kaplan, David P. Norton. </a:t>
                      </a:r>
                      <a:r>
                        <a:rPr lang="pt-BR" sz="1200" b="1" i="1" dirty="0" smtClean="0">
                          <a:latin typeface="+mn-lt"/>
                        </a:rPr>
                        <a:t>A Estratégia em Ação. </a:t>
                      </a:r>
                      <a:r>
                        <a:rPr lang="pt-BR" sz="1200" b="1" i="1" dirty="0" err="1" smtClean="0">
                          <a:latin typeface="+mn-lt"/>
                        </a:rPr>
                        <a:t>Balanced</a:t>
                      </a:r>
                      <a:r>
                        <a:rPr lang="pt-BR" sz="1200" b="1" i="1" dirty="0" smtClean="0">
                          <a:latin typeface="+mn-lt"/>
                        </a:rPr>
                        <a:t> Scorecard.</a:t>
                      </a:r>
                      <a:r>
                        <a:rPr lang="pt-BR" sz="1200" dirty="0" smtClean="0">
                          <a:latin typeface="+mn-lt"/>
                        </a:rPr>
                        <a:t> 19ª Edição. Brasil. Campus. 1997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2650716843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William Edwards Deming. </a:t>
                      </a:r>
                      <a:r>
                        <a:rPr lang="pt-BR" sz="1200" b="1" i="1" dirty="0" smtClean="0">
                          <a:latin typeface="+mn-lt"/>
                        </a:rPr>
                        <a:t>Out </a:t>
                      </a:r>
                      <a:r>
                        <a:rPr lang="pt-BR" sz="1200" b="1" i="1" dirty="0" err="1" smtClean="0">
                          <a:latin typeface="+mn-lt"/>
                        </a:rPr>
                        <a:t>of</a:t>
                      </a:r>
                      <a:r>
                        <a:rPr lang="pt-BR" sz="1200" b="1" i="1" dirty="0" smtClean="0">
                          <a:latin typeface="+mn-lt"/>
                        </a:rPr>
                        <a:t> </a:t>
                      </a:r>
                      <a:r>
                        <a:rPr lang="pt-BR" sz="1200" b="1" i="1" dirty="0" err="1" smtClean="0">
                          <a:latin typeface="+mn-lt"/>
                        </a:rPr>
                        <a:t>the</a:t>
                      </a:r>
                      <a:r>
                        <a:rPr lang="pt-BR" sz="1200" b="1" i="1" dirty="0" smtClean="0">
                          <a:latin typeface="+mn-lt"/>
                        </a:rPr>
                        <a:t> </a:t>
                      </a:r>
                      <a:r>
                        <a:rPr lang="pt-BR" sz="1200" b="1" i="1" dirty="0" err="1" smtClean="0">
                          <a:latin typeface="+mn-lt"/>
                        </a:rPr>
                        <a:t>Crisis</a:t>
                      </a:r>
                      <a:r>
                        <a:rPr lang="pt-BR" sz="1200" dirty="0" smtClean="0">
                          <a:latin typeface="+mn-lt"/>
                        </a:rPr>
                        <a:t>. MIT Press. 1986</a:t>
                      </a: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4810">
                <a:tc>
                  <a:txBody>
                    <a:bodyPr/>
                    <a:lstStyle/>
                    <a:p>
                      <a:r>
                        <a:rPr lang="pt-BR" sz="1200" dirty="0" smtClean="0">
                          <a:latin typeface="+mn-lt"/>
                        </a:rPr>
                        <a:t>William Edwards Deming. </a:t>
                      </a:r>
                      <a:r>
                        <a:rPr lang="en-US" sz="1200" b="1" i="1" dirty="0" smtClean="0">
                          <a:latin typeface="+mn-lt"/>
                        </a:rPr>
                        <a:t>The New Economics for Industry, Government, Education</a:t>
                      </a:r>
                      <a:r>
                        <a:rPr lang="en-US" sz="1200" dirty="0" smtClean="0">
                          <a:latin typeface="+mn-lt"/>
                        </a:rPr>
                        <a:t>. 2nd Edition. MIT Press. 2000</a:t>
                      </a:r>
                      <a:endParaRPr lang="pt-BR" sz="1200" dirty="0" smtClean="0">
                        <a:latin typeface="+mn-lt"/>
                      </a:endParaRPr>
                    </a:p>
                  </a:txBody>
                  <a:tcPr marL="100363" marR="100363" marT="36000" marB="36000" anchor="ctr"/>
                </a:tc>
                <a:extLst>
                  <a:ext uri="{0D108BD9-81ED-4DB2-BD59-A6C34878D82A}">
                    <a16:rowId xmlns="" xmlns:a16="http://schemas.microsoft.com/office/drawing/2014/main" val="3308687962"/>
                  </a:ext>
                </a:extLst>
              </a:tr>
            </a:tbl>
          </a:graphicData>
        </a:graphic>
      </p:graphicFrame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68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Espaço Reservado para Conteúdo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9112369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ço Reservado para Conteúdo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pt-BR" dirty="0" smtClean="0"/>
              <a:t>Quebra da barreira do Trabalho Remoto:</a:t>
            </a:r>
          </a:p>
          <a:p>
            <a:pPr lvl="1"/>
            <a:r>
              <a:rPr lang="pt-BR" dirty="0" smtClean="0"/>
              <a:t>Da resistência a não ter outra opção</a:t>
            </a:r>
          </a:p>
          <a:p>
            <a:pPr lvl="1"/>
            <a:r>
              <a:rPr lang="pt-BR" dirty="0" smtClean="0"/>
              <a:t>Mostrou que funciona </a:t>
            </a:r>
            <a:r>
              <a:rPr lang="pt-BR" dirty="0" smtClean="0">
                <a:sym typeface="Wingdings" panose="05000000000000000000" pitchFamily="2" charset="2"/>
              </a:rPr>
              <a:t> Aceitação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Demanda por Tele Atendimento:</a:t>
            </a:r>
          </a:p>
          <a:p>
            <a:pPr lvl="1"/>
            <a:r>
              <a:rPr lang="pt-BR" dirty="0" smtClean="0"/>
              <a:t>Apoiar as empresas a atenderem seus clientes</a:t>
            </a:r>
          </a:p>
          <a:p>
            <a:endParaRPr lang="pt-BR" dirty="0"/>
          </a:p>
          <a:p>
            <a:r>
              <a:rPr lang="pt-BR" dirty="0" smtClean="0"/>
              <a:t>Demandas de Auto Atendimento:</a:t>
            </a:r>
          </a:p>
          <a:p>
            <a:pPr lvl="1"/>
            <a:r>
              <a:rPr lang="pt-BR" dirty="0" smtClean="0"/>
              <a:t>Colocar mais funcionalidades na mão do próprio cliente para ele se atender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Crescimento do Número de Pessoas</a:t>
            </a:r>
            <a:endParaRPr lang="pt-BR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Razões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Aumento da Demanda &amp; Pandemia do COVID-19</a:t>
            </a:r>
            <a:endParaRPr lang="pt-BR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Case de Empresa de Desenvolvimento de Software de </a:t>
            </a:r>
            <a:r>
              <a:rPr lang="pt-BR" dirty="0" smtClean="0"/>
              <a:t>Uberlândia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7916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Siga-nos nas redes sociais</a:t>
            </a:r>
            <a:br>
              <a:rPr lang="pt-BR" smtClean="0"/>
            </a:br>
            <a:r>
              <a:rPr lang="pt-BR" smtClean="0"/>
              <a:t>Tera – Márcio Moreira</a:t>
            </a:r>
            <a:endParaRPr lang="pt-BR"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mtClean="0"/>
              <a:t>Obrigado!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137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Espaço Reservado para Conteúdo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938399"/>
              </p:ext>
            </p:extLst>
          </p:nvPr>
        </p:nvGraphicFramePr>
        <p:xfrm>
          <a:off x="179388" y="1131888"/>
          <a:ext cx="4321175" cy="38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Pirâmide Clássica de 100 DEV</a:t>
            </a:r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 smtClean="0"/>
              <a:t>Squads Agile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Revolução Agile</a:t>
            </a:r>
            <a:endParaRPr lang="pt-BR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Pressão Competitiva das Empresas </a:t>
            </a:r>
            <a:r>
              <a:rPr lang="pt-BR" dirty="0">
                <a:sym typeface="Wingdings" panose="05000000000000000000" pitchFamily="2" charset="2"/>
              </a:rPr>
              <a:t> Busca de Agilidade</a:t>
            </a:r>
            <a:endParaRPr lang="pt-BR" dirty="0"/>
          </a:p>
        </p:txBody>
      </p:sp>
      <p:sp>
        <p:nvSpPr>
          <p:cNvPr id="17" name="Espaço Reservado para Conteúdo 16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defTabSz="447675"/>
            <a:r>
              <a:rPr lang="pt-BR" dirty="0" smtClean="0"/>
              <a:t>Lideranças:</a:t>
            </a:r>
          </a:p>
          <a:p>
            <a:pPr lvl="1" defTabSz="447675"/>
            <a:r>
              <a:rPr lang="pt-BR" dirty="0" smtClean="0"/>
              <a:t>1 Gerente</a:t>
            </a:r>
          </a:p>
          <a:p>
            <a:pPr lvl="1" defTabSz="447675"/>
            <a:r>
              <a:rPr lang="pt-BR" dirty="0"/>
              <a:t>1 Arquiteto de Software</a:t>
            </a:r>
          </a:p>
          <a:p>
            <a:pPr lvl="1" defTabSz="447675"/>
            <a:r>
              <a:rPr lang="pt-BR" dirty="0" smtClean="0"/>
              <a:t>4 Product Owner (Analistas de Negócio)</a:t>
            </a:r>
          </a:p>
          <a:p>
            <a:pPr lvl="1" defTabSz="447675"/>
            <a:r>
              <a:rPr lang="pt-BR" dirty="0" smtClean="0"/>
              <a:t>2 Líderes de Comunidade (Coordenador)</a:t>
            </a:r>
          </a:p>
          <a:p>
            <a:pPr lvl="1" defTabSz="447675"/>
            <a:endParaRPr lang="pt-BR" dirty="0" smtClean="0"/>
          </a:p>
          <a:p>
            <a:pPr defTabSz="447675"/>
            <a:r>
              <a:rPr lang="pt-BR" dirty="0" smtClean="0"/>
              <a:t>Squads Desejada	Possíveis		Gaps</a:t>
            </a:r>
          </a:p>
          <a:p>
            <a:pPr lvl="1" defTabSz="447675"/>
            <a:r>
              <a:rPr lang="pt-BR" dirty="0" smtClean="0"/>
              <a:t>1 Scrum Master	4 Squads		11 SM</a:t>
            </a:r>
          </a:p>
          <a:p>
            <a:pPr lvl="1" defTabSz="447675"/>
            <a:r>
              <a:rPr lang="pt-BR" dirty="0" smtClean="0"/>
              <a:t>1 DEV Sênior	10 Squads		5 </a:t>
            </a:r>
            <a:r>
              <a:rPr lang="pt-BR" dirty="0" err="1" smtClean="0"/>
              <a:t>Sr</a:t>
            </a:r>
            <a:endParaRPr lang="pt-BR" dirty="0" smtClean="0"/>
          </a:p>
          <a:p>
            <a:pPr lvl="1" defTabSz="447675"/>
            <a:r>
              <a:rPr lang="pt-BR" dirty="0" smtClean="0"/>
              <a:t>2 DEV Pleno		15 Squads</a:t>
            </a:r>
          </a:p>
          <a:p>
            <a:pPr lvl="1" defTabSz="447675"/>
            <a:r>
              <a:rPr lang="pt-BR" dirty="0" smtClean="0"/>
              <a:t>4 DEV Júnior		15 Squads</a:t>
            </a:r>
          </a:p>
          <a:p>
            <a:pPr lvl="1" defTabSz="447675"/>
            <a:endParaRPr lang="pt-BR" dirty="0"/>
          </a:p>
          <a:p>
            <a:pPr defTabSz="447675"/>
            <a:r>
              <a:rPr lang="pt-BR" dirty="0" smtClean="0"/>
              <a:t>Novas Demandas:</a:t>
            </a:r>
          </a:p>
          <a:p>
            <a:pPr lvl="1" defTabSz="447675"/>
            <a:r>
              <a:rPr lang="pt-BR" dirty="0" smtClean="0"/>
              <a:t>Novas Squads </a:t>
            </a:r>
            <a:r>
              <a:rPr lang="pt-BR" dirty="0" smtClean="0">
                <a:sym typeface="Wingdings" panose="05000000000000000000" pitchFamily="2" charset="2"/>
              </a:rPr>
              <a:t> Mais Demandas de </a:t>
            </a:r>
            <a:r>
              <a:rPr lang="pt-BR" dirty="0" err="1" smtClean="0">
                <a:sym typeface="Wingdings" panose="05000000000000000000" pitchFamily="2" charset="2"/>
              </a:rPr>
              <a:t>Sr</a:t>
            </a:r>
            <a:endParaRPr lang="pt-BR" dirty="0"/>
          </a:p>
        </p:txBody>
      </p:sp>
      <p:sp>
        <p:nvSpPr>
          <p:cNvPr id="18" name="Seta para a direita 17"/>
          <p:cNvSpPr/>
          <p:nvPr/>
        </p:nvSpPr>
        <p:spPr>
          <a:xfrm>
            <a:off x="2915816" y="1635646"/>
            <a:ext cx="1728192" cy="72008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Migração</a:t>
            </a: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5076056" y="3014162"/>
            <a:ext cx="3888432" cy="5451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5076056" y="1975138"/>
            <a:ext cx="3888432" cy="52460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0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7" grpId="0" uiExpand="1" build="p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ço Reservado para Conteú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696336"/>
              </p:ext>
            </p:extLst>
          </p:nvPr>
        </p:nvGraphicFramePr>
        <p:xfrm>
          <a:off x="179388" y="842963"/>
          <a:ext cx="4321175" cy="3600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Espaço Reservado para Conteúdo 10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Soluções para Demanda de Pessoal</a:t>
            </a:r>
            <a:endParaRPr lang="pt-BR" dirty="0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3061699" y="3219822"/>
            <a:ext cx="267416" cy="465540"/>
          </a:xfrm>
          <a:custGeom>
            <a:avLst/>
            <a:gdLst>
              <a:gd name="connsiteX0" fmla="*/ 41097 w 267416"/>
              <a:gd name="connsiteY0" fmla="*/ 544531 h 544531"/>
              <a:gd name="connsiteX1" fmla="*/ 267128 w 267416"/>
              <a:gd name="connsiteY1" fmla="*/ 215758 h 544531"/>
              <a:gd name="connsiteX2" fmla="*/ 0 w 267416"/>
              <a:gd name="connsiteY2" fmla="*/ 0 h 54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416" h="544531">
                <a:moveTo>
                  <a:pt x="41097" y="544531"/>
                </a:moveTo>
                <a:cubicBezTo>
                  <a:pt x="157537" y="425522"/>
                  <a:pt x="273977" y="306513"/>
                  <a:pt x="267128" y="215758"/>
                </a:cubicBezTo>
                <a:cubicBezTo>
                  <a:pt x="260279" y="125003"/>
                  <a:pt x="130139" y="62501"/>
                  <a:pt x="0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 15"/>
          <p:cNvSpPr/>
          <p:nvPr/>
        </p:nvSpPr>
        <p:spPr>
          <a:xfrm>
            <a:off x="3071868" y="3762394"/>
            <a:ext cx="267416" cy="465540"/>
          </a:xfrm>
          <a:custGeom>
            <a:avLst/>
            <a:gdLst>
              <a:gd name="connsiteX0" fmla="*/ 41097 w 267416"/>
              <a:gd name="connsiteY0" fmla="*/ 544531 h 544531"/>
              <a:gd name="connsiteX1" fmla="*/ 267128 w 267416"/>
              <a:gd name="connsiteY1" fmla="*/ 215758 h 544531"/>
              <a:gd name="connsiteX2" fmla="*/ 0 w 267416"/>
              <a:gd name="connsiteY2" fmla="*/ 0 h 54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416" h="544531">
                <a:moveTo>
                  <a:pt x="41097" y="544531"/>
                </a:moveTo>
                <a:cubicBezTo>
                  <a:pt x="157537" y="425522"/>
                  <a:pt x="273977" y="306513"/>
                  <a:pt x="267128" y="215758"/>
                </a:cubicBezTo>
                <a:cubicBezTo>
                  <a:pt x="260279" y="125003"/>
                  <a:pt x="130139" y="62501"/>
                  <a:pt x="0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 16"/>
          <p:cNvSpPr/>
          <p:nvPr/>
        </p:nvSpPr>
        <p:spPr>
          <a:xfrm>
            <a:off x="3071763" y="4299942"/>
            <a:ext cx="267416" cy="465540"/>
          </a:xfrm>
          <a:custGeom>
            <a:avLst/>
            <a:gdLst>
              <a:gd name="connsiteX0" fmla="*/ 41097 w 267416"/>
              <a:gd name="connsiteY0" fmla="*/ 544531 h 544531"/>
              <a:gd name="connsiteX1" fmla="*/ 267128 w 267416"/>
              <a:gd name="connsiteY1" fmla="*/ 215758 h 544531"/>
              <a:gd name="connsiteX2" fmla="*/ 0 w 267416"/>
              <a:gd name="connsiteY2" fmla="*/ 0 h 54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416" h="544531">
                <a:moveTo>
                  <a:pt x="41097" y="544531"/>
                </a:moveTo>
                <a:cubicBezTo>
                  <a:pt x="157537" y="425522"/>
                  <a:pt x="273977" y="306513"/>
                  <a:pt x="267128" y="215758"/>
                </a:cubicBezTo>
                <a:cubicBezTo>
                  <a:pt x="260279" y="125003"/>
                  <a:pt x="130139" y="62501"/>
                  <a:pt x="0" y="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3275856" y="3560117"/>
            <a:ext cx="233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Aceleração de Carreira</a:t>
            </a:r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79388" y="4532712"/>
            <a:ext cx="2882311" cy="469308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Universidades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275855" y="4331300"/>
            <a:ext cx="231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Aceleração de Entrada</a:t>
            </a:r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082177" y="2108925"/>
            <a:ext cx="2882311" cy="222179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Concorrentes</a:t>
            </a:r>
            <a:endParaRPr lang="pt-BR" dirty="0"/>
          </a:p>
        </p:txBody>
      </p:sp>
      <p:sp>
        <p:nvSpPr>
          <p:cNvPr id="22" name="Seta para a direita 21"/>
          <p:cNvSpPr/>
          <p:nvPr/>
        </p:nvSpPr>
        <p:spPr>
          <a:xfrm flipH="1">
            <a:off x="3419163" y="3115471"/>
            <a:ext cx="2520280" cy="464391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Recrutamento Agressivo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1085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Volume de Vagas em TI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22" y="1020471"/>
            <a:ext cx="6047756" cy="3804234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Ex.: Paraná Setor de TI cresce mais que a economia – Fonte: </a:t>
            </a:r>
            <a:r>
              <a:rPr lang="pt-BR" dirty="0" err="1" smtClean="0">
                <a:hlinkClick r:id="rId3"/>
              </a:rPr>
              <a:t>Assesspro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76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Volume de Formandos em TI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Fonte: </a:t>
            </a:r>
            <a:r>
              <a:rPr lang="pt-BR" dirty="0" err="1" smtClean="0">
                <a:hlinkClick r:id="rId2"/>
              </a:rPr>
              <a:t>ApInfo</a:t>
            </a:r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6539" y="1072291"/>
            <a:ext cx="751092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Déficit de Profissionais de TI</a:t>
            </a:r>
            <a:endParaRPr lang="pt-BR" dirty="0"/>
          </a:p>
        </p:txBody>
      </p:sp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/>
          </p:nvPr>
        </p:nvGraphicFramePr>
        <p:xfrm>
          <a:off x="179388" y="842963"/>
          <a:ext cx="8785225" cy="388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Tempo Médio de Contratação em 2017: 70 dias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88233" y="4755608"/>
            <a:ext cx="6139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Fontes: </a:t>
            </a:r>
            <a:r>
              <a:rPr lang="pt-BR" sz="1200" dirty="0" smtClean="0">
                <a:solidFill>
                  <a:srgbClr val="000000"/>
                </a:solidFill>
                <a:hlinkClick r:id="rId3"/>
              </a:rPr>
              <a:t>Estadão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4" action="ppaction://hlinkfile"/>
              </a:rPr>
              <a:t>CIO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5"/>
              </a:rPr>
              <a:t>Computer World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6"/>
              </a:rPr>
              <a:t>Exame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7"/>
              </a:rPr>
              <a:t>IDG </a:t>
            </a:r>
            <a:r>
              <a:rPr lang="pt-BR" sz="1200" dirty="0" err="1" smtClean="0">
                <a:solidFill>
                  <a:srgbClr val="000000"/>
                </a:solidFill>
                <a:hlinkClick r:id="rId7"/>
              </a:rPr>
              <a:t>Now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err="1" smtClean="0">
                <a:solidFill>
                  <a:srgbClr val="000000"/>
                </a:solidFill>
                <a:hlinkClick r:id="rId8"/>
              </a:rPr>
              <a:t>Infortec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smtClean="0">
                <a:solidFill>
                  <a:srgbClr val="000000"/>
                </a:solidFill>
                <a:hlinkClick r:id="rId9"/>
              </a:rPr>
              <a:t>Canal Tech</a:t>
            </a:r>
            <a:r>
              <a:rPr lang="pt-BR" sz="1200" dirty="0" smtClean="0">
                <a:solidFill>
                  <a:srgbClr val="000000"/>
                </a:solidFill>
              </a:rPr>
              <a:t>, </a:t>
            </a:r>
            <a:r>
              <a:rPr lang="pt-BR" sz="1200" dirty="0" err="1" smtClean="0">
                <a:solidFill>
                  <a:srgbClr val="000000"/>
                </a:solidFill>
                <a:hlinkClick r:id="rId10"/>
              </a:rPr>
              <a:t>TecHoje</a:t>
            </a:r>
            <a:r>
              <a:rPr lang="pt-BR" sz="1200" dirty="0" smtClean="0">
                <a:solidFill>
                  <a:srgbClr val="000000"/>
                </a:solidFill>
              </a:rPr>
              <a:t> e </a:t>
            </a:r>
            <a:r>
              <a:rPr lang="pt-BR" sz="1200" dirty="0" err="1" smtClean="0">
                <a:solidFill>
                  <a:srgbClr val="000000"/>
                </a:solidFill>
                <a:hlinkClick r:id="rId11"/>
              </a:rPr>
              <a:t>Confap</a:t>
            </a:r>
            <a:endParaRPr lang="pt-BR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Situação do Mercado de TI em 2018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>
                <a:hlinkClick r:id="rId4"/>
              </a:rPr>
              <a:t>Jornal do SBT</a:t>
            </a:r>
            <a:r>
              <a:rPr lang="pt-BR" dirty="0" smtClean="0"/>
              <a:t> – 29/9/2018 </a:t>
            </a:r>
            <a:r>
              <a:rPr lang="pt-BR" dirty="0"/>
              <a:t>– Setor de </a:t>
            </a:r>
            <a:r>
              <a:rPr lang="pt-BR" dirty="0" smtClean="0"/>
              <a:t>TI tem 450k vagas em aberto</a:t>
            </a:r>
            <a:endParaRPr lang="pt-BR" dirty="0"/>
          </a:p>
        </p:txBody>
      </p:sp>
      <p:pic>
        <p:nvPicPr>
          <p:cNvPr id="8" name="20180929_SBT_SetorTI450kVagasAbert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3" y="842963"/>
            <a:ext cx="7394575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20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Situação do Mercado de TI em </a:t>
            </a:r>
            <a:r>
              <a:rPr lang="pt-BR" dirty="0" smtClean="0"/>
              <a:t>2020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>
                <a:hlinkClick r:id="rId4"/>
              </a:rPr>
              <a:t>Jornal Vanguarda</a:t>
            </a:r>
            <a:r>
              <a:rPr lang="pt-BR" dirty="0" smtClean="0"/>
              <a:t> – 22/10/2020 </a:t>
            </a:r>
            <a:r>
              <a:rPr lang="pt-BR" dirty="0"/>
              <a:t>– </a:t>
            </a:r>
            <a:r>
              <a:rPr lang="pt-BR" dirty="0" smtClean="0"/>
              <a:t>Empresa oferece curso com bolsa para TI</a:t>
            </a:r>
            <a:endParaRPr lang="pt-BR" dirty="0"/>
          </a:p>
        </p:txBody>
      </p:sp>
      <p:pic>
        <p:nvPicPr>
          <p:cNvPr id="5" name="JVanguarda_20201022_EstudoRemunerad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3" y="842963"/>
            <a:ext cx="7394575" cy="415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71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Personalizada 1">
      <a:dk1>
        <a:srgbClr val="244061"/>
      </a:dk1>
      <a:lt1>
        <a:sysClr val="window" lastClr="FFFFFF"/>
      </a:lt1>
      <a:dk2>
        <a:srgbClr val="366092"/>
      </a:dk2>
      <a:lt2>
        <a:srgbClr val="EEECE1"/>
      </a:lt2>
      <a:accent1>
        <a:srgbClr val="0099FF"/>
      </a:accent1>
      <a:accent2>
        <a:srgbClr val="33CC33"/>
      </a:accent2>
      <a:accent3>
        <a:srgbClr val="FFFF66"/>
      </a:accent3>
      <a:accent4>
        <a:srgbClr val="FF3300"/>
      </a:accent4>
      <a:accent5>
        <a:srgbClr val="800080"/>
      </a:accent5>
      <a:accent6>
        <a:srgbClr val="1D1B10"/>
      </a:accent6>
      <a:hlink>
        <a:srgbClr val="244061"/>
      </a:hlink>
      <a:folHlink>
        <a:srgbClr val="36609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924</Words>
  <Application>Microsoft Office PowerPoint</Application>
  <PresentationFormat>Apresentação na tela (16:9)</PresentationFormat>
  <Paragraphs>165</Paragraphs>
  <Slides>20</Slides>
  <Notes>1</Notes>
  <HiddenSlides>0</HiddenSlides>
  <MMClips>2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Arial Narrow</vt:lpstr>
      <vt:lpstr>Calibri</vt:lpstr>
      <vt:lpstr>Courier New</vt:lpstr>
      <vt:lpstr>Roboto</vt:lpstr>
      <vt:lpstr>Wingdings</vt:lpstr>
      <vt:lpstr>Tema do Office</vt:lpstr>
      <vt:lpstr>think-cell Slide</vt:lpstr>
      <vt:lpstr>Por que os técnicos especializados em TI estão ganhando mais que alguns gestores de TI?</vt:lpstr>
      <vt:lpstr>Aumento da Demanda &amp; Pandemia do COVID-19</vt:lpstr>
      <vt:lpstr>Revolução Agile</vt:lpstr>
      <vt:lpstr>Soluções para Demanda de Pessoal</vt:lpstr>
      <vt:lpstr>Volume de Vagas em TI</vt:lpstr>
      <vt:lpstr>Volume de Formandos em TI</vt:lpstr>
      <vt:lpstr>Déficit de Profissionais de TI</vt:lpstr>
      <vt:lpstr>Situação do Mercado de TI em 2018</vt:lpstr>
      <vt:lpstr>Situação do Mercado de TI em 2020</vt:lpstr>
      <vt:lpstr>Situação do Mercado de TI em 2020</vt:lpstr>
      <vt:lpstr>Resultado</vt:lpstr>
      <vt:lpstr>Reflexão</vt:lpstr>
      <vt:lpstr>Por quanto tempo isso durará?</vt:lpstr>
      <vt:lpstr>Efeito Exponencial das Tecnologias Digitais</vt:lpstr>
      <vt:lpstr>Os salários dos técnicos continuará em alta?</vt:lpstr>
      <vt:lpstr>Reflexão</vt:lpstr>
      <vt:lpstr>Arquitetura MVC</vt:lpstr>
      <vt:lpstr>Reflexão</vt:lpstr>
      <vt:lpstr>Referências</vt:lpstr>
      <vt:lpstr>Siga-nos nas redes sociais Tera – Márcio Moreira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Rezende</dc:creator>
  <cp:lastModifiedBy>Marcio Ribeiro Moreira</cp:lastModifiedBy>
  <cp:revision>292</cp:revision>
  <dcterms:created xsi:type="dcterms:W3CDTF">2014-11-24T13:42:20Z</dcterms:created>
  <dcterms:modified xsi:type="dcterms:W3CDTF">2020-11-18T01:15:16Z</dcterms:modified>
</cp:coreProperties>
</file>