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481" r:id="rId3"/>
    <p:sldId id="482" r:id="rId4"/>
    <p:sldId id="486" r:id="rId5"/>
    <p:sldId id="492" r:id="rId6"/>
    <p:sldId id="493" r:id="rId7"/>
    <p:sldId id="494" r:id="rId8"/>
    <p:sldId id="495" r:id="rId9"/>
    <p:sldId id="496" r:id="rId10"/>
    <p:sldId id="497" r:id="rId11"/>
    <p:sldId id="498" r:id="rId12"/>
    <p:sldId id="499" r:id="rId13"/>
    <p:sldId id="500" r:id="rId14"/>
    <p:sldId id="501" r:id="rId15"/>
    <p:sldId id="502" r:id="rId16"/>
    <p:sldId id="491" r:id="rId17"/>
    <p:sldId id="258" r:id="rId1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io" initials="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D6CC"/>
    <a:srgbClr val="CCFFFF"/>
    <a:srgbClr val="004D7F"/>
    <a:srgbClr val="FF9900"/>
    <a:srgbClr val="FFFFCC"/>
    <a:srgbClr val="000000"/>
    <a:srgbClr val="FF5050"/>
    <a:srgbClr val="85E085"/>
    <a:srgbClr val="FF8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3727" autoAdjust="0"/>
  </p:normalViewPr>
  <p:slideViewPr>
    <p:cSldViewPr>
      <p:cViewPr varScale="1">
        <p:scale>
          <a:sx n="110" d="100"/>
          <a:sy n="110" d="100"/>
        </p:scale>
        <p:origin x="451" y="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96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9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%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Planilha1!$A$2:$A$81</c:f>
              <c:numCache>
                <c:formatCode>mmm\-yy</c:formatCode>
                <c:ptCount val="80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  <c:pt idx="6">
                  <c:v>41091</c:v>
                </c:pt>
                <c:pt idx="7">
                  <c:v>41122</c:v>
                </c:pt>
                <c:pt idx="8">
                  <c:v>41153</c:v>
                </c:pt>
                <c:pt idx="9">
                  <c:v>41183</c:v>
                </c:pt>
                <c:pt idx="10">
                  <c:v>41214</c:v>
                </c:pt>
                <c:pt idx="11">
                  <c:v>41244</c:v>
                </c:pt>
                <c:pt idx="12">
                  <c:v>41275</c:v>
                </c:pt>
                <c:pt idx="13">
                  <c:v>41306</c:v>
                </c:pt>
                <c:pt idx="14">
                  <c:v>41334</c:v>
                </c:pt>
                <c:pt idx="15">
                  <c:v>41365</c:v>
                </c:pt>
                <c:pt idx="16">
                  <c:v>41395</c:v>
                </c:pt>
                <c:pt idx="17">
                  <c:v>41426</c:v>
                </c:pt>
                <c:pt idx="18">
                  <c:v>41456</c:v>
                </c:pt>
                <c:pt idx="19">
                  <c:v>41487</c:v>
                </c:pt>
                <c:pt idx="20">
                  <c:v>41518</c:v>
                </c:pt>
                <c:pt idx="21">
                  <c:v>41548</c:v>
                </c:pt>
                <c:pt idx="22">
                  <c:v>41579</c:v>
                </c:pt>
                <c:pt idx="23">
                  <c:v>41609</c:v>
                </c:pt>
                <c:pt idx="24">
                  <c:v>41640</c:v>
                </c:pt>
                <c:pt idx="25">
                  <c:v>41671</c:v>
                </c:pt>
                <c:pt idx="26">
                  <c:v>41699</c:v>
                </c:pt>
                <c:pt idx="27">
                  <c:v>41730</c:v>
                </c:pt>
                <c:pt idx="28">
                  <c:v>41760</c:v>
                </c:pt>
                <c:pt idx="29">
                  <c:v>41791</c:v>
                </c:pt>
                <c:pt idx="30">
                  <c:v>41821</c:v>
                </c:pt>
                <c:pt idx="31">
                  <c:v>41852</c:v>
                </c:pt>
                <c:pt idx="32">
                  <c:v>41883</c:v>
                </c:pt>
                <c:pt idx="33">
                  <c:v>41913</c:v>
                </c:pt>
                <c:pt idx="34">
                  <c:v>41944</c:v>
                </c:pt>
                <c:pt idx="35">
                  <c:v>41974</c:v>
                </c:pt>
                <c:pt idx="36">
                  <c:v>42005</c:v>
                </c:pt>
                <c:pt idx="37">
                  <c:v>42036</c:v>
                </c:pt>
                <c:pt idx="38">
                  <c:v>42064</c:v>
                </c:pt>
                <c:pt idx="39">
                  <c:v>42095</c:v>
                </c:pt>
                <c:pt idx="40">
                  <c:v>42125</c:v>
                </c:pt>
                <c:pt idx="41">
                  <c:v>42156</c:v>
                </c:pt>
                <c:pt idx="42">
                  <c:v>42186</c:v>
                </c:pt>
                <c:pt idx="43">
                  <c:v>42217</c:v>
                </c:pt>
                <c:pt idx="44">
                  <c:v>42248</c:v>
                </c:pt>
                <c:pt idx="45">
                  <c:v>42278</c:v>
                </c:pt>
                <c:pt idx="46">
                  <c:v>42309</c:v>
                </c:pt>
                <c:pt idx="47">
                  <c:v>42339</c:v>
                </c:pt>
                <c:pt idx="48">
                  <c:v>42370</c:v>
                </c:pt>
                <c:pt idx="49">
                  <c:v>42401</c:v>
                </c:pt>
                <c:pt idx="50">
                  <c:v>42430</c:v>
                </c:pt>
                <c:pt idx="51">
                  <c:v>42461</c:v>
                </c:pt>
                <c:pt idx="52">
                  <c:v>42491</c:v>
                </c:pt>
                <c:pt idx="53">
                  <c:v>42522</c:v>
                </c:pt>
                <c:pt idx="54">
                  <c:v>42552</c:v>
                </c:pt>
                <c:pt idx="55">
                  <c:v>42583</c:v>
                </c:pt>
                <c:pt idx="56">
                  <c:v>42614</c:v>
                </c:pt>
                <c:pt idx="57">
                  <c:v>42644</c:v>
                </c:pt>
                <c:pt idx="58">
                  <c:v>42675</c:v>
                </c:pt>
                <c:pt idx="59">
                  <c:v>42705</c:v>
                </c:pt>
                <c:pt idx="60">
                  <c:v>42736</c:v>
                </c:pt>
                <c:pt idx="61">
                  <c:v>42767</c:v>
                </c:pt>
                <c:pt idx="62">
                  <c:v>42795</c:v>
                </c:pt>
                <c:pt idx="63">
                  <c:v>42826</c:v>
                </c:pt>
                <c:pt idx="64">
                  <c:v>42856</c:v>
                </c:pt>
                <c:pt idx="65">
                  <c:v>42887</c:v>
                </c:pt>
                <c:pt idx="66">
                  <c:v>42917</c:v>
                </c:pt>
                <c:pt idx="67">
                  <c:v>42948</c:v>
                </c:pt>
                <c:pt idx="68">
                  <c:v>42979</c:v>
                </c:pt>
                <c:pt idx="69">
                  <c:v>43009</c:v>
                </c:pt>
                <c:pt idx="70">
                  <c:v>43040</c:v>
                </c:pt>
                <c:pt idx="71">
                  <c:v>43070</c:v>
                </c:pt>
                <c:pt idx="72">
                  <c:v>43101</c:v>
                </c:pt>
                <c:pt idx="73">
                  <c:v>43132</c:v>
                </c:pt>
                <c:pt idx="74">
                  <c:v>43160</c:v>
                </c:pt>
                <c:pt idx="75">
                  <c:v>43191</c:v>
                </c:pt>
                <c:pt idx="76">
                  <c:v>43221</c:v>
                </c:pt>
                <c:pt idx="77">
                  <c:v>43252</c:v>
                </c:pt>
                <c:pt idx="78">
                  <c:v>43282</c:v>
                </c:pt>
                <c:pt idx="79">
                  <c:v>43313</c:v>
                </c:pt>
              </c:numCache>
            </c:numRef>
          </c:cat>
          <c:val>
            <c:numRef>
              <c:f>Planilha1!$B$2:$B$81</c:f>
              <c:numCache>
                <c:formatCode>0.0%</c:formatCode>
                <c:ptCount val="80"/>
                <c:pt idx="0">
                  <c:v>5.5E-2</c:v>
                </c:pt>
                <c:pt idx="1">
                  <c:v>5.7000000000000002E-2</c:v>
                </c:pt>
                <c:pt idx="2">
                  <c:v>7.9000000000000001E-2</c:v>
                </c:pt>
                <c:pt idx="3">
                  <c:v>7.8E-2</c:v>
                </c:pt>
                <c:pt idx="4">
                  <c:v>7.4999999999999997E-2</c:v>
                </c:pt>
                <c:pt idx="5">
                  <c:v>7.4999999999999997E-2</c:v>
                </c:pt>
                <c:pt idx="6">
                  <c:v>7.400000000000001E-2</c:v>
                </c:pt>
                <c:pt idx="7">
                  <c:v>7.2999999999999995E-2</c:v>
                </c:pt>
                <c:pt idx="8">
                  <c:v>7.0999999999999994E-2</c:v>
                </c:pt>
                <c:pt idx="9">
                  <c:v>6.9000000000000006E-2</c:v>
                </c:pt>
                <c:pt idx="10">
                  <c:v>6.8000000000000005E-2</c:v>
                </c:pt>
                <c:pt idx="11">
                  <c:v>6.9000000000000006E-2</c:v>
                </c:pt>
                <c:pt idx="12">
                  <c:v>7.2000000000000008E-2</c:v>
                </c:pt>
                <c:pt idx="13">
                  <c:v>7.6999999999999999E-2</c:v>
                </c:pt>
                <c:pt idx="14">
                  <c:v>0.08</c:v>
                </c:pt>
                <c:pt idx="15">
                  <c:v>7.8E-2</c:v>
                </c:pt>
                <c:pt idx="16">
                  <c:v>7.5999999999999998E-2</c:v>
                </c:pt>
                <c:pt idx="17">
                  <c:v>7.400000000000001E-2</c:v>
                </c:pt>
                <c:pt idx="18">
                  <c:v>7.2999999999999995E-2</c:v>
                </c:pt>
                <c:pt idx="19">
                  <c:v>7.0999999999999994E-2</c:v>
                </c:pt>
                <c:pt idx="20">
                  <c:v>6.9000000000000006E-2</c:v>
                </c:pt>
                <c:pt idx="21">
                  <c:v>6.7000000000000004E-2</c:v>
                </c:pt>
                <c:pt idx="22">
                  <c:v>6.5000000000000002E-2</c:v>
                </c:pt>
                <c:pt idx="23">
                  <c:v>6.2E-2</c:v>
                </c:pt>
                <c:pt idx="24">
                  <c:v>6.4000000000000001E-2</c:v>
                </c:pt>
                <c:pt idx="25">
                  <c:v>6.8000000000000005E-2</c:v>
                </c:pt>
                <c:pt idx="26">
                  <c:v>7.2000000000000008E-2</c:v>
                </c:pt>
                <c:pt idx="27">
                  <c:v>7.0999999999999994E-2</c:v>
                </c:pt>
                <c:pt idx="28">
                  <c:v>7.0000000000000007E-2</c:v>
                </c:pt>
                <c:pt idx="29">
                  <c:v>6.8000000000000005E-2</c:v>
                </c:pt>
                <c:pt idx="30">
                  <c:v>6.9000000000000006E-2</c:v>
                </c:pt>
                <c:pt idx="31">
                  <c:v>6.9000000000000006E-2</c:v>
                </c:pt>
                <c:pt idx="32">
                  <c:v>6.8000000000000005E-2</c:v>
                </c:pt>
                <c:pt idx="33">
                  <c:v>6.6000000000000003E-2</c:v>
                </c:pt>
                <c:pt idx="34">
                  <c:v>6.5000000000000002E-2</c:v>
                </c:pt>
                <c:pt idx="35">
                  <c:v>6.5000000000000002E-2</c:v>
                </c:pt>
                <c:pt idx="36">
                  <c:v>6.8000000000000005E-2</c:v>
                </c:pt>
                <c:pt idx="37">
                  <c:v>7.400000000000001E-2</c:v>
                </c:pt>
                <c:pt idx="38">
                  <c:v>7.9000000000000001E-2</c:v>
                </c:pt>
                <c:pt idx="39">
                  <c:v>0.08</c:v>
                </c:pt>
                <c:pt idx="40">
                  <c:v>8.1000000000000003E-2</c:v>
                </c:pt>
                <c:pt idx="41">
                  <c:v>8.3000000000000004E-2</c:v>
                </c:pt>
                <c:pt idx="42">
                  <c:v>8.5999999999999993E-2</c:v>
                </c:pt>
                <c:pt idx="43">
                  <c:v>8.6999999999999994E-2</c:v>
                </c:pt>
                <c:pt idx="44">
                  <c:v>8.900000000000001E-2</c:v>
                </c:pt>
                <c:pt idx="45">
                  <c:v>0.09</c:v>
                </c:pt>
                <c:pt idx="46">
                  <c:v>0.09</c:v>
                </c:pt>
                <c:pt idx="47">
                  <c:v>0.09</c:v>
                </c:pt>
                <c:pt idx="48">
                  <c:v>9.5000000000000001E-2</c:v>
                </c:pt>
                <c:pt idx="49">
                  <c:v>0.10199999999999999</c:v>
                </c:pt>
                <c:pt idx="50">
                  <c:v>0.109</c:v>
                </c:pt>
                <c:pt idx="51">
                  <c:v>0.11199999999999999</c:v>
                </c:pt>
                <c:pt idx="52">
                  <c:v>0.11199999999999999</c:v>
                </c:pt>
                <c:pt idx="53">
                  <c:v>0.113</c:v>
                </c:pt>
                <c:pt idx="54">
                  <c:v>0.11599999999999999</c:v>
                </c:pt>
                <c:pt idx="55">
                  <c:v>0.11800000000000001</c:v>
                </c:pt>
                <c:pt idx="56">
                  <c:v>0.11800000000000001</c:v>
                </c:pt>
                <c:pt idx="57">
                  <c:v>0.11800000000000001</c:v>
                </c:pt>
                <c:pt idx="58">
                  <c:v>0.11900000000000001</c:v>
                </c:pt>
                <c:pt idx="59">
                  <c:v>0.12</c:v>
                </c:pt>
                <c:pt idx="60">
                  <c:v>0.126</c:v>
                </c:pt>
                <c:pt idx="61">
                  <c:v>0.13200000000000001</c:v>
                </c:pt>
                <c:pt idx="62">
                  <c:v>0.13699999999999998</c:v>
                </c:pt>
                <c:pt idx="63">
                  <c:v>0.13600000000000001</c:v>
                </c:pt>
                <c:pt idx="64">
                  <c:v>0.13300000000000001</c:v>
                </c:pt>
                <c:pt idx="65">
                  <c:v>0.13</c:v>
                </c:pt>
                <c:pt idx="66">
                  <c:v>0.128</c:v>
                </c:pt>
                <c:pt idx="67">
                  <c:v>0.126</c:v>
                </c:pt>
                <c:pt idx="68">
                  <c:v>0.124</c:v>
                </c:pt>
                <c:pt idx="69">
                  <c:v>0.122</c:v>
                </c:pt>
                <c:pt idx="70">
                  <c:v>0.12</c:v>
                </c:pt>
                <c:pt idx="71">
                  <c:v>0.11800000000000001</c:v>
                </c:pt>
                <c:pt idx="72">
                  <c:v>0.122</c:v>
                </c:pt>
                <c:pt idx="73">
                  <c:v>0.126</c:v>
                </c:pt>
                <c:pt idx="74">
                  <c:v>0.13100000000000001</c:v>
                </c:pt>
                <c:pt idx="75">
                  <c:v>0.129</c:v>
                </c:pt>
                <c:pt idx="76">
                  <c:v>0.127</c:v>
                </c:pt>
                <c:pt idx="77">
                  <c:v>0.124</c:v>
                </c:pt>
                <c:pt idx="78">
                  <c:v>0.12300000000000001</c:v>
                </c:pt>
                <c:pt idx="79">
                  <c:v>0.121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8EA-4AAE-B88D-3B6BCA767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94958296"/>
        <c:axId val="394955160"/>
      </c:lineChart>
      <c:dateAx>
        <c:axId val="39495829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6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394955160"/>
        <c:crosses val="autoZero"/>
        <c:auto val="1"/>
        <c:lblOffset val="100"/>
        <c:baseTimeUnit val="months"/>
      </c:dateAx>
      <c:valAx>
        <c:axId val="394955160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394958296"/>
        <c:crosses val="autoZero"/>
        <c:crossBetween val="between"/>
      </c:valAx>
      <c:spPr>
        <a:noFill/>
        <a:ln>
          <a:solidFill>
            <a:srgbClr val="000066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0066"/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>
          <a:solidFill>
            <a:srgbClr val="000066"/>
          </a:solidFill>
        </a:defRPr>
      </a:pPr>
      <a:endParaRPr lang="es-ES_trad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Déficit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_trad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4"/>
                </a:solidFill>
                <a:prstDash val="sysDash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Planilha1!$A$2:$A$11</c:f>
              <c:strCache>
                <c:ptCount val="10"/>
                <c:pt idx="0">
                  <c:v>2006 TecHoje</c:v>
                </c:pt>
                <c:pt idx="1">
                  <c:v>2007 TecHoje</c:v>
                </c:pt>
                <c:pt idx="2">
                  <c:v>2010 TecHoje</c:v>
                </c:pt>
                <c:pt idx="3">
                  <c:v>2011 TecHoje</c:v>
                </c:pt>
                <c:pt idx="4">
                  <c:v>2013 TecHoje</c:v>
                </c:pt>
                <c:pt idx="5">
                  <c:v>2015 CIO/CW/Confap</c:v>
                </c:pt>
                <c:pt idx="6">
                  <c:v>2019 CIO</c:v>
                </c:pt>
                <c:pt idx="7">
                  <c:v>2020 Canal Tech</c:v>
                </c:pt>
                <c:pt idx="8">
                  <c:v>2020 Estadão</c:v>
                </c:pt>
                <c:pt idx="9">
                  <c:v>2022 Softex</c:v>
                </c:pt>
              </c:strCache>
            </c:strRef>
          </c:cat>
          <c:val>
            <c:numRef>
              <c:f>Planilha1!$B$2:$B$11</c:f>
              <c:numCache>
                <c:formatCode>#,##0;[Red]#,##0</c:formatCode>
                <c:ptCount val="10"/>
                <c:pt idx="0">
                  <c:v>10000</c:v>
                </c:pt>
                <c:pt idx="1">
                  <c:v>22700</c:v>
                </c:pt>
                <c:pt idx="2">
                  <c:v>71400</c:v>
                </c:pt>
                <c:pt idx="3">
                  <c:v>92000</c:v>
                </c:pt>
                <c:pt idx="4">
                  <c:v>200000</c:v>
                </c:pt>
                <c:pt idx="5">
                  <c:v>195000</c:v>
                </c:pt>
                <c:pt idx="6">
                  <c:v>161000</c:v>
                </c:pt>
                <c:pt idx="7">
                  <c:v>280000</c:v>
                </c:pt>
                <c:pt idx="8">
                  <c:v>408000</c:v>
                </c:pt>
                <c:pt idx="9">
                  <c:v>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9-4AA3-842D-0272B699641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94959080"/>
        <c:axId val="394951632"/>
      </c:barChart>
      <c:catAx>
        <c:axId val="39495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394951632"/>
        <c:crosses val="autoZero"/>
        <c:auto val="1"/>
        <c:lblAlgn val="ctr"/>
        <c:lblOffset val="100"/>
        <c:noMultiLvlLbl val="0"/>
      </c:catAx>
      <c:valAx>
        <c:axId val="394951632"/>
        <c:scaling>
          <c:orientation val="minMax"/>
        </c:scaling>
        <c:delete val="1"/>
        <c:axPos val="l"/>
        <c:numFmt formatCode="#,##0;[Red]#,##0" sourceLinked="1"/>
        <c:majorTickMark val="none"/>
        <c:minorTickMark val="none"/>
        <c:tickLblPos val="nextTo"/>
        <c:crossAx val="394959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guete.com.br/noticias/negocios-e-gestao/13/05/2011/evasao-em-faculdades-de-ti-e-de-82" TargetMode="External"/><Relationship Id="rId2" Type="http://schemas.openxmlformats.org/officeDocument/2006/relationships/hyperlink" Target="http://carreiradeti.com.br/evasao-escolar-nos-cursos-de-ti-preocupa-como-combater-isto/" TargetMode="External"/><Relationship Id="rId1" Type="http://schemas.openxmlformats.org/officeDocument/2006/relationships/hyperlink" Target="https://periodicos.ufsc.br/index.php/gual/article/viewFile/1983-4535.2012v5n2p238/22581" TargetMode="External"/><Relationship Id="rId6" Type="http://schemas.openxmlformats.org/officeDocument/2006/relationships/hyperlink" Target="http://repositorio.unb.br/bitstream/10482/22575/1/2016_RaphaelMagalh&#227;esHoed.pdf" TargetMode="External"/><Relationship Id="rId5" Type="http://schemas.openxmlformats.org/officeDocument/2006/relationships/hyperlink" Target="http://romeirao.quixada.ufc.br/portal/wp-content/uploads/2014/04/CerneEvasaoAlunos.233.pdf" TargetMode="External"/><Relationship Id="rId4" Type="http://schemas.openxmlformats.org/officeDocument/2006/relationships/hyperlink" Target="https://www.ufpe.br/documents/38954/371376/r_evaso_16.pdf/53642e52-41fb-4b43-b098-98db6a470176" TargetMode="Externa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guete.com.br/noticias/negocios-e-gestao/13/05/2011/evasao-em-faculdades-de-ti-e-de-82" TargetMode="External"/><Relationship Id="rId2" Type="http://schemas.openxmlformats.org/officeDocument/2006/relationships/hyperlink" Target="http://carreiradeti.com.br/evasao-escolar-nos-cursos-de-ti-preocupa-como-combater-isto/" TargetMode="External"/><Relationship Id="rId1" Type="http://schemas.openxmlformats.org/officeDocument/2006/relationships/hyperlink" Target="https://periodicos.ufsc.br/index.php/gual/article/viewFile/1983-4535.2012v5n2p238/22581" TargetMode="External"/><Relationship Id="rId6" Type="http://schemas.openxmlformats.org/officeDocument/2006/relationships/hyperlink" Target="http://repositorio.unb.br/bitstream/10482/22575/1/2016_RaphaelMagalh&#227;esHoed.pdf" TargetMode="External"/><Relationship Id="rId5" Type="http://schemas.openxmlformats.org/officeDocument/2006/relationships/hyperlink" Target="http://romeirao.quixada.ufc.br/portal/wp-content/uploads/2014/04/CerneEvasaoAlunos.233.pdf" TargetMode="External"/><Relationship Id="rId4" Type="http://schemas.openxmlformats.org/officeDocument/2006/relationships/hyperlink" Target="https://www.ufpe.br/documents/38954/371376/r_evaso_16.pdf/53642e52-41fb-4b43-b098-98db6a470176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B8805-CA01-48F9-8A22-5BAE09FE29DE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083AE96B-8A0E-4D1D-A070-0C880A7330B3}">
      <dgm:prSet phldrT="[Texto]"/>
      <dgm:spPr/>
      <dgm:t>
        <a:bodyPr/>
        <a:lstStyle/>
        <a:p>
          <a:r>
            <a:rPr lang="pt-BR" dirty="0" smtClean="0"/>
            <a:t>Falta de Identificação (programar)</a:t>
          </a:r>
          <a:endParaRPr lang="pt-BR" dirty="0"/>
        </a:p>
      </dgm:t>
    </dgm:pt>
    <dgm:pt modelId="{F5D47200-F4D4-4C5F-A76D-9494C611E8E1}" type="parTrans" cxnId="{0034CFFF-8D16-4581-A45D-3B4D11F0EBF1}">
      <dgm:prSet/>
      <dgm:spPr/>
      <dgm:t>
        <a:bodyPr/>
        <a:lstStyle/>
        <a:p>
          <a:endParaRPr lang="pt-BR"/>
        </a:p>
      </dgm:t>
    </dgm:pt>
    <dgm:pt modelId="{AF57680F-0EB2-4B00-BD7F-C7228D6C62F2}" type="sibTrans" cxnId="{0034CFFF-8D16-4581-A45D-3B4D11F0EBF1}">
      <dgm:prSet/>
      <dgm:spPr/>
      <dgm:t>
        <a:bodyPr/>
        <a:lstStyle/>
        <a:p>
          <a:endParaRPr lang="pt-BR"/>
        </a:p>
      </dgm:t>
    </dgm:pt>
    <dgm:pt modelId="{7B004D3B-5198-428B-A7C7-C7FEE7C382C4}">
      <dgm:prSet phldrT="[Texto]"/>
      <dgm:spPr/>
      <dgm:t>
        <a:bodyPr/>
        <a:lstStyle/>
        <a:p>
          <a:r>
            <a:rPr lang="pt-BR" dirty="0" smtClean="0"/>
            <a:t>Horário Incompatível</a:t>
          </a:r>
          <a:endParaRPr lang="pt-BR" dirty="0"/>
        </a:p>
      </dgm:t>
    </dgm:pt>
    <dgm:pt modelId="{6949DC62-6071-45B9-84F6-A5E7CE65929E}" type="parTrans" cxnId="{EA0509BC-6AEA-47FC-85FE-B897D195F8EF}">
      <dgm:prSet/>
      <dgm:spPr/>
      <dgm:t>
        <a:bodyPr/>
        <a:lstStyle/>
        <a:p>
          <a:endParaRPr lang="pt-BR"/>
        </a:p>
      </dgm:t>
    </dgm:pt>
    <dgm:pt modelId="{0A040BA0-6708-46C6-9DF9-57FC001521D6}" type="sibTrans" cxnId="{EA0509BC-6AEA-47FC-85FE-B897D195F8EF}">
      <dgm:prSet/>
      <dgm:spPr/>
      <dgm:t>
        <a:bodyPr/>
        <a:lstStyle/>
        <a:p>
          <a:endParaRPr lang="pt-BR"/>
        </a:p>
      </dgm:t>
    </dgm:pt>
    <dgm:pt modelId="{0AE4401C-DC75-4C7D-97BD-4A0192D52063}">
      <dgm:prSet phldrT="[Texto]"/>
      <dgm:spPr/>
      <dgm:t>
        <a:bodyPr/>
        <a:lstStyle/>
        <a:p>
          <a:r>
            <a:rPr lang="pt-BR" dirty="0" smtClean="0"/>
            <a:t>Falta de Base Lógica/Matemática</a:t>
          </a:r>
          <a:endParaRPr lang="pt-BR" dirty="0"/>
        </a:p>
      </dgm:t>
    </dgm:pt>
    <dgm:pt modelId="{42C44453-E372-4248-81FA-627BD7434820}" type="parTrans" cxnId="{5DBFC304-1FE1-4014-8BF2-731FACEF999D}">
      <dgm:prSet/>
      <dgm:spPr/>
      <dgm:t>
        <a:bodyPr/>
        <a:lstStyle/>
        <a:p>
          <a:endParaRPr lang="pt-BR"/>
        </a:p>
      </dgm:t>
    </dgm:pt>
    <dgm:pt modelId="{D42D0881-2A8C-4377-9789-85E0D2CCB806}" type="sibTrans" cxnId="{5DBFC304-1FE1-4014-8BF2-731FACEF999D}">
      <dgm:prSet/>
      <dgm:spPr/>
      <dgm:t>
        <a:bodyPr/>
        <a:lstStyle/>
        <a:p>
          <a:endParaRPr lang="pt-BR"/>
        </a:p>
      </dgm:t>
    </dgm:pt>
    <dgm:pt modelId="{1E16DB45-6A0F-418B-ABC3-B4DE074157B2}">
      <dgm:prSet phldrT="[Texto]"/>
      <dgm:spPr/>
      <dgm:t>
        <a:bodyPr/>
        <a:lstStyle/>
        <a:p>
          <a:r>
            <a:rPr lang="pt-BR" dirty="0" smtClean="0"/>
            <a:t>Fontes: </a:t>
          </a:r>
          <a:r>
            <a:rPr lang="pt-BR" dirty="0" smtClean="0">
              <a:hlinkClick xmlns:r="http://schemas.openxmlformats.org/officeDocument/2006/relationships" r:id="rId1"/>
            </a:rPr>
            <a:t>UFSC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2"/>
            </a:rPr>
            <a:t>CTI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3"/>
            </a:rPr>
            <a:t>BGT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4"/>
            </a:rPr>
            <a:t>UFPE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5"/>
            </a:rPr>
            <a:t>UFC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6"/>
            </a:rPr>
            <a:t>UnB</a:t>
          </a:r>
          <a:endParaRPr lang="pt-BR" dirty="0"/>
        </a:p>
      </dgm:t>
    </dgm:pt>
    <dgm:pt modelId="{F856AE82-9868-4E5D-B0CB-0C21EBF5A828}" type="parTrans" cxnId="{F82BDA01-655C-462B-ADA8-77E591C235AA}">
      <dgm:prSet/>
      <dgm:spPr/>
      <dgm:t>
        <a:bodyPr/>
        <a:lstStyle/>
        <a:p>
          <a:endParaRPr lang="pt-BR"/>
        </a:p>
      </dgm:t>
    </dgm:pt>
    <dgm:pt modelId="{667D0C7E-A47A-408E-BFE9-934AB5C6327F}" type="sibTrans" cxnId="{F82BDA01-655C-462B-ADA8-77E591C235AA}">
      <dgm:prSet/>
      <dgm:spPr/>
      <dgm:t>
        <a:bodyPr/>
        <a:lstStyle/>
        <a:p>
          <a:endParaRPr lang="pt-BR"/>
        </a:p>
      </dgm:t>
    </dgm:pt>
    <dgm:pt modelId="{563721A8-50D5-456B-A150-323136E4C227}">
      <dgm:prSet phldrT="[Texto]"/>
      <dgm:spPr/>
      <dgm:t>
        <a:bodyPr/>
        <a:lstStyle/>
        <a:p>
          <a:r>
            <a:rPr lang="pt-BR" dirty="0" smtClean="0"/>
            <a:t>Fontes: </a:t>
          </a:r>
          <a:r>
            <a:rPr lang="pt-BR" dirty="0" smtClean="0">
              <a:hlinkClick xmlns:r="http://schemas.openxmlformats.org/officeDocument/2006/relationships" r:id="rId1"/>
            </a:rPr>
            <a:t>UFSC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2"/>
            </a:rPr>
            <a:t>CTI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3"/>
            </a:rPr>
            <a:t>BGT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4"/>
            </a:rPr>
            <a:t>UFPE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5"/>
            </a:rPr>
            <a:t>UFC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6"/>
            </a:rPr>
            <a:t>UnB</a:t>
          </a:r>
          <a:endParaRPr lang="pt-BR" dirty="0"/>
        </a:p>
      </dgm:t>
    </dgm:pt>
    <dgm:pt modelId="{FD36C662-E606-4240-982E-25A94DEB7C48}" type="parTrans" cxnId="{13EFA04E-2466-48FD-A5DF-724E04E3B692}">
      <dgm:prSet/>
      <dgm:spPr/>
      <dgm:t>
        <a:bodyPr/>
        <a:lstStyle/>
        <a:p>
          <a:endParaRPr lang="pt-BR"/>
        </a:p>
      </dgm:t>
    </dgm:pt>
    <dgm:pt modelId="{E0864C23-FDC5-4F23-B937-873C7DE554E2}" type="sibTrans" cxnId="{13EFA04E-2466-48FD-A5DF-724E04E3B692}">
      <dgm:prSet/>
      <dgm:spPr/>
      <dgm:t>
        <a:bodyPr/>
        <a:lstStyle/>
        <a:p>
          <a:endParaRPr lang="pt-BR"/>
        </a:p>
      </dgm:t>
    </dgm:pt>
    <dgm:pt modelId="{FED63C92-1FE4-4450-B89C-4CF5D5DB471F}">
      <dgm:prSet phldrT="[Texto]"/>
      <dgm:spPr/>
      <dgm:t>
        <a:bodyPr/>
        <a:lstStyle/>
        <a:p>
          <a:r>
            <a:rPr lang="pt-BR" dirty="0" smtClean="0"/>
            <a:t>Fontes: </a:t>
          </a:r>
          <a:r>
            <a:rPr lang="pt-BR" dirty="0" smtClean="0">
              <a:hlinkClick xmlns:r="http://schemas.openxmlformats.org/officeDocument/2006/relationships" r:id="rId1"/>
            </a:rPr>
            <a:t>UFSC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4"/>
            </a:rPr>
            <a:t>UFPE</a:t>
          </a:r>
          <a:endParaRPr lang="pt-BR" dirty="0"/>
        </a:p>
      </dgm:t>
    </dgm:pt>
    <dgm:pt modelId="{03840A41-08CC-4F8D-BD5E-2EB77FD91BC3}" type="parTrans" cxnId="{0C9B7BB8-AF53-4098-ACA3-4041471F0296}">
      <dgm:prSet/>
      <dgm:spPr/>
      <dgm:t>
        <a:bodyPr/>
        <a:lstStyle/>
        <a:p>
          <a:endParaRPr lang="pt-BR"/>
        </a:p>
      </dgm:t>
    </dgm:pt>
    <dgm:pt modelId="{23741A6E-888D-47C1-9204-2F95113743F5}" type="sibTrans" cxnId="{0C9B7BB8-AF53-4098-ACA3-4041471F0296}">
      <dgm:prSet/>
      <dgm:spPr/>
      <dgm:t>
        <a:bodyPr/>
        <a:lstStyle/>
        <a:p>
          <a:endParaRPr lang="pt-BR"/>
        </a:p>
      </dgm:t>
    </dgm:pt>
    <dgm:pt modelId="{79D14F2D-2306-456A-90D4-E551EB29BB95}">
      <dgm:prSet phldrT="[Texto]"/>
      <dgm:spPr/>
      <dgm:t>
        <a:bodyPr/>
        <a:lstStyle/>
        <a:p>
          <a:r>
            <a:rPr lang="pt-BR" dirty="0" smtClean="0"/>
            <a:t>Baixa Concorrência</a:t>
          </a:r>
          <a:endParaRPr lang="pt-BR" dirty="0"/>
        </a:p>
      </dgm:t>
    </dgm:pt>
    <dgm:pt modelId="{D4556A81-FB70-4A19-BFC7-56FD2BE45FFA}" type="parTrans" cxnId="{9C490C87-E792-47F5-8186-5F1DF53C57AD}">
      <dgm:prSet/>
      <dgm:spPr/>
      <dgm:t>
        <a:bodyPr/>
        <a:lstStyle/>
        <a:p>
          <a:endParaRPr lang="pt-BR"/>
        </a:p>
      </dgm:t>
    </dgm:pt>
    <dgm:pt modelId="{2C933232-F610-4DCC-B0D2-1C94C7BEF11E}" type="sibTrans" cxnId="{9C490C87-E792-47F5-8186-5F1DF53C57AD}">
      <dgm:prSet/>
      <dgm:spPr/>
      <dgm:t>
        <a:bodyPr/>
        <a:lstStyle/>
        <a:p>
          <a:endParaRPr lang="pt-BR"/>
        </a:p>
      </dgm:t>
    </dgm:pt>
    <dgm:pt modelId="{1CE24225-5098-4B07-B4E8-2EFCCA0F1469}">
      <dgm:prSet phldrT="[Texto]"/>
      <dgm:spPr/>
      <dgm:t>
        <a:bodyPr/>
        <a:lstStyle/>
        <a:p>
          <a:r>
            <a:rPr lang="pt-BR" dirty="0" smtClean="0"/>
            <a:t>Fontes: </a:t>
          </a:r>
          <a:r>
            <a:rPr lang="pt-BR" dirty="0" smtClean="0">
              <a:hlinkClick xmlns:r="http://schemas.openxmlformats.org/officeDocument/2006/relationships" r:id="rId2"/>
            </a:rPr>
            <a:t>CTI</a:t>
          </a:r>
          <a:r>
            <a:rPr lang="pt-BR" dirty="0" smtClean="0"/>
            <a:t>, </a:t>
          </a:r>
          <a:r>
            <a:rPr lang="pt-BR" dirty="0" smtClean="0">
              <a:hlinkClick xmlns:r="http://schemas.openxmlformats.org/officeDocument/2006/relationships" r:id="rId3"/>
            </a:rPr>
            <a:t>BGT</a:t>
          </a:r>
          <a:r>
            <a:rPr lang="pt-BR" smtClean="0"/>
            <a:t>, </a:t>
          </a:r>
          <a:r>
            <a:rPr lang="pt-BR" smtClean="0">
              <a:hlinkClick xmlns:r="http://schemas.openxmlformats.org/officeDocument/2006/relationships" r:id="rId5"/>
            </a:rPr>
            <a:t>UFC</a:t>
          </a:r>
          <a:endParaRPr lang="pt-BR" dirty="0"/>
        </a:p>
      </dgm:t>
    </dgm:pt>
    <dgm:pt modelId="{75A86EDE-5A46-411F-B91D-BB0B481648BA}" type="parTrans" cxnId="{5AAAF9B4-6BDC-4BF8-9DE3-77845F63EEEC}">
      <dgm:prSet/>
      <dgm:spPr/>
      <dgm:t>
        <a:bodyPr/>
        <a:lstStyle/>
        <a:p>
          <a:endParaRPr lang="pt-BR"/>
        </a:p>
      </dgm:t>
    </dgm:pt>
    <dgm:pt modelId="{931655EB-E860-426A-9ABA-C2882108A1A0}" type="sibTrans" cxnId="{5AAAF9B4-6BDC-4BF8-9DE3-77845F63EEEC}">
      <dgm:prSet/>
      <dgm:spPr/>
      <dgm:t>
        <a:bodyPr/>
        <a:lstStyle/>
        <a:p>
          <a:endParaRPr lang="pt-BR"/>
        </a:p>
      </dgm:t>
    </dgm:pt>
    <dgm:pt modelId="{73427EB3-3EA9-405C-98FB-3DB41F1A0FC4}" type="pres">
      <dgm:prSet presAssocID="{21FB8805-CA01-48F9-8A22-5BAE09FE29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B6529F3-C2CE-4A80-B845-1F90B5FAF2B2}" type="pres">
      <dgm:prSet presAssocID="{083AE96B-8A0E-4D1D-A070-0C880A7330B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5D70FC-1417-4D32-98B8-D6BF99BAC4F1}" type="pres">
      <dgm:prSet presAssocID="{083AE96B-8A0E-4D1D-A070-0C880A7330B3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C2C218-C35E-4354-AE8E-A901D7C4DABB}" type="pres">
      <dgm:prSet presAssocID="{0AE4401C-DC75-4C7D-97BD-4A0192D5206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16DE1C6-B1F1-42AD-A94A-68158EE02240}" type="pres">
      <dgm:prSet presAssocID="{0AE4401C-DC75-4C7D-97BD-4A0192D52063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BE47EC-DCCF-4F44-BB12-4FC851395969}" type="pres">
      <dgm:prSet presAssocID="{79D14F2D-2306-456A-90D4-E551EB29BB9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E1208B-71D2-463D-8C88-780175D54031}" type="pres">
      <dgm:prSet presAssocID="{79D14F2D-2306-456A-90D4-E551EB29BB95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CB86BF-2458-4A7A-86C7-70C6BD26EC71}" type="pres">
      <dgm:prSet presAssocID="{7B004D3B-5198-428B-A7C7-C7FEE7C382C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E9F353-73C8-41F4-86CA-557E47302F64}" type="pres">
      <dgm:prSet presAssocID="{7B004D3B-5198-428B-A7C7-C7FEE7C382C4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EBA5784-EFAC-4A3C-B96A-195279E29830}" type="presOf" srcId="{7B004D3B-5198-428B-A7C7-C7FEE7C382C4}" destId="{49CB86BF-2458-4A7A-86C7-70C6BD26EC71}" srcOrd="0" destOrd="0" presId="urn:microsoft.com/office/officeart/2005/8/layout/vList2"/>
    <dgm:cxn modelId="{13EFA04E-2466-48FD-A5DF-724E04E3B692}" srcId="{0AE4401C-DC75-4C7D-97BD-4A0192D52063}" destId="{563721A8-50D5-456B-A150-323136E4C227}" srcOrd="0" destOrd="0" parTransId="{FD36C662-E606-4240-982E-25A94DEB7C48}" sibTransId="{E0864C23-FDC5-4F23-B937-873C7DE554E2}"/>
    <dgm:cxn modelId="{AE070A0C-40B8-40F1-9AC6-C1A0C58797D1}" type="presOf" srcId="{FED63C92-1FE4-4450-B89C-4CF5D5DB471F}" destId="{30E9F353-73C8-41F4-86CA-557E47302F64}" srcOrd="0" destOrd="0" presId="urn:microsoft.com/office/officeart/2005/8/layout/vList2"/>
    <dgm:cxn modelId="{0034CFFF-8D16-4581-A45D-3B4D11F0EBF1}" srcId="{21FB8805-CA01-48F9-8A22-5BAE09FE29DE}" destId="{083AE96B-8A0E-4D1D-A070-0C880A7330B3}" srcOrd="0" destOrd="0" parTransId="{F5D47200-F4D4-4C5F-A76D-9494C611E8E1}" sibTransId="{AF57680F-0EB2-4B00-BD7F-C7228D6C62F2}"/>
    <dgm:cxn modelId="{9C490C87-E792-47F5-8186-5F1DF53C57AD}" srcId="{21FB8805-CA01-48F9-8A22-5BAE09FE29DE}" destId="{79D14F2D-2306-456A-90D4-E551EB29BB95}" srcOrd="2" destOrd="0" parTransId="{D4556A81-FB70-4A19-BFC7-56FD2BE45FFA}" sibTransId="{2C933232-F610-4DCC-B0D2-1C94C7BEF11E}"/>
    <dgm:cxn modelId="{5DBFC304-1FE1-4014-8BF2-731FACEF999D}" srcId="{21FB8805-CA01-48F9-8A22-5BAE09FE29DE}" destId="{0AE4401C-DC75-4C7D-97BD-4A0192D52063}" srcOrd="1" destOrd="0" parTransId="{42C44453-E372-4248-81FA-627BD7434820}" sibTransId="{D42D0881-2A8C-4377-9789-85E0D2CCB806}"/>
    <dgm:cxn modelId="{5AAAF9B4-6BDC-4BF8-9DE3-77845F63EEEC}" srcId="{79D14F2D-2306-456A-90D4-E551EB29BB95}" destId="{1CE24225-5098-4B07-B4E8-2EFCCA0F1469}" srcOrd="0" destOrd="0" parTransId="{75A86EDE-5A46-411F-B91D-BB0B481648BA}" sibTransId="{931655EB-E860-426A-9ABA-C2882108A1A0}"/>
    <dgm:cxn modelId="{3FAFDB3A-10DB-4A93-A8E9-D4177BAD7A6E}" type="presOf" srcId="{0AE4401C-DC75-4C7D-97BD-4A0192D52063}" destId="{1AC2C218-C35E-4354-AE8E-A901D7C4DABB}" srcOrd="0" destOrd="0" presId="urn:microsoft.com/office/officeart/2005/8/layout/vList2"/>
    <dgm:cxn modelId="{0C9B7BB8-AF53-4098-ACA3-4041471F0296}" srcId="{7B004D3B-5198-428B-A7C7-C7FEE7C382C4}" destId="{FED63C92-1FE4-4450-B89C-4CF5D5DB471F}" srcOrd="0" destOrd="0" parTransId="{03840A41-08CC-4F8D-BD5E-2EB77FD91BC3}" sibTransId="{23741A6E-888D-47C1-9204-2F95113743F5}"/>
    <dgm:cxn modelId="{F82BDA01-655C-462B-ADA8-77E591C235AA}" srcId="{083AE96B-8A0E-4D1D-A070-0C880A7330B3}" destId="{1E16DB45-6A0F-418B-ABC3-B4DE074157B2}" srcOrd="0" destOrd="0" parTransId="{F856AE82-9868-4E5D-B0CB-0C21EBF5A828}" sibTransId="{667D0C7E-A47A-408E-BFE9-934AB5C6327F}"/>
    <dgm:cxn modelId="{A82A0BC7-AF27-4C45-841E-B96B804A2004}" type="presOf" srcId="{563721A8-50D5-456B-A150-323136E4C227}" destId="{716DE1C6-B1F1-42AD-A94A-68158EE02240}" srcOrd="0" destOrd="0" presId="urn:microsoft.com/office/officeart/2005/8/layout/vList2"/>
    <dgm:cxn modelId="{CE8C073C-8EF8-4E95-BD00-C85B3ECD025C}" type="presOf" srcId="{083AE96B-8A0E-4D1D-A070-0C880A7330B3}" destId="{FB6529F3-C2CE-4A80-B845-1F90B5FAF2B2}" srcOrd="0" destOrd="0" presId="urn:microsoft.com/office/officeart/2005/8/layout/vList2"/>
    <dgm:cxn modelId="{D8B983A5-2639-48A6-83BB-42DC822B141A}" type="presOf" srcId="{1CE24225-5098-4B07-B4E8-2EFCCA0F1469}" destId="{AAE1208B-71D2-463D-8C88-780175D54031}" srcOrd="0" destOrd="0" presId="urn:microsoft.com/office/officeart/2005/8/layout/vList2"/>
    <dgm:cxn modelId="{8EB8DC10-3D6F-47B0-AA2A-BB38CBC91326}" type="presOf" srcId="{21FB8805-CA01-48F9-8A22-5BAE09FE29DE}" destId="{73427EB3-3EA9-405C-98FB-3DB41F1A0FC4}" srcOrd="0" destOrd="0" presId="urn:microsoft.com/office/officeart/2005/8/layout/vList2"/>
    <dgm:cxn modelId="{23216603-8DC4-4067-8D92-E39BB3BCA1A1}" type="presOf" srcId="{79D14F2D-2306-456A-90D4-E551EB29BB95}" destId="{22BE47EC-DCCF-4F44-BB12-4FC851395969}" srcOrd="0" destOrd="0" presId="urn:microsoft.com/office/officeart/2005/8/layout/vList2"/>
    <dgm:cxn modelId="{EA0509BC-6AEA-47FC-85FE-B897D195F8EF}" srcId="{21FB8805-CA01-48F9-8A22-5BAE09FE29DE}" destId="{7B004D3B-5198-428B-A7C7-C7FEE7C382C4}" srcOrd="3" destOrd="0" parTransId="{6949DC62-6071-45B9-84F6-A5E7CE65929E}" sibTransId="{0A040BA0-6708-46C6-9DF9-57FC001521D6}"/>
    <dgm:cxn modelId="{5BC38D8B-1BF6-4A01-83D1-6CEEAC2111ED}" type="presOf" srcId="{1E16DB45-6A0F-418B-ABC3-B4DE074157B2}" destId="{B75D70FC-1417-4D32-98B8-D6BF99BAC4F1}" srcOrd="0" destOrd="0" presId="urn:microsoft.com/office/officeart/2005/8/layout/vList2"/>
    <dgm:cxn modelId="{B7974EEA-1A59-4C2D-90AC-6C3BEC33D655}" type="presParOf" srcId="{73427EB3-3EA9-405C-98FB-3DB41F1A0FC4}" destId="{FB6529F3-C2CE-4A80-B845-1F90B5FAF2B2}" srcOrd="0" destOrd="0" presId="urn:microsoft.com/office/officeart/2005/8/layout/vList2"/>
    <dgm:cxn modelId="{9DF43788-5305-4A94-845C-893F8CF5DA13}" type="presParOf" srcId="{73427EB3-3EA9-405C-98FB-3DB41F1A0FC4}" destId="{B75D70FC-1417-4D32-98B8-D6BF99BAC4F1}" srcOrd="1" destOrd="0" presId="urn:microsoft.com/office/officeart/2005/8/layout/vList2"/>
    <dgm:cxn modelId="{EDFD6C84-CFE0-41ED-9E2A-6F7BF07B4709}" type="presParOf" srcId="{73427EB3-3EA9-405C-98FB-3DB41F1A0FC4}" destId="{1AC2C218-C35E-4354-AE8E-A901D7C4DABB}" srcOrd="2" destOrd="0" presId="urn:microsoft.com/office/officeart/2005/8/layout/vList2"/>
    <dgm:cxn modelId="{3721AD2E-D1A3-4715-A525-5AAFC1D6543B}" type="presParOf" srcId="{73427EB3-3EA9-405C-98FB-3DB41F1A0FC4}" destId="{716DE1C6-B1F1-42AD-A94A-68158EE02240}" srcOrd="3" destOrd="0" presId="urn:microsoft.com/office/officeart/2005/8/layout/vList2"/>
    <dgm:cxn modelId="{64538844-AB86-4875-9971-4A2857E57600}" type="presParOf" srcId="{73427EB3-3EA9-405C-98FB-3DB41F1A0FC4}" destId="{22BE47EC-DCCF-4F44-BB12-4FC851395969}" srcOrd="4" destOrd="0" presId="urn:microsoft.com/office/officeart/2005/8/layout/vList2"/>
    <dgm:cxn modelId="{83FCE0D5-F13B-4D2D-912C-EA28B8DA32A0}" type="presParOf" srcId="{73427EB3-3EA9-405C-98FB-3DB41F1A0FC4}" destId="{AAE1208B-71D2-463D-8C88-780175D54031}" srcOrd="5" destOrd="0" presId="urn:microsoft.com/office/officeart/2005/8/layout/vList2"/>
    <dgm:cxn modelId="{7EC71017-FC8A-407C-A4EF-ACC2167BBF34}" type="presParOf" srcId="{73427EB3-3EA9-405C-98FB-3DB41F1A0FC4}" destId="{49CB86BF-2458-4A7A-86C7-70C6BD26EC71}" srcOrd="6" destOrd="0" presId="urn:microsoft.com/office/officeart/2005/8/layout/vList2"/>
    <dgm:cxn modelId="{8951DB83-8285-4302-82FE-C34D3918C772}" type="presParOf" srcId="{73427EB3-3EA9-405C-98FB-3DB41F1A0FC4}" destId="{30E9F353-73C8-41F4-86CA-557E47302F6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0D0A31-42D4-4F18-9A35-AA1567CC71F3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B9A2B411-2400-4A53-829E-6F7DDFECBDDE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Eduardo Finzi</a:t>
          </a:r>
        </a:p>
        <a:p>
          <a:pPr algn="ctr">
            <a:lnSpc>
              <a:spcPts val="800"/>
            </a:lnSpc>
          </a:pPr>
          <a:r>
            <a:rPr lang="pt-BR" sz="1300" dirty="0" smtClean="0"/>
            <a:t>Cedro</a:t>
          </a:r>
          <a:endParaRPr lang="es-ES" sz="1300" dirty="0"/>
        </a:p>
      </dgm:t>
    </dgm:pt>
    <dgm:pt modelId="{225BED63-3DB1-45C3-8FAA-F95B8D27D37B}" type="parTrans" cxnId="{BA963B43-B2BE-4F93-A414-FBCBAC9DBC7B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4B7393E5-4547-4DDE-9FFB-83287E9583CB}" type="sibTrans" cxnId="{BA963B43-B2BE-4F93-A414-FBCBAC9DBC7B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57622742-EFAC-4C13-866D-C4FFDC148D19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Fábio Túlio</a:t>
          </a:r>
        </a:p>
        <a:p>
          <a:pPr algn="ctr">
            <a:lnSpc>
              <a:spcPts val="800"/>
            </a:lnSpc>
          </a:pPr>
          <a:r>
            <a:rPr lang="pt-BR" sz="1300" dirty="0" smtClean="0"/>
            <a:t>Jiva</a:t>
          </a:r>
          <a:endParaRPr lang="es-ES" sz="1300" dirty="0"/>
        </a:p>
      </dgm:t>
    </dgm:pt>
    <dgm:pt modelId="{CC67E471-2FF4-4C0E-A845-F2DAE2133EB8}" type="parTrans" cxnId="{CF1519B1-AE3A-446B-BB15-7D2272EE0298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3AD0393B-F3E1-4958-A057-24F051C9F056}" type="sibTrans" cxnId="{CF1519B1-AE3A-446B-BB15-7D2272EE0298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DDA29B29-2BC3-4263-9050-B167370D3D1E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Felipe Calixto</a:t>
          </a:r>
        </a:p>
        <a:p>
          <a:pPr algn="ctr">
            <a:lnSpc>
              <a:spcPts val="800"/>
            </a:lnSpc>
          </a:pPr>
          <a:r>
            <a:rPr lang="pt-BR" sz="1300" dirty="0" smtClean="0"/>
            <a:t>Sankhya</a:t>
          </a:r>
          <a:endParaRPr lang="es-ES" sz="1300" dirty="0"/>
        </a:p>
      </dgm:t>
    </dgm:pt>
    <dgm:pt modelId="{F272929C-557C-4CE8-8371-C1A1005E56A6}" type="parTrans" cxnId="{659E3025-DFC6-4E81-8FB0-DAA3F86B6685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65CDF4D2-DDD7-4E7C-8335-BFE8C2100C70}" type="sibTrans" cxnId="{659E3025-DFC6-4E81-8FB0-DAA3F86B6685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159BD4DE-0878-4AB5-AF81-958772328265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Gustavo Debs</a:t>
          </a:r>
        </a:p>
        <a:p>
          <a:pPr algn="ctr">
            <a:lnSpc>
              <a:spcPts val="800"/>
            </a:lnSpc>
          </a:pPr>
          <a:r>
            <a:rPr lang="pt-BR" sz="1300" dirty="0" smtClean="0"/>
            <a:t>ZUP</a:t>
          </a:r>
          <a:endParaRPr lang="es-ES" sz="1300" dirty="0"/>
        </a:p>
      </dgm:t>
    </dgm:pt>
    <dgm:pt modelId="{5161E320-64C7-41BD-A59F-4A47790BEE4B}" type="parTrans" cxnId="{828823D8-3CF0-4D56-86D2-D81A4DD3A969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3FFB1D70-830F-4732-8821-5D029A428503}" type="sibTrans" cxnId="{828823D8-3CF0-4D56-86D2-D81A4DD3A969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1676550C-DB67-4A01-B603-4C0EB4BD1EDB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Lima</a:t>
          </a:r>
        </a:p>
        <a:p>
          <a:pPr algn="ctr">
            <a:lnSpc>
              <a:spcPts val="800"/>
            </a:lnSpc>
          </a:pPr>
          <a:r>
            <a:rPr lang="pt-BR" sz="1300" dirty="0" smtClean="0"/>
            <a:t>Algar Telecom</a:t>
          </a:r>
          <a:endParaRPr lang="es-ES" sz="1300" dirty="0"/>
        </a:p>
      </dgm:t>
    </dgm:pt>
    <dgm:pt modelId="{ABF660C9-9A27-4388-A56F-CE74E3FB7070}" type="parTrans" cxnId="{F69191F3-FB95-414D-B42D-3786277B7BC8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86FD7D7D-C21E-4C30-8A93-46D4E1B639D6}" type="sibTrans" cxnId="{F69191F3-FB95-414D-B42D-3786277B7BC8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0986A9A8-0551-493E-8C1D-10D06AA8811D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Marcilio Otoni</a:t>
          </a:r>
        </a:p>
        <a:p>
          <a:pPr algn="ctr">
            <a:lnSpc>
              <a:spcPts val="800"/>
            </a:lnSpc>
          </a:pPr>
          <a:r>
            <a:rPr lang="pt-BR" sz="1300" dirty="0" smtClean="0"/>
            <a:t>TOTVS Triângulo</a:t>
          </a:r>
          <a:endParaRPr lang="es-ES" sz="1300" dirty="0"/>
        </a:p>
      </dgm:t>
    </dgm:pt>
    <dgm:pt modelId="{D9911B45-AB96-42B1-9066-B7D7EAEB6670}" type="parTrans" cxnId="{3FDD1230-1818-4621-91DA-E46314EAB145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F8850158-ECEE-4B8E-8AE1-343BFF81DBE0}" type="sibTrans" cxnId="{3FDD1230-1818-4621-91DA-E46314EAB145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FCDD1144-B06D-4183-AA69-6D06156083A0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Rafael </a:t>
          </a:r>
          <a:r>
            <a:rPr lang="pt-BR" sz="1300" dirty="0" err="1" smtClean="0"/>
            <a:t>Gouvea</a:t>
          </a:r>
          <a:endParaRPr lang="pt-BR" sz="1300" dirty="0" smtClean="0"/>
        </a:p>
        <a:p>
          <a:pPr algn="ctr">
            <a:lnSpc>
              <a:spcPts val="800"/>
            </a:lnSpc>
          </a:pPr>
          <a:r>
            <a:rPr lang="pt-BR" sz="1300" dirty="0" smtClean="0"/>
            <a:t>Neppo</a:t>
          </a:r>
          <a:endParaRPr lang="es-ES" sz="1300" dirty="0"/>
        </a:p>
      </dgm:t>
    </dgm:pt>
    <dgm:pt modelId="{C7D7735D-F776-42F0-A94F-783BE8C2D6E3}" type="parTrans" cxnId="{7221DC5B-6D74-486E-91D4-76C9EBB7C57A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ACE6E3AF-EF3A-4149-9002-5F50EECDF2D5}" type="sibTrans" cxnId="{7221DC5B-6D74-486E-91D4-76C9EBB7C57A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FE181F73-9B08-477D-A9A8-D50885D895C6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Rodrigo Sorriente</a:t>
          </a:r>
        </a:p>
        <a:p>
          <a:pPr algn="ctr">
            <a:lnSpc>
              <a:spcPts val="800"/>
            </a:lnSpc>
          </a:pPr>
          <a:r>
            <a:rPr lang="pt-BR" sz="1300" dirty="0" smtClean="0"/>
            <a:t>Everis</a:t>
          </a:r>
          <a:endParaRPr lang="es-ES" sz="1300" dirty="0"/>
        </a:p>
      </dgm:t>
    </dgm:pt>
    <dgm:pt modelId="{B89354C8-51EA-4736-ADE5-9575B87F13BF}" type="parTrans" cxnId="{A9BF1C10-C863-49AE-9447-2B1275764D0E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D9B3DFD6-CBE7-49AC-8309-922E31A7E8E3}" type="sibTrans" cxnId="{A9BF1C10-C863-49AE-9447-2B1275764D0E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C68A532D-F886-4831-B11C-A936D428E00C}">
      <dgm:prSet phldrT="[Texto]" custT="1"/>
      <dgm:spPr/>
      <dgm:t>
        <a:bodyPr anchor="b"/>
        <a:lstStyle/>
        <a:p>
          <a:pPr algn="ctr">
            <a:lnSpc>
              <a:spcPts val="800"/>
            </a:lnSpc>
          </a:pPr>
          <a:r>
            <a:rPr lang="pt-BR" sz="1300" dirty="0" smtClean="0"/>
            <a:t>Thiago Castro</a:t>
          </a:r>
        </a:p>
        <a:p>
          <a:pPr algn="ctr">
            <a:lnSpc>
              <a:spcPts val="800"/>
            </a:lnSpc>
          </a:pPr>
          <a:r>
            <a:rPr lang="pt-BR" sz="1300" dirty="0" smtClean="0"/>
            <a:t>Callink</a:t>
          </a:r>
          <a:endParaRPr lang="es-ES" sz="1300" dirty="0"/>
        </a:p>
      </dgm:t>
    </dgm:pt>
    <dgm:pt modelId="{288D2B00-987B-4607-8B18-B2D66544E4DE}" type="parTrans" cxnId="{78593A2B-101B-4791-B4CA-2258C7E38991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88E037F4-EEB4-4C5C-9CA8-C21A76A5BDE9}" type="sibTrans" cxnId="{78593A2B-101B-4791-B4CA-2258C7E38991}">
      <dgm:prSet/>
      <dgm:spPr/>
      <dgm:t>
        <a:bodyPr/>
        <a:lstStyle/>
        <a:p>
          <a:pPr algn="ctr">
            <a:lnSpc>
              <a:spcPts val="800"/>
            </a:lnSpc>
          </a:pPr>
          <a:endParaRPr lang="es-ES" sz="1300"/>
        </a:p>
      </dgm:t>
    </dgm:pt>
    <dgm:pt modelId="{12E10741-D1DC-4B2F-876E-FED18D7120CC}" type="pres">
      <dgm:prSet presAssocID="{AA0D0A31-42D4-4F18-9A35-AA1567CC71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F068BCB-E328-437A-B8E4-8BAAB72F2774}" type="pres">
      <dgm:prSet presAssocID="{B9A2B411-2400-4A53-829E-6F7DDFECBDDE}" presName="composite" presStyleCnt="0"/>
      <dgm:spPr/>
    </dgm:pt>
    <dgm:pt modelId="{8180375E-9DBF-4820-9CE7-C782A424F6B8}" type="pres">
      <dgm:prSet presAssocID="{B9A2B411-2400-4A53-829E-6F7DDFECBDDE}" presName="rect1" presStyleLbl="b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537EC03-B144-4E5E-ABE9-DA92B5E5D40D}" type="pres">
      <dgm:prSet presAssocID="{B9A2B411-2400-4A53-829E-6F7DDFECBDDE}" presName="wedgeRectCallout1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2EB3C3-42F0-48FD-977F-3E902E6399C9}" type="pres">
      <dgm:prSet presAssocID="{4B7393E5-4547-4DDE-9FFB-83287E9583CB}" presName="sibTrans" presStyleCnt="0"/>
      <dgm:spPr/>
    </dgm:pt>
    <dgm:pt modelId="{3F63129F-4573-4364-A6D1-F6E979FAC901}" type="pres">
      <dgm:prSet presAssocID="{57622742-EFAC-4C13-866D-C4FFDC148D19}" presName="composite" presStyleCnt="0"/>
      <dgm:spPr/>
    </dgm:pt>
    <dgm:pt modelId="{75EB38D3-788E-4A6D-A5D9-C8104E617ABC}" type="pres">
      <dgm:prSet presAssocID="{57622742-EFAC-4C13-866D-C4FFDC148D19}" presName="rect1" presStyleLbl="b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26B8B68-6529-4FBB-BECC-1DCEF781681C}" type="pres">
      <dgm:prSet presAssocID="{57622742-EFAC-4C13-866D-C4FFDC148D19}" presName="wedgeRectCallout1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68E776-4F34-4504-820D-1DCB399A6EDB}" type="pres">
      <dgm:prSet presAssocID="{3AD0393B-F3E1-4958-A057-24F051C9F056}" presName="sibTrans" presStyleCnt="0"/>
      <dgm:spPr/>
    </dgm:pt>
    <dgm:pt modelId="{DA3E0251-D65B-486C-8C22-C8AFAF3A6272}" type="pres">
      <dgm:prSet presAssocID="{DDA29B29-2BC3-4263-9050-B167370D3D1E}" presName="composite" presStyleCnt="0"/>
      <dgm:spPr/>
    </dgm:pt>
    <dgm:pt modelId="{4FF91362-70BA-44CC-9E97-E72D621A11C6}" type="pres">
      <dgm:prSet presAssocID="{DDA29B29-2BC3-4263-9050-B167370D3D1E}" presName="rect1" presStyleLbl="b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6104C0F-B68C-4BCC-BB42-91D6E2D3D3BE}" type="pres">
      <dgm:prSet presAssocID="{DDA29B29-2BC3-4263-9050-B167370D3D1E}" presName="wedgeRectCallout1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EB4274-336C-4733-9ECD-905054593DAA}" type="pres">
      <dgm:prSet presAssocID="{65CDF4D2-DDD7-4E7C-8335-BFE8C2100C70}" presName="sibTrans" presStyleCnt="0"/>
      <dgm:spPr/>
    </dgm:pt>
    <dgm:pt modelId="{4C432D90-966E-4C81-A4B2-86634AB5AFDF}" type="pres">
      <dgm:prSet presAssocID="{159BD4DE-0878-4AB5-AF81-958772328265}" presName="composite" presStyleCnt="0"/>
      <dgm:spPr/>
    </dgm:pt>
    <dgm:pt modelId="{81D8B2D9-D044-43C6-8327-4B2411AD4CB1}" type="pres">
      <dgm:prSet presAssocID="{159BD4DE-0878-4AB5-AF81-958772328265}" presName="rect1" presStyleLbl="b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3CCCD9F-F93F-461E-B7BF-DBA4F5C02026}" type="pres">
      <dgm:prSet presAssocID="{159BD4DE-0878-4AB5-AF81-958772328265}" presName="wedgeRectCallout1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B09BA2-768F-404D-AB46-C8012C47A490}" type="pres">
      <dgm:prSet presAssocID="{3FFB1D70-830F-4732-8821-5D029A428503}" presName="sibTrans" presStyleCnt="0"/>
      <dgm:spPr/>
    </dgm:pt>
    <dgm:pt modelId="{9BA2D7C6-0C24-4F6F-8082-5889C65AF6EF}" type="pres">
      <dgm:prSet presAssocID="{1676550C-DB67-4A01-B603-4C0EB4BD1EDB}" presName="composite" presStyleCnt="0"/>
      <dgm:spPr/>
    </dgm:pt>
    <dgm:pt modelId="{CC6DFB9C-BC51-4071-B692-AC2CD683863E}" type="pres">
      <dgm:prSet presAssocID="{1676550C-DB67-4A01-B603-4C0EB4BD1EDB}" presName="rect1" presStyleLbl="b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1A9EBD3D-9A9D-41D2-91FC-E998DEEFDDFB}" type="pres">
      <dgm:prSet presAssocID="{1676550C-DB67-4A01-B603-4C0EB4BD1EDB}" presName="wedgeRectCallout1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E00AC2-55B0-4E70-AF77-517E8075F46D}" type="pres">
      <dgm:prSet presAssocID="{86FD7D7D-C21E-4C30-8A93-46D4E1B639D6}" presName="sibTrans" presStyleCnt="0"/>
      <dgm:spPr/>
    </dgm:pt>
    <dgm:pt modelId="{F4EA3DCF-2C2F-4873-84F8-A36D167D6341}" type="pres">
      <dgm:prSet presAssocID="{0986A9A8-0551-493E-8C1D-10D06AA8811D}" presName="composite" presStyleCnt="0"/>
      <dgm:spPr/>
    </dgm:pt>
    <dgm:pt modelId="{363727DE-F675-4FC3-BDA4-5B53AE97CDAF}" type="pres">
      <dgm:prSet presAssocID="{0986A9A8-0551-493E-8C1D-10D06AA8811D}" presName="rect1" presStyleLbl="bgImgPlace1" presStyleIdx="5" presStyleCnt="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E90F282-EB54-4991-BB3A-7DE6CDBCFE79}" type="pres">
      <dgm:prSet presAssocID="{0986A9A8-0551-493E-8C1D-10D06AA8811D}" presName="wedgeRectCallout1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2C801C-C5E7-4E42-A784-751E8377FF96}" type="pres">
      <dgm:prSet presAssocID="{F8850158-ECEE-4B8E-8AE1-343BFF81DBE0}" presName="sibTrans" presStyleCnt="0"/>
      <dgm:spPr/>
    </dgm:pt>
    <dgm:pt modelId="{FE13541A-287E-4B38-A559-FA3317CD2931}" type="pres">
      <dgm:prSet presAssocID="{FCDD1144-B06D-4183-AA69-6D06156083A0}" presName="composite" presStyleCnt="0"/>
      <dgm:spPr/>
    </dgm:pt>
    <dgm:pt modelId="{78971A6C-08C3-4E00-8E52-D3B2BBC7A661}" type="pres">
      <dgm:prSet presAssocID="{FCDD1144-B06D-4183-AA69-6D06156083A0}" presName="rect1" presStyleLbl="b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AE6342E1-797E-4AE7-868D-DAE546B6223A}" type="pres">
      <dgm:prSet presAssocID="{FCDD1144-B06D-4183-AA69-6D06156083A0}" presName="wedgeRectCallout1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538B64-4AD4-4B1E-B5AD-83FBFB2B5194}" type="pres">
      <dgm:prSet presAssocID="{ACE6E3AF-EF3A-4149-9002-5F50EECDF2D5}" presName="sibTrans" presStyleCnt="0"/>
      <dgm:spPr/>
    </dgm:pt>
    <dgm:pt modelId="{7315015C-804B-4951-9166-16E482032E6B}" type="pres">
      <dgm:prSet presAssocID="{FE181F73-9B08-477D-A9A8-D50885D895C6}" presName="composite" presStyleCnt="0"/>
      <dgm:spPr/>
    </dgm:pt>
    <dgm:pt modelId="{CA20DCFD-F747-4E9F-A741-75E3F7CC73C6}" type="pres">
      <dgm:prSet presAssocID="{FE181F73-9B08-477D-A9A8-D50885D895C6}" presName="rect1" presStyleLbl="b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72FE63D5-C1CF-4398-84EA-33736D933BEA}" type="pres">
      <dgm:prSet presAssocID="{FE181F73-9B08-477D-A9A8-D50885D895C6}" presName="wedgeRectCallout1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065B37-560A-4F24-840D-ACA0A0084588}" type="pres">
      <dgm:prSet presAssocID="{D9B3DFD6-CBE7-49AC-8309-922E31A7E8E3}" presName="sibTrans" presStyleCnt="0"/>
      <dgm:spPr/>
    </dgm:pt>
    <dgm:pt modelId="{82BC9B94-5778-4BE8-972B-413E4B12F8EA}" type="pres">
      <dgm:prSet presAssocID="{C68A532D-F886-4831-B11C-A936D428E00C}" presName="composite" presStyleCnt="0"/>
      <dgm:spPr/>
    </dgm:pt>
    <dgm:pt modelId="{19CC7488-EF33-4F2C-AF87-A66D88913BFF}" type="pres">
      <dgm:prSet presAssocID="{C68A532D-F886-4831-B11C-A936D428E00C}" presName="rect1" presStyleLbl="b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D3D9BD47-A913-49ED-A14C-751B303AB218}" type="pres">
      <dgm:prSet presAssocID="{C68A532D-F886-4831-B11C-A936D428E00C}" presName="wedgeRectCallout1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21DC5B-6D74-486E-91D4-76C9EBB7C57A}" srcId="{AA0D0A31-42D4-4F18-9A35-AA1567CC71F3}" destId="{FCDD1144-B06D-4183-AA69-6D06156083A0}" srcOrd="6" destOrd="0" parTransId="{C7D7735D-F776-42F0-A94F-783BE8C2D6E3}" sibTransId="{ACE6E3AF-EF3A-4149-9002-5F50EECDF2D5}"/>
    <dgm:cxn modelId="{FC4E0E1E-57A2-4275-AD10-59EB2F3F949E}" type="presOf" srcId="{57622742-EFAC-4C13-866D-C4FFDC148D19}" destId="{C26B8B68-6529-4FBB-BECC-1DCEF781681C}" srcOrd="0" destOrd="0" presId="urn:microsoft.com/office/officeart/2008/layout/BendingPictureCaptionList"/>
    <dgm:cxn modelId="{6C631E6E-8FE7-4D26-8412-2467A5737A12}" type="presOf" srcId="{0986A9A8-0551-493E-8C1D-10D06AA8811D}" destId="{0E90F282-EB54-4991-BB3A-7DE6CDBCFE79}" srcOrd="0" destOrd="0" presId="urn:microsoft.com/office/officeart/2008/layout/BendingPictureCaptionList"/>
    <dgm:cxn modelId="{81CEBF63-DE75-419A-B018-D90537BE3D64}" type="presOf" srcId="{159BD4DE-0878-4AB5-AF81-958772328265}" destId="{F3CCCD9F-F93F-461E-B7BF-DBA4F5C02026}" srcOrd="0" destOrd="0" presId="urn:microsoft.com/office/officeart/2008/layout/BendingPictureCaptionList"/>
    <dgm:cxn modelId="{2A391460-6716-4D23-B136-26A3B014A81A}" type="presOf" srcId="{B9A2B411-2400-4A53-829E-6F7DDFECBDDE}" destId="{E537EC03-B144-4E5E-ABE9-DA92B5E5D40D}" srcOrd="0" destOrd="0" presId="urn:microsoft.com/office/officeart/2008/layout/BendingPictureCaptionList"/>
    <dgm:cxn modelId="{828823D8-3CF0-4D56-86D2-D81A4DD3A969}" srcId="{AA0D0A31-42D4-4F18-9A35-AA1567CC71F3}" destId="{159BD4DE-0878-4AB5-AF81-958772328265}" srcOrd="3" destOrd="0" parTransId="{5161E320-64C7-41BD-A59F-4A47790BEE4B}" sibTransId="{3FFB1D70-830F-4732-8821-5D029A428503}"/>
    <dgm:cxn modelId="{A9BF1C10-C863-49AE-9447-2B1275764D0E}" srcId="{AA0D0A31-42D4-4F18-9A35-AA1567CC71F3}" destId="{FE181F73-9B08-477D-A9A8-D50885D895C6}" srcOrd="7" destOrd="0" parTransId="{B89354C8-51EA-4736-ADE5-9575B87F13BF}" sibTransId="{D9B3DFD6-CBE7-49AC-8309-922E31A7E8E3}"/>
    <dgm:cxn modelId="{F69191F3-FB95-414D-B42D-3786277B7BC8}" srcId="{AA0D0A31-42D4-4F18-9A35-AA1567CC71F3}" destId="{1676550C-DB67-4A01-B603-4C0EB4BD1EDB}" srcOrd="4" destOrd="0" parTransId="{ABF660C9-9A27-4388-A56F-CE74E3FB7070}" sibTransId="{86FD7D7D-C21E-4C30-8A93-46D4E1B639D6}"/>
    <dgm:cxn modelId="{3FDD1230-1818-4621-91DA-E46314EAB145}" srcId="{AA0D0A31-42D4-4F18-9A35-AA1567CC71F3}" destId="{0986A9A8-0551-493E-8C1D-10D06AA8811D}" srcOrd="5" destOrd="0" parTransId="{D9911B45-AB96-42B1-9066-B7D7EAEB6670}" sibTransId="{F8850158-ECEE-4B8E-8AE1-343BFF81DBE0}"/>
    <dgm:cxn modelId="{8DF8B47E-3FEE-461F-86E3-9B48D7C9FB04}" type="presOf" srcId="{1676550C-DB67-4A01-B603-4C0EB4BD1EDB}" destId="{1A9EBD3D-9A9D-41D2-91FC-E998DEEFDDFB}" srcOrd="0" destOrd="0" presId="urn:microsoft.com/office/officeart/2008/layout/BendingPictureCaptionList"/>
    <dgm:cxn modelId="{78593A2B-101B-4791-B4CA-2258C7E38991}" srcId="{AA0D0A31-42D4-4F18-9A35-AA1567CC71F3}" destId="{C68A532D-F886-4831-B11C-A936D428E00C}" srcOrd="8" destOrd="0" parTransId="{288D2B00-987B-4607-8B18-B2D66544E4DE}" sibTransId="{88E037F4-EEB4-4C5C-9CA8-C21A76A5BDE9}"/>
    <dgm:cxn modelId="{CF1519B1-AE3A-446B-BB15-7D2272EE0298}" srcId="{AA0D0A31-42D4-4F18-9A35-AA1567CC71F3}" destId="{57622742-EFAC-4C13-866D-C4FFDC148D19}" srcOrd="1" destOrd="0" parTransId="{CC67E471-2FF4-4C0E-A845-F2DAE2133EB8}" sibTransId="{3AD0393B-F3E1-4958-A057-24F051C9F056}"/>
    <dgm:cxn modelId="{B7432236-4F16-4548-9E09-BB70FAB26DA7}" type="presOf" srcId="{DDA29B29-2BC3-4263-9050-B167370D3D1E}" destId="{46104C0F-B68C-4BCC-BB42-91D6E2D3D3BE}" srcOrd="0" destOrd="0" presId="urn:microsoft.com/office/officeart/2008/layout/BendingPictureCaptionList"/>
    <dgm:cxn modelId="{D3C4BBC7-B4C5-41A7-B3E4-31DAB330CD18}" type="presOf" srcId="{FE181F73-9B08-477D-A9A8-D50885D895C6}" destId="{72FE63D5-C1CF-4398-84EA-33736D933BEA}" srcOrd="0" destOrd="0" presId="urn:microsoft.com/office/officeart/2008/layout/BendingPictureCaptionList"/>
    <dgm:cxn modelId="{659E3025-DFC6-4E81-8FB0-DAA3F86B6685}" srcId="{AA0D0A31-42D4-4F18-9A35-AA1567CC71F3}" destId="{DDA29B29-2BC3-4263-9050-B167370D3D1E}" srcOrd="2" destOrd="0" parTransId="{F272929C-557C-4CE8-8371-C1A1005E56A6}" sibTransId="{65CDF4D2-DDD7-4E7C-8335-BFE8C2100C70}"/>
    <dgm:cxn modelId="{C196095E-60B1-4527-AB9F-FED05C8444D6}" type="presOf" srcId="{FCDD1144-B06D-4183-AA69-6D06156083A0}" destId="{AE6342E1-797E-4AE7-868D-DAE546B6223A}" srcOrd="0" destOrd="0" presId="urn:microsoft.com/office/officeart/2008/layout/BendingPictureCaptionList"/>
    <dgm:cxn modelId="{55AFA92E-AEF7-4C00-86B7-C364B7BE614B}" type="presOf" srcId="{C68A532D-F886-4831-B11C-A936D428E00C}" destId="{D3D9BD47-A913-49ED-A14C-751B303AB218}" srcOrd="0" destOrd="0" presId="urn:microsoft.com/office/officeart/2008/layout/BendingPictureCaptionList"/>
    <dgm:cxn modelId="{1128284D-8EFB-482E-A25A-801D267DAD21}" type="presOf" srcId="{AA0D0A31-42D4-4F18-9A35-AA1567CC71F3}" destId="{12E10741-D1DC-4B2F-876E-FED18D7120CC}" srcOrd="0" destOrd="0" presId="urn:microsoft.com/office/officeart/2008/layout/BendingPictureCaptionList"/>
    <dgm:cxn modelId="{BA963B43-B2BE-4F93-A414-FBCBAC9DBC7B}" srcId="{AA0D0A31-42D4-4F18-9A35-AA1567CC71F3}" destId="{B9A2B411-2400-4A53-829E-6F7DDFECBDDE}" srcOrd="0" destOrd="0" parTransId="{225BED63-3DB1-45C3-8FAA-F95B8D27D37B}" sibTransId="{4B7393E5-4547-4DDE-9FFB-83287E9583CB}"/>
    <dgm:cxn modelId="{86604545-8581-4E8C-BECA-6A3BD68821A8}" type="presParOf" srcId="{12E10741-D1DC-4B2F-876E-FED18D7120CC}" destId="{9F068BCB-E328-437A-B8E4-8BAAB72F2774}" srcOrd="0" destOrd="0" presId="urn:microsoft.com/office/officeart/2008/layout/BendingPictureCaptionList"/>
    <dgm:cxn modelId="{5398EEEA-E331-4EE4-8985-45826B9F7C8D}" type="presParOf" srcId="{9F068BCB-E328-437A-B8E4-8BAAB72F2774}" destId="{8180375E-9DBF-4820-9CE7-C782A424F6B8}" srcOrd="0" destOrd="0" presId="urn:microsoft.com/office/officeart/2008/layout/BendingPictureCaptionList"/>
    <dgm:cxn modelId="{FB80715D-2A7D-41BF-9346-2D9C8E51B112}" type="presParOf" srcId="{9F068BCB-E328-437A-B8E4-8BAAB72F2774}" destId="{E537EC03-B144-4E5E-ABE9-DA92B5E5D40D}" srcOrd="1" destOrd="0" presId="urn:microsoft.com/office/officeart/2008/layout/BendingPictureCaptionList"/>
    <dgm:cxn modelId="{8E5E7EB3-1E0E-4DE5-A90A-30E09A4FD7C2}" type="presParOf" srcId="{12E10741-D1DC-4B2F-876E-FED18D7120CC}" destId="{042EB3C3-42F0-48FD-977F-3E902E6399C9}" srcOrd="1" destOrd="0" presId="urn:microsoft.com/office/officeart/2008/layout/BendingPictureCaptionList"/>
    <dgm:cxn modelId="{A27D6C3B-A48A-4BB6-ADE7-197D93064DE5}" type="presParOf" srcId="{12E10741-D1DC-4B2F-876E-FED18D7120CC}" destId="{3F63129F-4573-4364-A6D1-F6E979FAC901}" srcOrd="2" destOrd="0" presId="urn:microsoft.com/office/officeart/2008/layout/BendingPictureCaptionList"/>
    <dgm:cxn modelId="{01367032-F99E-49B2-894E-323055592A27}" type="presParOf" srcId="{3F63129F-4573-4364-A6D1-F6E979FAC901}" destId="{75EB38D3-788E-4A6D-A5D9-C8104E617ABC}" srcOrd="0" destOrd="0" presId="urn:microsoft.com/office/officeart/2008/layout/BendingPictureCaptionList"/>
    <dgm:cxn modelId="{D855881E-BBEF-4628-8540-DA9D72086664}" type="presParOf" srcId="{3F63129F-4573-4364-A6D1-F6E979FAC901}" destId="{C26B8B68-6529-4FBB-BECC-1DCEF781681C}" srcOrd="1" destOrd="0" presId="urn:microsoft.com/office/officeart/2008/layout/BendingPictureCaptionList"/>
    <dgm:cxn modelId="{FFBBBBDD-3AAF-4347-A923-788AF3297726}" type="presParOf" srcId="{12E10741-D1DC-4B2F-876E-FED18D7120CC}" destId="{0668E776-4F34-4504-820D-1DCB399A6EDB}" srcOrd="3" destOrd="0" presId="urn:microsoft.com/office/officeart/2008/layout/BendingPictureCaptionList"/>
    <dgm:cxn modelId="{787C613E-D697-4A67-9A40-49F32FF2DC56}" type="presParOf" srcId="{12E10741-D1DC-4B2F-876E-FED18D7120CC}" destId="{DA3E0251-D65B-486C-8C22-C8AFAF3A6272}" srcOrd="4" destOrd="0" presId="urn:microsoft.com/office/officeart/2008/layout/BendingPictureCaptionList"/>
    <dgm:cxn modelId="{CE572F37-EB2F-4E49-8469-494A51E7F1C6}" type="presParOf" srcId="{DA3E0251-D65B-486C-8C22-C8AFAF3A6272}" destId="{4FF91362-70BA-44CC-9E97-E72D621A11C6}" srcOrd="0" destOrd="0" presId="urn:microsoft.com/office/officeart/2008/layout/BendingPictureCaptionList"/>
    <dgm:cxn modelId="{CF8F09C7-6352-4FC7-B33D-CC8A49AE0616}" type="presParOf" srcId="{DA3E0251-D65B-486C-8C22-C8AFAF3A6272}" destId="{46104C0F-B68C-4BCC-BB42-91D6E2D3D3BE}" srcOrd="1" destOrd="0" presId="urn:microsoft.com/office/officeart/2008/layout/BendingPictureCaptionList"/>
    <dgm:cxn modelId="{159C6A89-190B-4929-B8AA-1040110BE42D}" type="presParOf" srcId="{12E10741-D1DC-4B2F-876E-FED18D7120CC}" destId="{5DEB4274-336C-4733-9ECD-905054593DAA}" srcOrd="5" destOrd="0" presId="urn:microsoft.com/office/officeart/2008/layout/BendingPictureCaptionList"/>
    <dgm:cxn modelId="{C6AAC069-CACB-4184-B59B-2A80252F8499}" type="presParOf" srcId="{12E10741-D1DC-4B2F-876E-FED18D7120CC}" destId="{4C432D90-966E-4C81-A4B2-86634AB5AFDF}" srcOrd="6" destOrd="0" presId="urn:microsoft.com/office/officeart/2008/layout/BendingPictureCaptionList"/>
    <dgm:cxn modelId="{E6668108-29A8-4A43-A84D-FC5944D03F4D}" type="presParOf" srcId="{4C432D90-966E-4C81-A4B2-86634AB5AFDF}" destId="{81D8B2D9-D044-43C6-8327-4B2411AD4CB1}" srcOrd="0" destOrd="0" presId="urn:microsoft.com/office/officeart/2008/layout/BendingPictureCaptionList"/>
    <dgm:cxn modelId="{6B9F468A-C98F-4B89-B632-F69F946CEFEC}" type="presParOf" srcId="{4C432D90-966E-4C81-A4B2-86634AB5AFDF}" destId="{F3CCCD9F-F93F-461E-B7BF-DBA4F5C02026}" srcOrd="1" destOrd="0" presId="urn:microsoft.com/office/officeart/2008/layout/BendingPictureCaptionList"/>
    <dgm:cxn modelId="{6ECA4911-AB7D-43A3-8C37-344E5B4373B4}" type="presParOf" srcId="{12E10741-D1DC-4B2F-876E-FED18D7120CC}" destId="{60B09BA2-768F-404D-AB46-C8012C47A490}" srcOrd="7" destOrd="0" presId="urn:microsoft.com/office/officeart/2008/layout/BendingPictureCaptionList"/>
    <dgm:cxn modelId="{70D37018-89B7-4295-AA3A-D03C9606D1C0}" type="presParOf" srcId="{12E10741-D1DC-4B2F-876E-FED18D7120CC}" destId="{9BA2D7C6-0C24-4F6F-8082-5889C65AF6EF}" srcOrd="8" destOrd="0" presId="urn:microsoft.com/office/officeart/2008/layout/BendingPictureCaptionList"/>
    <dgm:cxn modelId="{117E3AD1-7A15-46B9-8EA4-E078DA881098}" type="presParOf" srcId="{9BA2D7C6-0C24-4F6F-8082-5889C65AF6EF}" destId="{CC6DFB9C-BC51-4071-B692-AC2CD683863E}" srcOrd="0" destOrd="0" presId="urn:microsoft.com/office/officeart/2008/layout/BendingPictureCaptionList"/>
    <dgm:cxn modelId="{271058FD-076D-4C13-B499-C3A420CAF46B}" type="presParOf" srcId="{9BA2D7C6-0C24-4F6F-8082-5889C65AF6EF}" destId="{1A9EBD3D-9A9D-41D2-91FC-E998DEEFDDFB}" srcOrd="1" destOrd="0" presId="urn:microsoft.com/office/officeart/2008/layout/BendingPictureCaptionList"/>
    <dgm:cxn modelId="{E483FF88-5CC4-4648-8776-E2F63090E4D5}" type="presParOf" srcId="{12E10741-D1DC-4B2F-876E-FED18D7120CC}" destId="{9AE00AC2-55B0-4E70-AF77-517E8075F46D}" srcOrd="9" destOrd="0" presId="urn:microsoft.com/office/officeart/2008/layout/BendingPictureCaptionList"/>
    <dgm:cxn modelId="{C4206DDA-10B6-41FA-8883-EED35F549E3F}" type="presParOf" srcId="{12E10741-D1DC-4B2F-876E-FED18D7120CC}" destId="{F4EA3DCF-2C2F-4873-84F8-A36D167D6341}" srcOrd="10" destOrd="0" presId="urn:microsoft.com/office/officeart/2008/layout/BendingPictureCaptionList"/>
    <dgm:cxn modelId="{8BC5F488-5286-4C50-AF2E-7A13134103A4}" type="presParOf" srcId="{F4EA3DCF-2C2F-4873-84F8-A36D167D6341}" destId="{363727DE-F675-4FC3-BDA4-5B53AE97CDAF}" srcOrd="0" destOrd="0" presId="urn:microsoft.com/office/officeart/2008/layout/BendingPictureCaptionList"/>
    <dgm:cxn modelId="{D8A58008-EE16-4BC6-84D1-9E05F33D9D44}" type="presParOf" srcId="{F4EA3DCF-2C2F-4873-84F8-A36D167D6341}" destId="{0E90F282-EB54-4991-BB3A-7DE6CDBCFE79}" srcOrd="1" destOrd="0" presId="urn:microsoft.com/office/officeart/2008/layout/BendingPictureCaptionList"/>
    <dgm:cxn modelId="{8603ADAE-E92B-4DB7-A462-999F314D9F12}" type="presParOf" srcId="{12E10741-D1DC-4B2F-876E-FED18D7120CC}" destId="{7F2C801C-C5E7-4E42-A784-751E8377FF96}" srcOrd="11" destOrd="0" presId="urn:microsoft.com/office/officeart/2008/layout/BendingPictureCaptionList"/>
    <dgm:cxn modelId="{A22B287E-0B4F-47EC-AC57-2BD8E3B00781}" type="presParOf" srcId="{12E10741-D1DC-4B2F-876E-FED18D7120CC}" destId="{FE13541A-287E-4B38-A559-FA3317CD2931}" srcOrd="12" destOrd="0" presId="urn:microsoft.com/office/officeart/2008/layout/BendingPictureCaptionList"/>
    <dgm:cxn modelId="{44BE0577-267F-44F7-8733-2CF17229862B}" type="presParOf" srcId="{FE13541A-287E-4B38-A559-FA3317CD2931}" destId="{78971A6C-08C3-4E00-8E52-D3B2BBC7A661}" srcOrd="0" destOrd="0" presId="urn:microsoft.com/office/officeart/2008/layout/BendingPictureCaptionList"/>
    <dgm:cxn modelId="{16924D8F-0169-4588-8015-8C53B7F2A996}" type="presParOf" srcId="{FE13541A-287E-4B38-A559-FA3317CD2931}" destId="{AE6342E1-797E-4AE7-868D-DAE546B6223A}" srcOrd="1" destOrd="0" presId="urn:microsoft.com/office/officeart/2008/layout/BendingPictureCaptionList"/>
    <dgm:cxn modelId="{74E3FD5E-E40F-44E3-A1D2-EEF02B5A6945}" type="presParOf" srcId="{12E10741-D1DC-4B2F-876E-FED18D7120CC}" destId="{1B538B64-4AD4-4B1E-B5AD-83FBFB2B5194}" srcOrd="13" destOrd="0" presId="urn:microsoft.com/office/officeart/2008/layout/BendingPictureCaptionList"/>
    <dgm:cxn modelId="{B8780D03-99F4-4D1C-ABFF-E7231A62B77F}" type="presParOf" srcId="{12E10741-D1DC-4B2F-876E-FED18D7120CC}" destId="{7315015C-804B-4951-9166-16E482032E6B}" srcOrd="14" destOrd="0" presId="urn:microsoft.com/office/officeart/2008/layout/BendingPictureCaptionList"/>
    <dgm:cxn modelId="{DE019AC8-120A-44BD-8381-9BEE3BCCDB03}" type="presParOf" srcId="{7315015C-804B-4951-9166-16E482032E6B}" destId="{CA20DCFD-F747-4E9F-A741-75E3F7CC73C6}" srcOrd="0" destOrd="0" presId="urn:microsoft.com/office/officeart/2008/layout/BendingPictureCaptionList"/>
    <dgm:cxn modelId="{D803E38D-47D5-47AE-A0DA-66C6988188E9}" type="presParOf" srcId="{7315015C-804B-4951-9166-16E482032E6B}" destId="{72FE63D5-C1CF-4398-84EA-33736D933BEA}" srcOrd="1" destOrd="0" presId="urn:microsoft.com/office/officeart/2008/layout/BendingPictureCaptionList"/>
    <dgm:cxn modelId="{327A9AEE-4474-4286-8376-1EECE8D0469D}" type="presParOf" srcId="{12E10741-D1DC-4B2F-876E-FED18D7120CC}" destId="{62065B37-560A-4F24-840D-ACA0A0084588}" srcOrd="15" destOrd="0" presId="urn:microsoft.com/office/officeart/2008/layout/BendingPictureCaptionList"/>
    <dgm:cxn modelId="{15B2233C-1115-4B20-B8E2-9AFF82B0C42C}" type="presParOf" srcId="{12E10741-D1DC-4B2F-876E-FED18D7120CC}" destId="{82BC9B94-5778-4BE8-972B-413E4B12F8EA}" srcOrd="16" destOrd="0" presId="urn:microsoft.com/office/officeart/2008/layout/BendingPictureCaptionList"/>
    <dgm:cxn modelId="{BFB37EF3-369D-480B-B5B9-2957E60224BC}" type="presParOf" srcId="{82BC9B94-5778-4BE8-972B-413E4B12F8EA}" destId="{19CC7488-EF33-4F2C-AF87-A66D88913BFF}" srcOrd="0" destOrd="0" presId="urn:microsoft.com/office/officeart/2008/layout/BendingPictureCaptionList"/>
    <dgm:cxn modelId="{CA8F700C-8ACA-44C6-ADCD-7199F59B562D}" type="presParOf" srcId="{82BC9B94-5778-4BE8-972B-413E4B12F8EA}" destId="{D3D9BD47-A913-49ED-A14C-751B303AB21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529F3-C2CE-4A80-B845-1F90B5FAF2B2}">
      <dsp:nvSpPr>
        <dsp:cNvPr id="0" name=""/>
        <dsp:cNvSpPr/>
      </dsp:nvSpPr>
      <dsp:spPr>
        <a:xfrm>
          <a:off x="0" y="70092"/>
          <a:ext cx="4321175" cy="55165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Falta de Identificação (programar)</a:t>
          </a:r>
          <a:endParaRPr lang="pt-BR" sz="2300" kern="1200" dirty="0"/>
        </a:p>
      </dsp:txBody>
      <dsp:txXfrm>
        <a:off x="26930" y="97022"/>
        <a:ext cx="4267315" cy="497795"/>
      </dsp:txXfrm>
    </dsp:sp>
    <dsp:sp modelId="{B75D70FC-1417-4D32-98B8-D6BF99BAC4F1}">
      <dsp:nvSpPr>
        <dsp:cNvPr id="0" name=""/>
        <dsp:cNvSpPr/>
      </dsp:nvSpPr>
      <dsp:spPr>
        <a:xfrm>
          <a:off x="0" y="621747"/>
          <a:ext cx="4321175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9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800" kern="1200" dirty="0" smtClean="0"/>
            <a:t>Fontes: </a:t>
          </a:r>
          <a:r>
            <a:rPr lang="pt-BR" sz="1800" kern="1200" dirty="0" smtClean="0">
              <a:hlinkClick xmlns:r="http://schemas.openxmlformats.org/officeDocument/2006/relationships" r:id="rId1"/>
            </a:rPr>
            <a:t>UFSC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2"/>
            </a:rPr>
            <a:t>CTI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3"/>
            </a:rPr>
            <a:t>BGT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4"/>
            </a:rPr>
            <a:t>UFPE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5"/>
            </a:rPr>
            <a:t>UFC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6"/>
            </a:rPr>
            <a:t>UnB</a:t>
          </a:r>
          <a:endParaRPr lang="pt-BR" sz="1800" kern="1200" dirty="0"/>
        </a:p>
      </dsp:txBody>
      <dsp:txXfrm>
        <a:off x="0" y="621747"/>
        <a:ext cx="4321175" cy="380880"/>
      </dsp:txXfrm>
    </dsp:sp>
    <dsp:sp modelId="{1AC2C218-C35E-4354-AE8E-A901D7C4DABB}">
      <dsp:nvSpPr>
        <dsp:cNvPr id="0" name=""/>
        <dsp:cNvSpPr/>
      </dsp:nvSpPr>
      <dsp:spPr>
        <a:xfrm>
          <a:off x="0" y="1002627"/>
          <a:ext cx="4321175" cy="55165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Falta de Base Lógica/Matemática</a:t>
          </a:r>
          <a:endParaRPr lang="pt-BR" sz="2300" kern="1200" dirty="0"/>
        </a:p>
      </dsp:txBody>
      <dsp:txXfrm>
        <a:off x="26930" y="1029557"/>
        <a:ext cx="4267315" cy="497795"/>
      </dsp:txXfrm>
    </dsp:sp>
    <dsp:sp modelId="{716DE1C6-B1F1-42AD-A94A-68158EE02240}">
      <dsp:nvSpPr>
        <dsp:cNvPr id="0" name=""/>
        <dsp:cNvSpPr/>
      </dsp:nvSpPr>
      <dsp:spPr>
        <a:xfrm>
          <a:off x="0" y="1554282"/>
          <a:ext cx="4321175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9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800" kern="1200" dirty="0" smtClean="0"/>
            <a:t>Fontes: </a:t>
          </a:r>
          <a:r>
            <a:rPr lang="pt-BR" sz="1800" kern="1200" dirty="0" smtClean="0">
              <a:hlinkClick xmlns:r="http://schemas.openxmlformats.org/officeDocument/2006/relationships" r:id="rId1"/>
            </a:rPr>
            <a:t>UFSC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2"/>
            </a:rPr>
            <a:t>CTI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3"/>
            </a:rPr>
            <a:t>BGT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4"/>
            </a:rPr>
            <a:t>UFPE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5"/>
            </a:rPr>
            <a:t>UFC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6"/>
            </a:rPr>
            <a:t>UnB</a:t>
          </a:r>
          <a:endParaRPr lang="pt-BR" sz="1800" kern="1200" dirty="0"/>
        </a:p>
      </dsp:txBody>
      <dsp:txXfrm>
        <a:off x="0" y="1554282"/>
        <a:ext cx="4321175" cy="380880"/>
      </dsp:txXfrm>
    </dsp:sp>
    <dsp:sp modelId="{22BE47EC-DCCF-4F44-BB12-4FC851395969}">
      <dsp:nvSpPr>
        <dsp:cNvPr id="0" name=""/>
        <dsp:cNvSpPr/>
      </dsp:nvSpPr>
      <dsp:spPr>
        <a:xfrm>
          <a:off x="0" y="1935162"/>
          <a:ext cx="4321175" cy="55165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Baixa Concorrência</a:t>
          </a:r>
          <a:endParaRPr lang="pt-BR" sz="2300" kern="1200" dirty="0"/>
        </a:p>
      </dsp:txBody>
      <dsp:txXfrm>
        <a:off x="26930" y="1962092"/>
        <a:ext cx="4267315" cy="497795"/>
      </dsp:txXfrm>
    </dsp:sp>
    <dsp:sp modelId="{AAE1208B-71D2-463D-8C88-780175D54031}">
      <dsp:nvSpPr>
        <dsp:cNvPr id="0" name=""/>
        <dsp:cNvSpPr/>
      </dsp:nvSpPr>
      <dsp:spPr>
        <a:xfrm>
          <a:off x="0" y="2486817"/>
          <a:ext cx="4321175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9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800" kern="1200" dirty="0" smtClean="0"/>
            <a:t>Fontes: </a:t>
          </a:r>
          <a:r>
            <a:rPr lang="pt-BR" sz="1800" kern="1200" dirty="0" smtClean="0">
              <a:hlinkClick xmlns:r="http://schemas.openxmlformats.org/officeDocument/2006/relationships" r:id="rId2"/>
            </a:rPr>
            <a:t>CTI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3"/>
            </a:rPr>
            <a:t>BGT</a:t>
          </a:r>
          <a:r>
            <a:rPr lang="pt-BR" sz="1800" kern="1200" smtClean="0"/>
            <a:t>, </a:t>
          </a:r>
          <a:r>
            <a:rPr lang="pt-BR" sz="1800" kern="1200" smtClean="0">
              <a:hlinkClick xmlns:r="http://schemas.openxmlformats.org/officeDocument/2006/relationships" r:id="rId5"/>
            </a:rPr>
            <a:t>UFC</a:t>
          </a:r>
          <a:endParaRPr lang="pt-BR" sz="1800" kern="1200" dirty="0"/>
        </a:p>
      </dsp:txBody>
      <dsp:txXfrm>
        <a:off x="0" y="2486817"/>
        <a:ext cx="4321175" cy="380880"/>
      </dsp:txXfrm>
    </dsp:sp>
    <dsp:sp modelId="{49CB86BF-2458-4A7A-86C7-70C6BD26EC71}">
      <dsp:nvSpPr>
        <dsp:cNvPr id="0" name=""/>
        <dsp:cNvSpPr/>
      </dsp:nvSpPr>
      <dsp:spPr>
        <a:xfrm>
          <a:off x="0" y="2867697"/>
          <a:ext cx="4321175" cy="55165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Horário Incompatível</a:t>
          </a:r>
          <a:endParaRPr lang="pt-BR" sz="2300" kern="1200" dirty="0"/>
        </a:p>
      </dsp:txBody>
      <dsp:txXfrm>
        <a:off x="26930" y="2894627"/>
        <a:ext cx="4267315" cy="497795"/>
      </dsp:txXfrm>
    </dsp:sp>
    <dsp:sp modelId="{30E9F353-73C8-41F4-86CA-557E47302F64}">
      <dsp:nvSpPr>
        <dsp:cNvPr id="0" name=""/>
        <dsp:cNvSpPr/>
      </dsp:nvSpPr>
      <dsp:spPr>
        <a:xfrm>
          <a:off x="0" y="3419352"/>
          <a:ext cx="4321175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9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t-BR" sz="1800" kern="1200" dirty="0" smtClean="0"/>
            <a:t>Fontes: </a:t>
          </a:r>
          <a:r>
            <a:rPr lang="pt-BR" sz="1800" kern="1200" dirty="0" smtClean="0">
              <a:hlinkClick xmlns:r="http://schemas.openxmlformats.org/officeDocument/2006/relationships" r:id="rId1"/>
            </a:rPr>
            <a:t>UFSC</a:t>
          </a:r>
          <a:r>
            <a:rPr lang="pt-BR" sz="1800" kern="1200" dirty="0" smtClean="0"/>
            <a:t>, </a:t>
          </a:r>
          <a:r>
            <a:rPr lang="pt-BR" sz="1800" kern="1200" dirty="0" smtClean="0">
              <a:hlinkClick xmlns:r="http://schemas.openxmlformats.org/officeDocument/2006/relationships" r:id="rId4"/>
            </a:rPr>
            <a:t>UFPE</a:t>
          </a:r>
          <a:endParaRPr lang="pt-BR" sz="1800" kern="1200" dirty="0"/>
        </a:p>
      </dsp:txBody>
      <dsp:txXfrm>
        <a:off x="0" y="3419352"/>
        <a:ext cx="4321175" cy="380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0375E-9DBF-4820-9CE7-C782A424F6B8}">
      <dsp:nvSpPr>
        <dsp:cNvPr id="0" name=""/>
        <dsp:cNvSpPr/>
      </dsp:nvSpPr>
      <dsp:spPr>
        <a:xfrm>
          <a:off x="3002" y="552277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37EC03-B144-4E5E-ABE9-DA92B5E5D40D}">
      <dsp:nvSpPr>
        <dsp:cNvPr id="0" name=""/>
        <dsp:cNvSpPr/>
      </dsp:nvSpPr>
      <dsp:spPr>
        <a:xfrm>
          <a:off x="149323" y="172283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Eduardo Finzi</a:t>
          </a:r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Cedro</a:t>
          </a:r>
          <a:endParaRPr lang="es-ES" sz="1300" kern="1200" dirty="0"/>
        </a:p>
      </dsp:txBody>
      <dsp:txXfrm>
        <a:off x="149323" y="1722839"/>
        <a:ext cx="1446945" cy="455218"/>
      </dsp:txXfrm>
    </dsp:sp>
    <dsp:sp modelId="{75EB38D3-788E-4A6D-A5D9-C8104E617ABC}">
      <dsp:nvSpPr>
        <dsp:cNvPr id="0" name=""/>
        <dsp:cNvSpPr/>
      </dsp:nvSpPr>
      <dsp:spPr>
        <a:xfrm>
          <a:off x="1791362" y="552277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6B8B68-6529-4FBB-BECC-1DCEF781681C}">
      <dsp:nvSpPr>
        <dsp:cNvPr id="0" name=""/>
        <dsp:cNvSpPr/>
      </dsp:nvSpPr>
      <dsp:spPr>
        <a:xfrm>
          <a:off x="1937682" y="172283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Fábio Túlio</a:t>
          </a:r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Jiva</a:t>
          </a:r>
          <a:endParaRPr lang="es-ES" sz="1300" kern="1200" dirty="0"/>
        </a:p>
      </dsp:txBody>
      <dsp:txXfrm>
        <a:off x="1937682" y="1722839"/>
        <a:ext cx="1446945" cy="455218"/>
      </dsp:txXfrm>
    </dsp:sp>
    <dsp:sp modelId="{4FF91362-70BA-44CC-9E97-E72D621A11C6}">
      <dsp:nvSpPr>
        <dsp:cNvPr id="0" name=""/>
        <dsp:cNvSpPr/>
      </dsp:nvSpPr>
      <dsp:spPr>
        <a:xfrm>
          <a:off x="3579721" y="552277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104C0F-B68C-4BCC-BB42-91D6E2D3D3BE}">
      <dsp:nvSpPr>
        <dsp:cNvPr id="0" name=""/>
        <dsp:cNvSpPr/>
      </dsp:nvSpPr>
      <dsp:spPr>
        <a:xfrm>
          <a:off x="3726042" y="172283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Felipe Calixto</a:t>
          </a:r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Sankhya</a:t>
          </a:r>
          <a:endParaRPr lang="es-ES" sz="1300" kern="1200" dirty="0"/>
        </a:p>
      </dsp:txBody>
      <dsp:txXfrm>
        <a:off x="3726042" y="1722839"/>
        <a:ext cx="1446945" cy="455218"/>
      </dsp:txXfrm>
    </dsp:sp>
    <dsp:sp modelId="{81D8B2D9-D044-43C6-8327-4B2411AD4CB1}">
      <dsp:nvSpPr>
        <dsp:cNvPr id="0" name=""/>
        <dsp:cNvSpPr/>
      </dsp:nvSpPr>
      <dsp:spPr>
        <a:xfrm>
          <a:off x="5368081" y="552277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CCCD9F-F93F-461E-B7BF-DBA4F5C02026}">
      <dsp:nvSpPr>
        <dsp:cNvPr id="0" name=""/>
        <dsp:cNvSpPr/>
      </dsp:nvSpPr>
      <dsp:spPr>
        <a:xfrm>
          <a:off x="5514401" y="172283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Gustavo Debs</a:t>
          </a:r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ZUP</a:t>
          </a:r>
          <a:endParaRPr lang="es-ES" sz="1300" kern="1200" dirty="0"/>
        </a:p>
      </dsp:txBody>
      <dsp:txXfrm>
        <a:off x="5514401" y="1722839"/>
        <a:ext cx="1446945" cy="455218"/>
      </dsp:txXfrm>
    </dsp:sp>
    <dsp:sp modelId="{CC6DFB9C-BC51-4071-B692-AC2CD683863E}">
      <dsp:nvSpPr>
        <dsp:cNvPr id="0" name=""/>
        <dsp:cNvSpPr/>
      </dsp:nvSpPr>
      <dsp:spPr>
        <a:xfrm>
          <a:off x="7156440" y="552277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A9EBD3D-9A9D-41D2-91FC-E998DEEFDDFB}">
      <dsp:nvSpPr>
        <dsp:cNvPr id="0" name=""/>
        <dsp:cNvSpPr/>
      </dsp:nvSpPr>
      <dsp:spPr>
        <a:xfrm>
          <a:off x="7302761" y="172283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Lima</a:t>
          </a:r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Algar Telecom</a:t>
          </a:r>
          <a:endParaRPr lang="es-ES" sz="1300" kern="1200" dirty="0"/>
        </a:p>
      </dsp:txBody>
      <dsp:txXfrm>
        <a:off x="7302761" y="1722839"/>
        <a:ext cx="1446945" cy="455218"/>
      </dsp:txXfrm>
    </dsp:sp>
    <dsp:sp modelId="{363727DE-F675-4FC3-BDA4-5B53AE97CDAF}">
      <dsp:nvSpPr>
        <dsp:cNvPr id="0" name=""/>
        <dsp:cNvSpPr/>
      </dsp:nvSpPr>
      <dsp:spPr>
        <a:xfrm>
          <a:off x="897182" y="2340636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E90F282-EB54-4991-BB3A-7DE6CDBCFE79}">
      <dsp:nvSpPr>
        <dsp:cNvPr id="0" name=""/>
        <dsp:cNvSpPr/>
      </dsp:nvSpPr>
      <dsp:spPr>
        <a:xfrm>
          <a:off x="1043502" y="351119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Marcilio Otoni</a:t>
          </a:r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TOTVS Triângulo</a:t>
          </a:r>
          <a:endParaRPr lang="es-ES" sz="1300" kern="1200" dirty="0"/>
        </a:p>
      </dsp:txBody>
      <dsp:txXfrm>
        <a:off x="1043502" y="3511199"/>
        <a:ext cx="1446945" cy="455218"/>
      </dsp:txXfrm>
    </dsp:sp>
    <dsp:sp modelId="{78971A6C-08C3-4E00-8E52-D3B2BBC7A661}">
      <dsp:nvSpPr>
        <dsp:cNvPr id="0" name=""/>
        <dsp:cNvSpPr/>
      </dsp:nvSpPr>
      <dsp:spPr>
        <a:xfrm>
          <a:off x="2685542" y="2340636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6342E1-797E-4AE7-868D-DAE546B6223A}">
      <dsp:nvSpPr>
        <dsp:cNvPr id="0" name=""/>
        <dsp:cNvSpPr/>
      </dsp:nvSpPr>
      <dsp:spPr>
        <a:xfrm>
          <a:off x="2831862" y="351119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Rafael </a:t>
          </a:r>
          <a:r>
            <a:rPr lang="pt-BR" sz="1300" kern="1200" dirty="0" err="1" smtClean="0"/>
            <a:t>Gouvea</a:t>
          </a:r>
          <a:endParaRPr lang="pt-BR" sz="1300" kern="1200" dirty="0" smtClean="0"/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Neppo</a:t>
          </a:r>
          <a:endParaRPr lang="es-ES" sz="1300" kern="1200" dirty="0"/>
        </a:p>
      </dsp:txBody>
      <dsp:txXfrm>
        <a:off x="2831862" y="3511199"/>
        <a:ext cx="1446945" cy="455218"/>
      </dsp:txXfrm>
    </dsp:sp>
    <dsp:sp modelId="{CA20DCFD-F747-4E9F-A741-75E3F7CC73C6}">
      <dsp:nvSpPr>
        <dsp:cNvPr id="0" name=""/>
        <dsp:cNvSpPr/>
      </dsp:nvSpPr>
      <dsp:spPr>
        <a:xfrm>
          <a:off x="4473901" y="2340636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FE63D5-C1CF-4398-84EA-33736D933BEA}">
      <dsp:nvSpPr>
        <dsp:cNvPr id="0" name=""/>
        <dsp:cNvSpPr/>
      </dsp:nvSpPr>
      <dsp:spPr>
        <a:xfrm>
          <a:off x="4620221" y="351119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Rodrigo Sorriente</a:t>
          </a:r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Everis</a:t>
          </a:r>
          <a:endParaRPr lang="es-ES" sz="1300" kern="1200" dirty="0"/>
        </a:p>
      </dsp:txBody>
      <dsp:txXfrm>
        <a:off x="4620221" y="3511199"/>
        <a:ext cx="1446945" cy="455218"/>
      </dsp:txXfrm>
    </dsp:sp>
    <dsp:sp modelId="{19CC7488-EF33-4F2C-AF87-A66D88913BFF}">
      <dsp:nvSpPr>
        <dsp:cNvPr id="0" name=""/>
        <dsp:cNvSpPr/>
      </dsp:nvSpPr>
      <dsp:spPr>
        <a:xfrm>
          <a:off x="6262261" y="2340636"/>
          <a:ext cx="1625781" cy="1300625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9BD47-A913-49ED-A14C-751B303AB218}">
      <dsp:nvSpPr>
        <dsp:cNvPr id="0" name=""/>
        <dsp:cNvSpPr/>
      </dsp:nvSpPr>
      <dsp:spPr>
        <a:xfrm>
          <a:off x="6408581" y="3511199"/>
          <a:ext cx="1446945" cy="4552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b" anchorCtr="0">
          <a:noAutofit/>
        </a:bodyPr>
        <a:lstStyle/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Thiago Castro</a:t>
          </a:r>
        </a:p>
        <a:p>
          <a:pPr lvl="0" algn="ctr" defTabSz="577850">
            <a:lnSpc>
              <a:spcPts val="8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Callink</a:t>
          </a:r>
          <a:endParaRPr lang="es-ES" sz="1300" kern="1200" dirty="0"/>
        </a:p>
      </dsp:txBody>
      <dsp:txXfrm>
        <a:off x="6408581" y="3511199"/>
        <a:ext cx="1446945" cy="455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81FCE-64E6-4FAE-9841-EC2741F0EAAF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51480-F0DA-46F5-81F8-95761F7096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27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9CC50-E030-4C12-B859-4EBCEC3E1797}" type="datetimeFigureOut">
              <a:rPr lang="pt-BR" smtClean="0"/>
              <a:t>29/10/2018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34141-555D-422A-956E-F80432AF69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03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0219" y="3507854"/>
            <a:ext cx="7717106" cy="90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rgbClr val="0000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711221" y="2512056"/>
            <a:ext cx="7715101" cy="900000"/>
          </a:xfrm>
        </p:spPr>
        <p:txBody>
          <a:bodyPr/>
          <a:lstStyle>
            <a:lvl1pPr algn="l">
              <a:defRPr sz="2800">
                <a:solidFill>
                  <a:srgbClr val="000066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088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3131999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313193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6084487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448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7202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Quadr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2931790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843558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2931790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00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Quadr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6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4488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579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8784976" cy="2052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4"/>
          </p:nvPr>
        </p:nvSpPr>
        <p:spPr>
          <a:xfrm>
            <a:off x="179512" y="2931790"/>
            <a:ext cx="8784976" cy="2052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050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83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plo Horizontal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3"/>
          </p:nvPr>
        </p:nvSpPr>
        <p:spPr>
          <a:xfrm>
            <a:off x="464400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388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79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o Horizontal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3"/>
          </p:nvPr>
        </p:nvSpPr>
        <p:spPr>
          <a:xfrm>
            <a:off x="3132707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3132645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5"/>
          </p:nvPr>
        </p:nvSpPr>
        <p:spPr>
          <a:xfrm>
            <a:off x="6085902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6085902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575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echamen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40272" y="551152"/>
            <a:ext cx="5941096" cy="5804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solidFill>
                  <a:srgbClr val="000066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Obrigado!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4" r="3219" b="7664"/>
          <a:stretch/>
        </p:blipFill>
        <p:spPr>
          <a:xfrm>
            <a:off x="5087026" y="3867894"/>
            <a:ext cx="372425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8784976" cy="4158461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91190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48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843558"/>
            <a:ext cx="432048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2493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432048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1131590"/>
            <a:ext cx="432048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0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453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48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1131590"/>
            <a:ext cx="432048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0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6266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 me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216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2483768" y="1131590"/>
            <a:ext cx="648072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2160123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2483769" y="843558"/>
            <a:ext cx="6481416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088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000" cy="4132511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843558"/>
            <a:ext cx="4320000" cy="2016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2957807"/>
            <a:ext cx="4320000" cy="2016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289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385223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6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4488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865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3132159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6084487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8031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843558"/>
            <a:ext cx="8784976" cy="415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96502"/>
            <a:ext cx="74888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740353" y="87928"/>
            <a:ext cx="1224136" cy="3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86" r:id="rId5"/>
    <p:sldLayoutId id="2147483681" r:id="rId6"/>
    <p:sldLayoutId id="2147483671" r:id="rId7"/>
    <p:sldLayoutId id="2147483680" r:id="rId8"/>
    <p:sldLayoutId id="2147483664" r:id="rId9"/>
    <p:sldLayoutId id="2147483665" r:id="rId10"/>
    <p:sldLayoutId id="2147483666" r:id="rId11"/>
    <p:sldLayoutId id="2147483667" r:id="rId12"/>
    <p:sldLayoutId id="2147483662" r:id="rId13"/>
    <p:sldLayoutId id="2147483663" r:id="rId14"/>
    <p:sldLayoutId id="2147483668" r:id="rId15"/>
    <p:sldLayoutId id="2147483669" r:id="rId16"/>
    <p:sldLayoutId id="2147483670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1">
              <a:lumMod val="50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»"/>
        <a:defRPr sz="16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Font typeface="Courier New" panose="02070309020205020404" pitchFamily="49" charset="0"/>
        <a:buChar char="o"/>
        <a:defRPr sz="1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/>
        </a:buClr>
        <a:buSzPct val="50000"/>
        <a:buFont typeface="Wingdings" panose="05000000000000000000" pitchFamily="2" charset="2"/>
        <a:buChar char="§"/>
        <a:defRPr sz="12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–"/>
        <a:defRPr sz="11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Courier New" panose="02070309020205020404" pitchFamily="49" charset="0"/>
        <a:buChar char="o"/>
        <a:defRPr sz="11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raits.com/marcio/20180522_UNA(FPU)_Planejamento&amp;GestaoCarreiraTI.pptx" TargetMode="External"/><Relationship Id="rId3" Type="http://schemas.openxmlformats.org/officeDocument/2006/relationships/hyperlink" Target="http://www.teraits.com/marcio/20130817_Pitagoras_EstudoDeCaso_EmpresaTelecom.zip" TargetMode="External"/><Relationship Id="rId7" Type="http://schemas.openxmlformats.org/officeDocument/2006/relationships/hyperlink" Target="http://www.teraits.com/marcio/20161118_Pitagoras_ProfEngComp&amp;MercadoTrabalho.pptx" TargetMode="External"/><Relationship Id="rId2" Type="http://schemas.openxmlformats.org/officeDocument/2006/relationships/hyperlink" Target="https://www.youtube.com/watch?v=vbNHCn2gHQ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raits.com/marcio/20140201_Pitagoras_DominandoOMercadoDeTrabalho.zip" TargetMode="External"/><Relationship Id="rId11" Type="http://schemas.openxmlformats.org/officeDocument/2006/relationships/hyperlink" Target="https://forums.tesla.com/forum/forums/authors-look-future" TargetMode="External"/><Relationship Id="rId5" Type="http://schemas.openxmlformats.org/officeDocument/2006/relationships/hyperlink" Target="http://www.teraits.com/marcio/20151204_IFTM_DesafiosGestaoProjetos.zip" TargetMode="External"/><Relationship Id="rId10" Type="http://schemas.openxmlformats.org/officeDocument/2006/relationships/hyperlink" Target="https://hbr.org/1990/05/the-core-competence-of-the-corporation" TargetMode="External"/><Relationship Id="rId4" Type="http://schemas.openxmlformats.org/officeDocument/2006/relationships/hyperlink" Target="http://www.teraits.com/marcio/20180219_Tera_Sankhya_ComoEstruturarEquipeForte&amp;DeResultados.pptx" TargetMode="External"/><Relationship Id="rId9" Type="http://schemas.openxmlformats.org/officeDocument/2006/relationships/hyperlink" Target="https://hbr.org/2008/01/the-five-competitive-forces-that-shape-strateg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ww2.ibge.gov.br/home/estatistica/indicadores/trabalhoerendimento/pme_nova/defaulttab_hist.s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infortec.com.br/blog/setor-ti-que-deve-ter-17-milhoes-de-empregados-em-2016/" TargetMode="External"/><Relationship Id="rId3" Type="http://schemas.openxmlformats.org/officeDocument/2006/relationships/hyperlink" Target="http://educacao.estadao.com.br/noticias/geral,crise-nao-no-mercado-de-tecnologia-da-informacao,10000023666" TargetMode="External"/><Relationship Id="rId7" Type="http://schemas.openxmlformats.org/officeDocument/2006/relationships/hyperlink" Target="http://idgnow.com.br/internet/2017/06/08/deficit-de-profissionais-de-seguranca-em-ti-deve-bater-3-5-milhoes-em-2021/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ame.abril.com.br/carreira/vai-sobrar-emprego-para-estes-6-profissionais-de-ti-em-2018/" TargetMode="External"/><Relationship Id="rId11" Type="http://schemas.openxmlformats.org/officeDocument/2006/relationships/hyperlink" Target="http://confap.org.br/news/estudo-mostra-que-brasil-tem-o-maior-deficit-de-profissionais-em-tic-da-america-latina/" TargetMode="External"/><Relationship Id="rId5" Type="http://schemas.openxmlformats.org/officeDocument/2006/relationships/hyperlink" Target="http://computerworld.com.br/falta-de-profissionais-de-ti-na-america-latina-chegara-32-ate-2019" TargetMode="External"/><Relationship Id="rId10" Type="http://schemas.openxmlformats.org/officeDocument/2006/relationships/hyperlink" Target="http://www.techoje.com.br/site/techoje/categoria/detalhe_artigo/1128" TargetMode="External"/><Relationship Id="rId4" Type="http://schemas.openxmlformats.org/officeDocument/2006/relationships/hyperlink" Target="cio.com.br/noticias/2016/08/12/deficit-de-profissionais-de-ti-no-brasil-sera-de-161-mil-ate-2019/" TargetMode="External"/><Relationship Id="rId9" Type="http://schemas.openxmlformats.org/officeDocument/2006/relationships/hyperlink" Target="https://canaltech.com.br/carreira/Profissionais-de-TI-em-queda-no-mercad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3075806"/>
            <a:ext cx="8640960" cy="1944216"/>
          </a:xfrm>
        </p:spPr>
        <p:txBody>
          <a:bodyPr lIns="0" tIns="0" rIns="0" bIns="0"/>
          <a:lstStyle/>
          <a:p>
            <a:pPr algn="ctr"/>
            <a:r>
              <a:rPr lang="pt-BR" sz="46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1º Painel de TI de Uberlândia</a:t>
            </a:r>
            <a:br>
              <a:rPr lang="pt-BR" sz="46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sz="8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pt-BR" sz="8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Alternativas de Trabalho &amp; Carreira em TI</a:t>
            </a:r>
            <a:r>
              <a:rPr lang="pt-BR" sz="40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pt-BR" sz="40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sz="8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/>
            </a:r>
            <a:br>
              <a:rPr lang="pt-BR" sz="8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pt-BR" sz="3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Mediação: Márcio Moreira</a:t>
            </a:r>
            <a:endParaRPr lang="pt-BR" sz="32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1" y="187722"/>
            <a:ext cx="3448654" cy="2754483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372819" y="2347015"/>
            <a:ext cx="3252685" cy="5847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Jobs &amp; Career</a:t>
            </a:r>
            <a:endParaRPr lang="en-US" sz="3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92" y="187723"/>
            <a:ext cx="1620000" cy="659609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480" y="1888449"/>
            <a:ext cx="1620000" cy="879804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8292" y="2425072"/>
            <a:ext cx="1620000" cy="517134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571" y="256081"/>
            <a:ext cx="1620000" cy="501303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706" y="1909585"/>
            <a:ext cx="1620000" cy="403024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2153" y="959055"/>
            <a:ext cx="1620000" cy="736122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8679" y="1888449"/>
            <a:ext cx="1620000" cy="485177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339" y="1110022"/>
            <a:ext cx="1620000" cy="434187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292" y="956499"/>
            <a:ext cx="1620000" cy="822783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88" y="193203"/>
            <a:ext cx="1620000" cy="569661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79" y="187723"/>
            <a:ext cx="1620000" cy="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r>
              <a:rPr lang="pt-BR" sz="2400" dirty="0"/>
              <a:t>CEO </a:t>
            </a:r>
            <a:r>
              <a:rPr lang="pt-BR" sz="2400" dirty="0" smtClean="0"/>
              <a:t>(Presidente) &amp; Diretor na TOTVS Triângulo Mineiro &amp; Alto Paranaíba</a:t>
            </a:r>
            <a:endParaRPr lang="pt-BR" sz="2400" dirty="0"/>
          </a:p>
          <a:p>
            <a:endParaRPr lang="pt-BR" sz="2400" dirty="0" smtClean="0"/>
          </a:p>
          <a:p>
            <a:r>
              <a:rPr lang="pt-BR" sz="2400" dirty="0" smtClean="0"/>
              <a:t>Bacharel em Sistemas de Informação pela UEMG</a:t>
            </a:r>
          </a:p>
          <a:p>
            <a:endParaRPr lang="pt-BR" sz="2400" dirty="0" smtClean="0"/>
          </a:p>
          <a:p>
            <a:r>
              <a:rPr lang="pt-BR" sz="2400" dirty="0" smtClean="0"/>
              <a:t>Especialista em Gestão Empresarial pela UFU</a:t>
            </a:r>
            <a:endParaRPr lang="pt-BR" sz="2400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Marcilio Otoni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TOTVS Triângulo Mineiro</a:t>
            </a:r>
            <a:endParaRPr lang="es-ES_tradnl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842963"/>
            <a:ext cx="4159250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82949"/>
            <a:ext cx="1620000" cy="4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r>
              <a:rPr lang="pt-BR" sz="2400" dirty="0"/>
              <a:t>CEO </a:t>
            </a:r>
            <a:r>
              <a:rPr lang="pt-BR" sz="2400" dirty="0" smtClean="0"/>
              <a:t>(Presidente) &amp; Fundador </a:t>
            </a:r>
            <a:r>
              <a:rPr lang="pt-BR" sz="2400" dirty="0"/>
              <a:t>na </a:t>
            </a:r>
            <a:r>
              <a:rPr lang="pt-BR" sz="2400" dirty="0" smtClean="0"/>
              <a:t>Neppo &amp; TM2Digital</a:t>
            </a:r>
            <a:endParaRPr lang="pt-BR" sz="2400" dirty="0"/>
          </a:p>
          <a:p>
            <a:endParaRPr lang="pt-BR" sz="2400" dirty="0" smtClean="0"/>
          </a:p>
          <a:p>
            <a:r>
              <a:rPr lang="pt-BR" sz="2400" dirty="0" smtClean="0"/>
              <a:t>Cientista da Computação pela UNITRI</a:t>
            </a:r>
          </a:p>
          <a:p>
            <a:endParaRPr lang="pt-BR" sz="2400" dirty="0" smtClean="0"/>
          </a:p>
          <a:p>
            <a:r>
              <a:rPr lang="pt-BR" sz="2400" dirty="0" smtClean="0"/>
              <a:t>MBA em Gestão Empresarial com ênfase em TI pela FGV</a:t>
            </a:r>
            <a:endParaRPr lang="pt-BR" sz="2400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Rafael </a:t>
            </a:r>
            <a:r>
              <a:rPr lang="pt-BR" dirty="0" err="1" smtClean="0"/>
              <a:t>Gouvea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Neppo</a:t>
            </a:r>
            <a:endParaRPr lang="es-ES_tradnl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" y="1017588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94398"/>
            <a:ext cx="1620000" cy="43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7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 fontScale="92500" lnSpcReduction="10000"/>
          </a:bodyPr>
          <a:lstStyle/>
          <a:p>
            <a:r>
              <a:rPr lang="pt-BR" sz="2400" dirty="0" smtClean="0"/>
              <a:t>Diretor Executivo na Everis</a:t>
            </a:r>
            <a:endParaRPr lang="pt-BR" sz="2400" dirty="0"/>
          </a:p>
          <a:p>
            <a:pPr lvl="1"/>
            <a:endParaRPr lang="pt-BR" sz="2200" dirty="0" smtClean="0"/>
          </a:p>
          <a:p>
            <a:r>
              <a:rPr lang="pt-BR" sz="2400" dirty="0" smtClean="0"/>
              <a:t>Graduado em Processamento de Dados e Especialista em Engenharia de Software pela Universidade Sant’Ana</a:t>
            </a:r>
          </a:p>
          <a:p>
            <a:pPr lvl="1"/>
            <a:endParaRPr lang="pt-BR" sz="2200" dirty="0" smtClean="0"/>
          </a:p>
          <a:p>
            <a:r>
              <a:rPr lang="pt-BR" sz="2400" dirty="0" smtClean="0"/>
              <a:t>Especialista em Consultoria em Internet pela FASP</a:t>
            </a:r>
          </a:p>
          <a:p>
            <a:pPr lvl="1"/>
            <a:endParaRPr lang="pt-BR" sz="2200" dirty="0" smtClean="0"/>
          </a:p>
          <a:p>
            <a:r>
              <a:rPr lang="pt-BR" sz="2400" dirty="0" smtClean="0"/>
              <a:t>Mestrando em Gestão Empresarial na UFU</a:t>
            </a:r>
            <a:endParaRPr lang="pt-BR" sz="2200" dirty="0" smtClean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Rodrigo Sorriente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Everis</a:t>
            </a:r>
            <a:endParaRPr lang="es-ES_tradnl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842963"/>
            <a:ext cx="4159250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240" y="94688"/>
            <a:ext cx="1620000" cy="8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57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r>
              <a:rPr lang="pt-BR" sz="2400" dirty="0" smtClean="0"/>
              <a:t>CIO (Diretor de TI) e CTO (Diretor Técnico) na Callink, iLink e DigiCob</a:t>
            </a:r>
          </a:p>
          <a:p>
            <a:endParaRPr lang="pt-BR" sz="2400" dirty="0" smtClean="0"/>
          </a:p>
          <a:p>
            <a:r>
              <a:rPr lang="pt-BR" sz="2400" dirty="0" smtClean="0"/>
              <a:t>Bacharel em Sistemas de Informação pela FPU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Thiago Vieira de Castro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Callink</a:t>
            </a:r>
            <a:endParaRPr lang="es-ES_tradnl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3" y="993775"/>
            <a:ext cx="3857625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5143"/>
            <a:ext cx="1620000" cy="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87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Espaço Reservado para Conteú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443446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Espaço Reservado para Conteúdo 6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200" dirty="0" smtClean="0"/>
              <a:t>Existem alternativas de trabalho em TI para pessoas que não gostam de programar ou que têm alguma dificuldade com lógica e/ou matemática?</a:t>
            </a:r>
            <a:endParaRPr lang="es-ES_tradnl" sz="3200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Causas da Evasão Cursos de TI</a:t>
            </a:r>
            <a:endParaRPr lang="es-ES_tradnl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Pergunta</a:t>
            </a:r>
            <a:endParaRPr lang="es-ES_tradnl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Aquecimento</a:t>
            </a:r>
            <a:endParaRPr lang="es-ES_tradnl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79001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1º Painel de TI de Uberlândia</a:t>
            </a:r>
            <a:endParaRPr lang="es-ES" dirty="0"/>
          </a:p>
        </p:txBody>
      </p:sp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9376033"/>
              </p:ext>
            </p:extLst>
          </p:nvPr>
        </p:nvGraphicFramePr>
        <p:xfrm>
          <a:off x="179388" y="483518"/>
          <a:ext cx="8785225" cy="4518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Espaço Reservado para Texto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Membros Debatedores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78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Referências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011146"/>
              </p:ext>
            </p:extLst>
          </p:nvPr>
        </p:nvGraphicFramePr>
        <p:xfrm>
          <a:off x="179388" y="842961"/>
          <a:ext cx="8784739" cy="403037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8784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Referência</a:t>
                      </a:r>
                      <a:endParaRPr lang="pt-BR" sz="13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en-US" sz="1300" baseline="0" dirty="0" smtClean="0">
                          <a:latin typeface="+mn-lt"/>
                        </a:rPr>
                        <a:t>Generation Challenge. </a:t>
                      </a:r>
                      <a:r>
                        <a:rPr lang="en-US" sz="1300" b="1" i="1" baseline="0" dirty="0" smtClean="0">
                          <a:latin typeface="+mn-lt"/>
                          <a:hlinkClick r:id="rId2"/>
                        </a:rPr>
                        <a:t>Top 5 Future Technology Inventions 2019 – 2050</a:t>
                      </a:r>
                      <a:r>
                        <a:rPr lang="en-US" sz="1300" baseline="0" dirty="0" smtClean="0">
                          <a:latin typeface="+mn-lt"/>
                        </a:rPr>
                        <a:t>. </a:t>
                      </a:r>
                      <a:r>
                        <a:rPr lang="en-US" sz="1300" baseline="0" dirty="0" err="1" smtClean="0">
                          <a:latin typeface="+mn-lt"/>
                        </a:rPr>
                        <a:t>Youtube</a:t>
                      </a:r>
                      <a:r>
                        <a:rPr lang="en-US" sz="1300" baseline="0" dirty="0" smtClean="0">
                          <a:latin typeface="+mn-lt"/>
                        </a:rPr>
                        <a:t>. 2015.</a:t>
                      </a:r>
                      <a:endParaRPr lang="pt-BR" sz="1300" baseline="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18933631"/>
                  </a:ext>
                </a:extLst>
              </a:tr>
              <a:tr h="482056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+mn-lt"/>
                        </a:rPr>
                        <a:t>KAPLAN R. S. and NORTON D. P. </a:t>
                      </a:r>
                      <a:r>
                        <a:rPr lang="en-US" sz="1300" b="1" i="1" dirty="0" smtClean="0">
                          <a:latin typeface="+mn-lt"/>
                        </a:rPr>
                        <a:t>Strategy Maps: Converting Intangible Assets Into Tangible Outcomes</a:t>
                      </a:r>
                      <a:r>
                        <a:rPr lang="en-US" sz="1300" dirty="0" smtClean="0">
                          <a:latin typeface="+mn-lt"/>
                        </a:rPr>
                        <a:t>. Harvard Business School Publishing Corporation. 2004.</a:t>
                      </a:r>
                      <a:endParaRPr lang="pt-BR" sz="13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056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Márcio Moreira.</a:t>
                      </a:r>
                      <a:r>
                        <a:rPr lang="pt-BR" sz="1300" baseline="0" dirty="0" smtClean="0">
                          <a:latin typeface="+mn-lt"/>
                        </a:rPr>
                        <a:t> </a:t>
                      </a:r>
                      <a:r>
                        <a:rPr lang="pt-BR" sz="1300" b="1" i="1" baseline="0" dirty="0" smtClean="0">
                          <a:latin typeface="+mn-lt"/>
                          <a:hlinkClick r:id="rId3"/>
                        </a:rPr>
                        <a:t>Aplicação Real de Conhecimentos das Pós Graduações em Tecnologia da Informação</a:t>
                      </a:r>
                      <a:r>
                        <a:rPr lang="pt-BR" sz="1300" baseline="0" dirty="0" smtClean="0">
                          <a:latin typeface="+mn-lt"/>
                        </a:rPr>
                        <a:t>. Palestra Magna. Pós Graduação. Pitágoras. 2013.</a:t>
                      </a:r>
                      <a:endParaRPr lang="pt-BR" sz="13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Márcio Moreira. </a:t>
                      </a:r>
                      <a:r>
                        <a:rPr lang="pt-BR" sz="1300" b="1" i="1" dirty="0" smtClean="0">
                          <a:latin typeface="+mn-lt"/>
                          <a:hlinkClick r:id="rId4"/>
                        </a:rPr>
                        <a:t>Como estruturar uma equipe forte e de grandes resultados?</a:t>
                      </a:r>
                      <a:r>
                        <a:rPr lang="pt-BR" sz="1300" dirty="0" smtClean="0">
                          <a:latin typeface="+mn-lt"/>
                        </a:rPr>
                        <a:t> Convenção</a:t>
                      </a:r>
                      <a:r>
                        <a:rPr lang="pt-BR" sz="1300" baseline="0" dirty="0" smtClean="0">
                          <a:latin typeface="+mn-lt"/>
                        </a:rPr>
                        <a:t> Gente S/A - </a:t>
                      </a:r>
                      <a:r>
                        <a:rPr lang="pt-BR" sz="1300" dirty="0" smtClean="0">
                          <a:latin typeface="+mn-lt"/>
                        </a:rPr>
                        <a:t>Sankhya. 2018.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303842174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Márcio Moreira. </a:t>
                      </a:r>
                      <a:r>
                        <a:rPr lang="pt-BR" sz="1300" b="1" i="1" dirty="0" smtClean="0">
                          <a:latin typeface="+mn-lt"/>
                          <a:hlinkClick r:id="rId5"/>
                        </a:rPr>
                        <a:t>Desafios da Gestão de Projetos</a:t>
                      </a:r>
                      <a:r>
                        <a:rPr lang="pt-BR" sz="1300" dirty="0" smtClean="0">
                          <a:latin typeface="+mn-lt"/>
                        </a:rPr>
                        <a:t>. IFTM</a:t>
                      </a:r>
                      <a:r>
                        <a:rPr lang="pt-BR" sz="1300" baseline="0" dirty="0" smtClean="0">
                          <a:latin typeface="+mn-lt"/>
                        </a:rPr>
                        <a:t> - Instituo Federal do Triângulo Mineiro. 2015.</a:t>
                      </a:r>
                      <a:r>
                        <a:rPr lang="pt-BR" sz="1300" dirty="0" smtClean="0">
                          <a:latin typeface="+mn-lt"/>
                        </a:rPr>
                        <a:t> 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Márcio</a:t>
                      </a:r>
                      <a:r>
                        <a:rPr lang="pt-BR" sz="1300" baseline="0" dirty="0" smtClean="0">
                          <a:latin typeface="+mn-lt"/>
                        </a:rPr>
                        <a:t> Moreira. </a:t>
                      </a:r>
                      <a:r>
                        <a:rPr lang="pt-BR" sz="1400" b="1" i="1" dirty="0" smtClean="0">
                          <a:hlinkClick r:id="rId6"/>
                        </a:rPr>
                        <a:t>Dominando o Mercado de Trabalho</a:t>
                      </a:r>
                      <a:r>
                        <a:rPr lang="pt-BR" sz="1400" dirty="0" smtClean="0"/>
                        <a:t>. Pitágoras. 2014.</a:t>
                      </a:r>
                      <a:endParaRPr lang="pt-BR" sz="13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3354738163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Márcio Moreira. </a:t>
                      </a:r>
                      <a:r>
                        <a:rPr lang="pt-BR" sz="1300" b="1" i="1" dirty="0" smtClean="0">
                          <a:latin typeface="+mn-lt"/>
                          <a:hlinkClick r:id="rId7"/>
                        </a:rPr>
                        <a:t>O Profissional de Engenharia de Computação e o Mercado de Trabalho</a:t>
                      </a:r>
                      <a:r>
                        <a:rPr lang="pt-BR" sz="1300" dirty="0" smtClean="0">
                          <a:latin typeface="+mn-lt"/>
                        </a:rPr>
                        <a:t>. Pitágoras.</a:t>
                      </a:r>
                      <a:r>
                        <a:rPr lang="pt-BR" sz="1300" baseline="0" dirty="0" smtClean="0">
                          <a:latin typeface="+mn-lt"/>
                        </a:rPr>
                        <a:t> 2016.</a:t>
                      </a:r>
                      <a:endParaRPr lang="pt-BR" sz="13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Márcio Moreira. </a:t>
                      </a:r>
                      <a:r>
                        <a:rPr lang="pt-BR" sz="1300" b="1" i="1" dirty="0" smtClean="0">
                          <a:latin typeface="+mn-lt"/>
                          <a:hlinkClick r:id="rId8"/>
                        </a:rPr>
                        <a:t>Planejamento &amp; Gestão de Carreira de TI</a:t>
                      </a:r>
                      <a:r>
                        <a:rPr lang="pt-BR" sz="1300" dirty="0" smtClean="0">
                          <a:latin typeface="+mn-lt"/>
                        </a:rPr>
                        <a:t>.</a:t>
                      </a:r>
                      <a:r>
                        <a:rPr lang="pt-BR" sz="1300" baseline="0" dirty="0" smtClean="0">
                          <a:latin typeface="+mn-lt"/>
                        </a:rPr>
                        <a:t> II Semana de Inovação. UNA. 2018</a:t>
                      </a:r>
                      <a:endParaRPr lang="pt-BR" sz="13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818995422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Michael E. Porter. </a:t>
                      </a:r>
                      <a:r>
                        <a:rPr lang="en-US" sz="1300" b="1" i="1" dirty="0" smtClean="0">
                          <a:latin typeface="+mn-lt"/>
                          <a:hlinkClick r:id="rId9"/>
                        </a:rPr>
                        <a:t>The Five Competitive Forces That Shape Strategy</a:t>
                      </a:r>
                      <a:r>
                        <a:rPr lang="en-US" sz="1300" dirty="0" smtClean="0">
                          <a:latin typeface="+mn-lt"/>
                        </a:rPr>
                        <a:t>. Harvard</a:t>
                      </a:r>
                      <a:r>
                        <a:rPr lang="en-US" sz="1300" baseline="0" dirty="0" smtClean="0">
                          <a:latin typeface="+mn-lt"/>
                        </a:rPr>
                        <a:t> Business Review. 2008.</a:t>
                      </a:r>
                      <a:endParaRPr lang="pt-BR" sz="13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PRAHALAD, C. K., HAMEL, Gary. </a:t>
                      </a:r>
                      <a:r>
                        <a:rPr lang="en-US" sz="1300" b="1" i="1" dirty="0" smtClean="0">
                          <a:latin typeface="+mn-lt"/>
                          <a:hlinkClick r:id="rId10"/>
                        </a:rPr>
                        <a:t>The Core Competence of the Corporation</a:t>
                      </a:r>
                      <a:r>
                        <a:rPr lang="en-US" sz="1300" dirty="0" smtClean="0">
                          <a:latin typeface="+mn-lt"/>
                        </a:rPr>
                        <a:t>. </a:t>
                      </a:r>
                      <a:r>
                        <a:rPr lang="pt-BR" sz="1300" dirty="0" smtClean="0">
                          <a:latin typeface="+mn-lt"/>
                        </a:rPr>
                        <a:t>Harvard Business </a:t>
                      </a:r>
                      <a:r>
                        <a:rPr lang="pt-BR" sz="1300" dirty="0" err="1" smtClean="0">
                          <a:latin typeface="+mn-lt"/>
                        </a:rPr>
                        <a:t>Review</a:t>
                      </a:r>
                      <a:r>
                        <a:rPr lang="pt-BR" sz="1300" dirty="0" smtClean="0">
                          <a:latin typeface="+mn-lt"/>
                        </a:rPr>
                        <a:t>, 1990.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err="1" smtClean="0">
                          <a:latin typeface="+mn-lt"/>
                        </a:rPr>
                        <a:t>Udo</a:t>
                      </a:r>
                      <a:r>
                        <a:rPr lang="pt-BR" sz="1300" dirty="0" smtClean="0">
                          <a:latin typeface="+mn-lt"/>
                        </a:rPr>
                        <a:t> </a:t>
                      </a:r>
                      <a:r>
                        <a:rPr lang="pt-BR" sz="1300" dirty="0" err="1" smtClean="0">
                          <a:latin typeface="+mn-lt"/>
                        </a:rPr>
                        <a:t>Gollub</a:t>
                      </a:r>
                      <a:r>
                        <a:rPr lang="pt-BR" sz="1300" dirty="0" smtClean="0">
                          <a:latin typeface="+mn-lt"/>
                        </a:rPr>
                        <a:t>. </a:t>
                      </a:r>
                      <a:r>
                        <a:rPr lang="pt-BR" sz="1300" b="1" i="1" dirty="0" err="1" smtClean="0">
                          <a:latin typeface="+mn-lt"/>
                          <a:hlinkClick r:id="rId11"/>
                        </a:rPr>
                        <a:t>Into</a:t>
                      </a:r>
                      <a:r>
                        <a:rPr lang="pt-BR" sz="1300" b="1" i="1" dirty="0" smtClean="0">
                          <a:latin typeface="+mn-lt"/>
                          <a:hlinkClick r:id="rId11"/>
                        </a:rPr>
                        <a:t> </a:t>
                      </a:r>
                      <a:r>
                        <a:rPr lang="pt-BR" sz="1300" b="1" i="1" dirty="0" err="1" smtClean="0">
                          <a:latin typeface="+mn-lt"/>
                          <a:hlinkClick r:id="rId11"/>
                        </a:rPr>
                        <a:t>the</a:t>
                      </a:r>
                      <a:r>
                        <a:rPr lang="pt-BR" sz="1300" b="1" i="1" dirty="0" smtClean="0">
                          <a:latin typeface="+mn-lt"/>
                          <a:hlinkClick r:id="rId11"/>
                        </a:rPr>
                        <a:t> future</a:t>
                      </a:r>
                      <a:r>
                        <a:rPr lang="pt-BR" sz="1300" dirty="0" smtClean="0">
                          <a:latin typeface="+mn-lt"/>
                        </a:rPr>
                        <a:t>. Messe. Berlin </a:t>
                      </a:r>
                      <a:r>
                        <a:rPr lang="pt-BR" sz="1300" dirty="0" err="1" smtClean="0">
                          <a:latin typeface="+mn-lt"/>
                        </a:rPr>
                        <a:t>Germany</a:t>
                      </a:r>
                      <a:r>
                        <a:rPr lang="pt-BR" sz="1300" dirty="0" smtClean="0">
                          <a:latin typeface="+mn-lt"/>
                        </a:rPr>
                        <a:t>. 2016.</a:t>
                      </a:r>
                      <a:r>
                        <a:rPr lang="pt-BR" sz="1300" baseline="0" dirty="0" smtClean="0">
                          <a:latin typeface="+mn-lt"/>
                        </a:rPr>
                        <a:t> Citado por: JAD. </a:t>
                      </a:r>
                      <a:r>
                        <a:rPr lang="en-US" sz="1300" b="1" i="1" baseline="0" dirty="0" smtClean="0">
                          <a:latin typeface="+mn-lt"/>
                        </a:rPr>
                        <a:t>An Authors look into the future</a:t>
                      </a:r>
                      <a:r>
                        <a:rPr lang="en-US" sz="1300" baseline="0" dirty="0" smtClean="0">
                          <a:latin typeface="+mn-lt"/>
                        </a:rPr>
                        <a:t>. Tesla. 2016.</a:t>
                      </a:r>
                      <a:endParaRPr lang="pt-BR" sz="13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883449490"/>
                  </a:ext>
                </a:extLst>
              </a:tr>
              <a:tr h="278090">
                <a:tc>
                  <a:txBody>
                    <a:bodyPr/>
                    <a:lstStyle/>
                    <a:p>
                      <a:r>
                        <a:rPr lang="pt-BR" sz="1300" dirty="0" smtClean="0">
                          <a:latin typeface="+mn-lt"/>
                        </a:rPr>
                        <a:t>William Edwards Deming. </a:t>
                      </a:r>
                      <a:r>
                        <a:rPr lang="pt-BR" sz="1300" b="1" i="1" dirty="0" smtClean="0">
                          <a:latin typeface="+mn-lt"/>
                        </a:rPr>
                        <a:t>Out </a:t>
                      </a:r>
                      <a:r>
                        <a:rPr lang="pt-BR" sz="1300" b="1" i="1" dirty="0" err="1" smtClean="0">
                          <a:latin typeface="+mn-lt"/>
                        </a:rPr>
                        <a:t>of</a:t>
                      </a:r>
                      <a:r>
                        <a:rPr lang="pt-BR" sz="1300" b="1" i="1" dirty="0" smtClean="0">
                          <a:latin typeface="+mn-lt"/>
                        </a:rPr>
                        <a:t> </a:t>
                      </a:r>
                      <a:r>
                        <a:rPr lang="pt-BR" sz="1300" b="1" i="1" dirty="0" err="1" smtClean="0">
                          <a:latin typeface="+mn-lt"/>
                        </a:rPr>
                        <a:t>the</a:t>
                      </a:r>
                      <a:r>
                        <a:rPr lang="pt-BR" sz="1300" b="1" i="1" dirty="0" smtClean="0">
                          <a:latin typeface="+mn-lt"/>
                        </a:rPr>
                        <a:t> </a:t>
                      </a:r>
                      <a:r>
                        <a:rPr lang="pt-BR" sz="1300" b="1" i="1" dirty="0" err="1" smtClean="0">
                          <a:latin typeface="+mn-lt"/>
                        </a:rPr>
                        <a:t>Crisis</a:t>
                      </a:r>
                      <a:r>
                        <a:rPr lang="pt-BR" sz="1300" dirty="0" smtClean="0">
                          <a:latin typeface="+mn-lt"/>
                        </a:rPr>
                        <a:t>. MIT Press. 1986.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4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771219" y="3147814"/>
            <a:ext cx="1808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Marcela Pimenta</a:t>
            </a:r>
          </a:p>
          <a:p>
            <a:pPr algn="ctr"/>
            <a:r>
              <a:rPr lang="pt-BR" sz="1400" dirty="0" smtClean="0"/>
              <a:t>Arte &amp; Divulgação</a:t>
            </a:r>
            <a:endParaRPr lang="es-ES_tradnl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40272" y="253257"/>
            <a:ext cx="8280200" cy="580438"/>
          </a:xfrm>
        </p:spPr>
        <p:txBody>
          <a:bodyPr>
            <a:normAutofit fontScale="92500"/>
          </a:bodyPr>
          <a:lstStyle/>
          <a:p>
            <a:r>
              <a:rPr lang="pt-BR" dirty="0" smtClean="0"/>
              <a:t>Obrigado!		  marcio.moreira@pitagoras.com.br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751862" y="3147814"/>
            <a:ext cx="1736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Alberto Dumont</a:t>
            </a:r>
          </a:p>
          <a:p>
            <a:pPr algn="ctr"/>
            <a:r>
              <a:rPr lang="pt-BR" sz="1400" dirty="0" smtClean="0"/>
              <a:t>Coordenação &amp; Infra</a:t>
            </a:r>
            <a:endParaRPr lang="es-ES_tradnl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706" y="984711"/>
            <a:ext cx="2145766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6809480" y="3147814"/>
            <a:ext cx="1876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/>
              <a:t>Marleide Oliveira</a:t>
            </a:r>
          </a:p>
          <a:p>
            <a:pPr algn="ctr"/>
            <a:r>
              <a:rPr lang="pt-BR" sz="1400" dirty="0" smtClean="0"/>
              <a:t>Direção &amp; Recursos</a:t>
            </a:r>
            <a:endParaRPr lang="es-ES_tradnl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89" y="984711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2" y="984711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540272" y="3993907"/>
            <a:ext cx="33845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Disponível em:</a:t>
            </a:r>
          </a:p>
          <a:p>
            <a:endParaRPr lang="pt-BR" sz="800" dirty="0" smtClean="0"/>
          </a:p>
          <a:p>
            <a:r>
              <a:rPr lang="pt-BR" sz="2400" b="1" dirty="0" smtClean="0"/>
              <a:t>www.teraits.com/marcio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38113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Evolução do Desemprego no Brasil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Fonte: </a:t>
            </a:r>
            <a:r>
              <a:rPr lang="pt-BR" dirty="0" smtClean="0">
                <a:hlinkClick r:id="rId2"/>
              </a:rPr>
              <a:t>IBGE</a:t>
            </a:r>
            <a:endParaRPr lang="pt-BR" dirty="0"/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016266"/>
              </p:ext>
            </p:extLst>
          </p:nvPr>
        </p:nvGraphicFramePr>
        <p:xfrm>
          <a:off x="179388" y="842963"/>
          <a:ext cx="8785225" cy="415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134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Situação Atual do Mercado de TI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Jornal do SBT – 29/9/2018 </a:t>
            </a:r>
            <a:r>
              <a:rPr lang="pt-BR" dirty="0"/>
              <a:t>– Setor de </a:t>
            </a:r>
            <a:r>
              <a:rPr lang="pt-BR" dirty="0" smtClean="0"/>
              <a:t>TI tem 450k vagas em aberto</a:t>
            </a:r>
            <a:endParaRPr lang="pt-BR" dirty="0"/>
          </a:p>
        </p:txBody>
      </p:sp>
      <p:pic>
        <p:nvPicPr>
          <p:cNvPr id="8" name="20180929_SBT_SetorTI450kVagasAbert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3" y="842963"/>
            <a:ext cx="7394575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Déficit de Profissionais de TI</a:t>
            </a:r>
            <a:endParaRPr lang="pt-BR" dirty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545105"/>
              </p:ext>
            </p:extLst>
          </p:nvPr>
        </p:nvGraphicFramePr>
        <p:xfrm>
          <a:off x="179388" y="842963"/>
          <a:ext cx="8785225" cy="3889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Tempo Médio de Contratação em 2017: 70 dias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88233" y="4755608"/>
            <a:ext cx="6139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Fontes: </a:t>
            </a:r>
            <a:r>
              <a:rPr lang="pt-BR" sz="1200" dirty="0" smtClean="0">
                <a:solidFill>
                  <a:srgbClr val="000000"/>
                </a:solidFill>
                <a:hlinkClick r:id="rId3"/>
              </a:rPr>
              <a:t>Estadão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4" action="ppaction://hlinkfile"/>
              </a:rPr>
              <a:t>CIO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5"/>
              </a:rPr>
              <a:t>Computer World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6"/>
              </a:rPr>
              <a:t>Exame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7"/>
              </a:rPr>
              <a:t>IDG </a:t>
            </a:r>
            <a:r>
              <a:rPr lang="pt-BR" sz="1200" dirty="0" err="1" smtClean="0">
                <a:solidFill>
                  <a:srgbClr val="000000"/>
                </a:solidFill>
                <a:hlinkClick r:id="rId7"/>
              </a:rPr>
              <a:t>Now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err="1" smtClean="0">
                <a:solidFill>
                  <a:srgbClr val="000000"/>
                </a:solidFill>
                <a:hlinkClick r:id="rId8"/>
              </a:rPr>
              <a:t>Infortec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9"/>
              </a:rPr>
              <a:t>Canal Tech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err="1" smtClean="0">
                <a:solidFill>
                  <a:srgbClr val="000000"/>
                </a:solidFill>
                <a:hlinkClick r:id="rId10"/>
              </a:rPr>
              <a:t>TecHoje</a:t>
            </a:r>
            <a:r>
              <a:rPr lang="pt-BR" sz="1200" dirty="0" smtClean="0">
                <a:solidFill>
                  <a:srgbClr val="000000"/>
                </a:solidFill>
              </a:rPr>
              <a:t> e </a:t>
            </a:r>
            <a:r>
              <a:rPr lang="pt-BR" sz="1200" dirty="0" err="1" smtClean="0">
                <a:solidFill>
                  <a:srgbClr val="000000"/>
                </a:solidFill>
                <a:hlinkClick r:id="rId11"/>
              </a:rPr>
              <a:t>Confap</a:t>
            </a:r>
            <a:endParaRPr lang="pt-BR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Conteúdo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0604"/>
            <a:ext cx="3825402" cy="382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r>
              <a:rPr lang="pt-BR" sz="2400" dirty="0" smtClean="0"/>
              <a:t>CIO (Diretor de TI)</a:t>
            </a:r>
          </a:p>
          <a:p>
            <a:endParaRPr lang="pt-BR" sz="2400" dirty="0" smtClean="0"/>
          </a:p>
          <a:p>
            <a:r>
              <a:rPr lang="pt-BR" sz="2400" dirty="0" smtClean="0"/>
              <a:t>Cientista da Computação pela UFU</a:t>
            </a:r>
          </a:p>
          <a:p>
            <a:endParaRPr lang="pt-BR" sz="2400" dirty="0" smtClean="0"/>
          </a:p>
          <a:p>
            <a:r>
              <a:rPr lang="pt-BR" sz="2400" dirty="0" smtClean="0"/>
              <a:t>Especialista em Gestão de TI pelo Pitágoras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Eduardo Finzi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mtClean="0"/>
              <a:t>Cedro Technologies</a:t>
            </a:r>
            <a:endParaRPr lang="es-ES_tradnl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26294"/>
            <a:ext cx="1620000" cy="5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842963"/>
            <a:ext cx="4159250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r>
              <a:rPr lang="pt-BR" sz="2400" dirty="0" smtClean="0"/>
              <a:t>CEO (Presidente)</a:t>
            </a:r>
          </a:p>
          <a:p>
            <a:endParaRPr lang="pt-BR" sz="2400" dirty="0" smtClean="0"/>
          </a:p>
          <a:p>
            <a:r>
              <a:rPr lang="pt-BR" sz="2400" dirty="0" smtClean="0"/>
              <a:t>Matemático pela UFU</a:t>
            </a:r>
          </a:p>
          <a:p>
            <a:endParaRPr lang="pt-BR" sz="2400" dirty="0" smtClean="0"/>
          </a:p>
          <a:p>
            <a:r>
              <a:rPr lang="pt-BR" sz="2400" dirty="0" smtClean="0"/>
              <a:t>MBA em Marketing pela FGV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Fábio Túlio </a:t>
            </a:r>
            <a:r>
              <a:rPr lang="pt-BR" dirty="0" err="1" smtClean="0"/>
              <a:t>Felippe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Jiva Gestão Empresarial</a:t>
            </a:r>
            <a:endParaRPr lang="es-ES_tradnl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01356"/>
            <a:ext cx="1620000" cy="7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7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r>
              <a:rPr lang="pt-BR" sz="2400" dirty="0" smtClean="0"/>
              <a:t>CEO (Presidente)</a:t>
            </a:r>
          </a:p>
          <a:p>
            <a:endParaRPr lang="pt-BR" sz="2400" dirty="0" smtClean="0"/>
          </a:p>
          <a:p>
            <a:r>
              <a:rPr lang="pt-BR" sz="2400" dirty="0"/>
              <a:t>Matemático </a:t>
            </a:r>
            <a:r>
              <a:rPr lang="pt-BR" sz="2400" dirty="0" smtClean="0"/>
              <a:t>pela </a:t>
            </a:r>
            <a:r>
              <a:rPr lang="pt-BR" sz="2400" dirty="0" err="1" smtClean="0"/>
              <a:t>UniCEUB</a:t>
            </a:r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smtClean="0"/>
              <a:t>MBA </a:t>
            </a:r>
            <a:r>
              <a:rPr lang="pt-BR" sz="2400" dirty="0"/>
              <a:t>em </a:t>
            </a:r>
            <a:r>
              <a:rPr lang="pt-BR" sz="2400" dirty="0" smtClean="0"/>
              <a:t>Economia </a:t>
            </a:r>
            <a:r>
              <a:rPr lang="pt-BR" sz="2400" dirty="0"/>
              <a:t>e Gestão Empresarial </a:t>
            </a:r>
            <a:r>
              <a:rPr lang="pt-BR" sz="2400" dirty="0" smtClean="0"/>
              <a:t>pela FGV</a:t>
            </a:r>
            <a:endParaRPr lang="pt-BR" sz="2400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Felipe </a:t>
            </a:r>
            <a:r>
              <a:rPr lang="pt-BR" dirty="0" smtClean="0"/>
              <a:t>Calixto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Sankhya Gestão de </a:t>
            </a:r>
            <a:r>
              <a:rPr lang="pt-BR" dirty="0" smtClean="0"/>
              <a:t>Negócios</a:t>
            </a:r>
            <a:endParaRPr lang="es-ES_tradnl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842963"/>
            <a:ext cx="4159250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45901"/>
            <a:ext cx="1620000" cy="4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0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 fontScale="92500" lnSpcReduction="10000"/>
          </a:bodyPr>
          <a:lstStyle/>
          <a:p>
            <a:r>
              <a:rPr lang="pt-BR" sz="2400" dirty="0" smtClean="0"/>
              <a:t>VP de Crescimento (Cultura &amp; Pessoas &amp; Marketing) na Zup Innovation </a:t>
            </a:r>
          </a:p>
          <a:p>
            <a:endParaRPr lang="pt-BR" sz="2400" dirty="0" smtClean="0"/>
          </a:p>
          <a:p>
            <a:r>
              <a:rPr lang="pt-BR" sz="2400" dirty="0"/>
              <a:t>Cientista da Computação pela UNITRI</a:t>
            </a:r>
          </a:p>
          <a:p>
            <a:r>
              <a:rPr lang="pt-BR" sz="2400" dirty="0" smtClean="0"/>
              <a:t>Administrador pela UFOP</a:t>
            </a:r>
          </a:p>
          <a:p>
            <a:endParaRPr lang="pt-BR" sz="2400" dirty="0" smtClean="0"/>
          </a:p>
          <a:p>
            <a:r>
              <a:rPr lang="pt-BR" sz="2400" dirty="0" smtClean="0"/>
              <a:t>Especialista em Empreendedorismo e Inovação pela Stanford Universty</a:t>
            </a:r>
            <a:endParaRPr lang="pt-BR" sz="2400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Gustavo Debs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ZUP </a:t>
            </a:r>
            <a:r>
              <a:rPr lang="pt-BR" dirty="0" err="1" smtClean="0"/>
              <a:t>Inovation</a:t>
            </a:r>
            <a:endParaRPr lang="es-ES_tradnl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0156"/>
            <a:ext cx="381642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01356"/>
            <a:ext cx="1620000" cy="8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8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Conteúdo 18"/>
          <p:cNvSpPr>
            <a:spLocks noGrp="1"/>
          </p:cNvSpPr>
          <p:nvPr>
            <p:ph idx="10"/>
          </p:nvPr>
        </p:nvSpPr>
        <p:spPr/>
        <p:txBody>
          <a:bodyPr anchor="ctr">
            <a:normAutofit/>
          </a:bodyPr>
          <a:lstStyle/>
          <a:p>
            <a:r>
              <a:rPr lang="pt-BR" sz="2400" dirty="0" smtClean="0"/>
              <a:t>CIO (Diretor de TI) na Algar Telecom (CTBC) </a:t>
            </a:r>
          </a:p>
          <a:p>
            <a:endParaRPr lang="pt-BR" sz="2400" dirty="0" smtClean="0"/>
          </a:p>
          <a:p>
            <a:r>
              <a:rPr lang="pt-BR" sz="2400" dirty="0" smtClean="0"/>
              <a:t>Engenheiro Elétrico </a:t>
            </a:r>
            <a:r>
              <a:rPr lang="pt-BR" sz="2400" dirty="0"/>
              <a:t>pela </a:t>
            </a:r>
            <a:r>
              <a:rPr lang="pt-BR" sz="2400" dirty="0" smtClean="0"/>
              <a:t>UNIFEB (Fundação Educacional Barretos)</a:t>
            </a:r>
          </a:p>
          <a:p>
            <a:endParaRPr lang="pt-BR" sz="2400" dirty="0" smtClean="0"/>
          </a:p>
          <a:p>
            <a:r>
              <a:rPr lang="pt-BR" sz="2400" dirty="0" smtClean="0"/>
              <a:t>Especialista em Redes de Computadores pela UFU</a:t>
            </a:r>
            <a:endParaRPr lang="pt-BR" sz="2400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Luis Antonio Andrade Lima</a:t>
            </a:r>
            <a:endParaRPr lang="es-ES_tradnl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Algar Telecom</a:t>
            </a:r>
            <a:endParaRPr lang="es-ES_tradnl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2" y="987574"/>
            <a:ext cx="388843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23242"/>
            <a:ext cx="1620000" cy="6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372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rgbClr val="244061"/>
      </a:dk1>
      <a:lt1>
        <a:sysClr val="window" lastClr="FFFFFF"/>
      </a:lt1>
      <a:dk2>
        <a:srgbClr val="366092"/>
      </a:dk2>
      <a:lt2>
        <a:srgbClr val="EEECE1"/>
      </a:lt2>
      <a:accent1>
        <a:srgbClr val="0099FF"/>
      </a:accent1>
      <a:accent2>
        <a:srgbClr val="33CC33"/>
      </a:accent2>
      <a:accent3>
        <a:srgbClr val="FFFF66"/>
      </a:accent3>
      <a:accent4>
        <a:srgbClr val="FF3300"/>
      </a:accent4>
      <a:accent5>
        <a:srgbClr val="800080"/>
      </a:accent5>
      <a:accent6>
        <a:srgbClr val="1D1B10"/>
      </a:accent6>
      <a:hlink>
        <a:srgbClr val="244061"/>
      </a:hlink>
      <a:folHlink>
        <a:srgbClr val="36609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</TotalTime>
  <Words>714</Words>
  <Application>Microsoft Office PowerPoint</Application>
  <PresentationFormat>Apresentação na tela (16:9)</PresentationFormat>
  <Paragraphs>129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Courier New</vt:lpstr>
      <vt:lpstr>Segoe UI Black</vt:lpstr>
      <vt:lpstr>Wingdings</vt:lpstr>
      <vt:lpstr>Tema do Office</vt:lpstr>
      <vt:lpstr>1º Painel de TI de Uberlândia  Alternativas de Trabalho &amp; Carreira em TI  Mediação: Márcio Moreira</vt:lpstr>
      <vt:lpstr>Evolução do Desemprego no Brasil</vt:lpstr>
      <vt:lpstr>Situação Atual do Mercado de TI</vt:lpstr>
      <vt:lpstr>Déficit de Profissionais de TI</vt:lpstr>
      <vt:lpstr>Eduardo Finzi</vt:lpstr>
      <vt:lpstr>Fábio Túlio Felippe</vt:lpstr>
      <vt:lpstr>Felipe Calixto</vt:lpstr>
      <vt:lpstr>Gustavo Debs</vt:lpstr>
      <vt:lpstr>Luis Antonio Andrade Lima</vt:lpstr>
      <vt:lpstr>Marcilio Otoni</vt:lpstr>
      <vt:lpstr>Rafael Gouvea</vt:lpstr>
      <vt:lpstr>Rodrigo Sorriente</vt:lpstr>
      <vt:lpstr>Thiago Vieira de Castro</vt:lpstr>
      <vt:lpstr>Aquecimento</vt:lpstr>
      <vt:lpstr>1º Painel de TI de Uberlândia</vt:lpstr>
      <vt:lpstr>Referências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Rezende</dc:creator>
  <cp:lastModifiedBy>Marcio Moreira</cp:lastModifiedBy>
  <cp:revision>336</cp:revision>
  <dcterms:created xsi:type="dcterms:W3CDTF">2014-11-24T13:42:20Z</dcterms:created>
  <dcterms:modified xsi:type="dcterms:W3CDTF">2018-10-29T20:44:47Z</dcterms:modified>
</cp:coreProperties>
</file>