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258" r:id="rId1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FF5050"/>
    <a:srgbClr val="85E085"/>
    <a:srgbClr val="FF8566"/>
    <a:srgbClr val="FFD6CC"/>
    <a:srgbClr val="223C5C"/>
    <a:srgbClr val="000066"/>
    <a:srgbClr val="29486D"/>
    <a:srgbClr val="006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3727" autoAdjust="0"/>
  </p:normalViewPr>
  <p:slideViewPr>
    <p:cSldViewPr>
      <p:cViewPr varScale="1">
        <p:scale>
          <a:sx n="110" d="100"/>
          <a:sy n="110" d="100"/>
        </p:scale>
        <p:origin x="451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6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9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22E50-AD26-46EF-9567-A650455992C5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C387135-1ADB-4376-A378-150DD12FFAC4}">
      <dgm:prSet/>
      <dgm:spPr/>
      <dgm:t>
        <a:bodyPr/>
        <a:lstStyle/>
        <a:p>
          <a:r>
            <a:rPr lang="pt-BR" dirty="0" smtClean="0"/>
            <a:t>Introdução</a:t>
          </a:r>
          <a:endParaRPr lang="pt-BR" dirty="0" smtClean="0"/>
        </a:p>
      </dgm:t>
    </dgm:pt>
    <dgm:pt modelId="{5281B096-53E4-4C61-ABB5-F424660AB5B5}" type="parTrans" cxnId="{674630BF-03CC-4F7B-894D-A158392B4C7F}">
      <dgm:prSet/>
      <dgm:spPr/>
      <dgm:t>
        <a:bodyPr/>
        <a:lstStyle/>
        <a:p>
          <a:endParaRPr lang="pt-BR"/>
        </a:p>
      </dgm:t>
    </dgm:pt>
    <dgm:pt modelId="{E24B2230-C51A-4C8A-B998-70C0B25D1ABF}" type="sibTrans" cxnId="{674630BF-03CC-4F7B-894D-A158392B4C7F}">
      <dgm:prSet/>
      <dgm:spPr/>
      <dgm:t>
        <a:bodyPr/>
        <a:lstStyle/>
        <a:p>
          <a:endParaRPr lang="pt-BR"/>
        </a:p>
      </dgm:t>
    </dgm:pt>
    <dgm:pt modelId="{BBB8802E-E2D8-4D2B-A6D7-497029370174}">
      <dgm:prSet/>
      <dgm:spPr/>
      <dgm:t>
        <a:bodyPr/>
        <a:lstStyle/>
        <a:p>
          <a:r>
            <a:rPr lang="pt-BR" dirty="0" smtClean="0"/>
            <a:t>PMBOK</a:t>
          </a:r>
          <a:endParaRPr lang="pt-BR" dirty="0" smtClean="0"/>
        </a:p>
      </dgm:t>
    </dgm:pt>
    <dgm:pt modelId="{D77BAECF-4718-4546-B0C8-E34F6939B152}" type="parTrans" cxnId="{8E7FFE96-C50B-4AC1-890D-35981529ED51}">
      <dgm:prSet/>
      <dgm:spPr/>
      <dgm:t>
        <a:bodyPr/>
        <a:lstStyle/>
        <a:p>
          <a:endParaRPr lang="pt-BR"/>
        </a:p>
      </dgm:t>
    </dgm:pt>
    <dgm:pt modelId="{2589A62B-77DE-4918-A159-25ED74BD7589}" type="sibTrans" cxnId="{8E7FFE96-C50B-4AC1-890D-35981529ED51}">
      <dgm:prSet/>
      <dgm:spPr/>
      <dgm:t>
        <a:bodyPr/>
        <a:lstStyle/>
        <a:p>
          <a:endParaRPr lang="pt-BR"/>
        </a:p>
      </dgm:t>
    </dgm:pt>
    <dgm:pt modelId="{4CAFA213-7583-4DEA-BA1C-4E5E3FAB85E7}">
      <dgm:prSet/>
      <dgm:spPr/>
      <dgm:t>
        <a:bodyPr/>
        <a:lstStyle/>
        <a:p>
          <a:r>
            <a:rPr lang="pt-BR" dirty="0" smtClean="0"/>
            <a:t>RUP</a:t>
          </a:r>
          <a:endParaRPr lang="pt-BR" dirty="0" smtClean="0"/>
        </a:p>
      </dgm:t>
    </dgm:pt>
    <dgm:pt modelId="{B7B889E5-8BCC-400C-9164-6526152A7CBC}" type="parTrans" cxnId="{9BF57417-7C00-432E-AA28-F2138E9F0DD3}">
      <dgm:prSet/>
      <dgm:spPr/>
      <dgm:t>
        <a:bodyPr/>
        <a:lstStyle/>
        <a:p>
          <a:endParaRPr lang="pt-BR"/>
        </a:p>
      </dgm:t>
    </dgm:pt>
    <dgm:pt modelId="{9953329F-261A-4A92-AE81-C68C3AB254F0}" type="sibTrans" cxnId="{9BF57417-7C00-432E-AA28-F2138E9F0DD3}">
      <dgm:prSet/>
      <dgm:spPr/>
      <dgm:t>
        <a:bodyPr/>
        <a:lstStyle/>
        <a:p>
          <a:endParaRPr lang="pt-BR"/>
        </a:p>
      </dgm:t>
    </dgm:pt>
    <dgm:pt modelId="{6304908F-8AF3-41EB-B188-3B6C3AEFE45A}">
      <dgm:prSet/>
      <dgm:spPr/>
      <dgm:t>
        <a:bodyPr/>
        <a:lstStyle/>
        <a:p>
          <a:r>
            <a:rPr lang="pt-BR" dirty="0" smtClean="0"/>
            <a:t>RUP e o PMBOK</a:t>
          </a:r>
          <a:endParaRPr lang="pt-BR" dirty="0" smtClean="0"/>
        </a:p>
      </dgm:t>
    </dgm:pt>
    <dgm:pt modelId="{34575DD9-3AA4-4D6F-B59A-5B15D442ECDC}" type="parTrans" cxnId="{5C0E8B4F-F037-442C-BCAC-81B39075FD63}">
      <dgm:prSet/>
      <dgm:spPr/>
      <dgm:t>
        <a:bodyPr/>
        <a:lstStyle/>
        <a:p>
          <a:endParaRPr lang="pt-BR"/>
        </a:p>
      </dgm:t>
    </dgm:pt>
    <dgm:pt modelId="{C8C326A0-0F4A-49FA-81BE-E2A7E7714082}" type="sibTrans" cxnId="{5C0E8B4F-F037-442C-BCAC-81B39075FD63}">
      <dgm:prSet/>
      <dgm:spPr/>
      <dgm:t>
        <a:bodyPr/>
        <a:lstStyle/>
        <a:p>
          <a:endParaRPr lang="pt-BR"/>
        </a:p>
      </dgm:t>
    </dgm:pt>
    <dgm:pt modelId="{91979B83-13A6-49E1-BBA4-574D25E5E16E}">
      <dgm:prSet/>
      <dgm:spPr/>
      <dgm:t>
        <a:bodyPr/>
        <a:lstStyle/>
        <a:p>
          <a:r>
            <a:rPr lang="pt-BR" dirty="0" smtClean="0"/>
            <a:t>Conclusões</a:t>
          </a:r>
          <a:endParaRPr lang="pt-BR" dirty="0"/>
        </a:p>
      </dgm:t>
    </dgm:pt>
    <dgm:pt modelId="{88A42D60-A3C9-4DAB-BD52-926C76794291}" type="parTrans" cxnId="{957CE504-3F59-4F22-A7A4-878E43EC1E97}">
      <dgm:prSet/>
      <dgm:spPr/>
      <dgm:t>
        <a:bodyPr/>
        <a:lstStyle/>
        <a:p>
          <a:endParaRPr lang="pt-BR"/>
        </a:p>
      </dgm:t>
    </dgm:pt>
    <dgm:pt modelId="{585225D2-E076-4D95-AD85-A5BFAF9180A4}" type="sibTrans" cxnId="{957CE504-3F59-4F22-A7A4-878E43EC1E97}">
      <dgm:prSet/>
      <dgm:spPr/>
      <dgm:t>
        <a:bodyPr/>
        <a:lstStyle/>
        <a:p>
          <a:endParaRPr lang="pt-BR"/>
        </a:p>
      </dgm:t>
    </dgm:pt>
    <dgm:pt modelId="{10A84C76-AD4E-43D0-AC8A-E3049E61CBC2}" type="pres">
      <dgm:prSet presAssocID="{E8622E50-AD26-46EF-9567-A650455992C5}" presName="Name0" presStyleCnt="0">
        <dgm:presLayoutVars>
          <dgm:chMax val="7"/>
          <dgm:chPref val="7"/>
          <dgm:dir/>
        </dgm:presLayoutVars>
      </dgm:prSet>
      <dgm:spPr/>
    </dgm:pt>
    <dgm:pt modelId="{2D685DF5-9D65-4D88-985D-57100E4DA8DB}" type="pres">
      <dgm:prSet presAssocID="{E8622E50-AD26-46EF-9567-A650455992C5}" presName="Name1" presStyleCnt="0"/>
      <dgm:spPr/>
    </dgm:pt>
    <dgm:pt modelId="{5BBD527C-FE4F-41E1-8E65-5B43427003B3}" type="pres">
      <dgm:prSet presAssocID="{E8622E50-AD26-46EF-9567-A650455992C5}" presName="cycle" presStyleCnt="0"/>
      <dgm:spPr/>
    </dgm:pt>
    <dgm:pt modelId="{FEFF7FCD-1CBA-4674-9984-E9ABD43BAE0F}" type="pres">
      <dgm:prSet presAssocID="{E8622E50-AD26-46EF-9567-A650455992C5}" presName="srcNode" presStyleLbl="node1" presStyleIdx="0" presStyleCnt="5"/>
      <dgm:spPr/>
    </dgm:pt>
    <dgm:pt modelId="{4F86DFE1-4E03-4FA7-84F2-A713ECAA03C8}" type="pres">
      <dgm:prSet presAssocID="{E8622E50-AD26-46EF-9567-A650455992C5}" presName="conn" presStyleLbl="parChTrans1D2" presStyleIdx="0" presStyleCnt="1"/>
      <dgm:spPr/>
    </dgm:pt>
    <dgm:pt modelId="{C7B2F08D-95D9-4736-8EC2-3F7EC1EFD301}" type="pres">
      <dgm:prSet presAssocID="{E8622E50-AD26-46EF-9567-A650455992C5}" presName="extraNode" presStyleLbl="node1" presStyleIdx="0" presStyleCnt="5"/>
      <dgm:spPr/>
    </dgm:pt>
    <dgm:pt modelId="{444E7F99-3A25-466E-853B-0ECFBC9B2C17}" type="pres">
      <dgm:prSet presAssocID="{E8622E50-AD26-46EF-9567-A650455992C5}" presName="dstNode" presStyleLbl="node1" presStyleIdx="0" presStyleCnt="5"/>
      <dgm:spPr/>
    </dgm:pt>
    <dgm:pt modelId="{E1937274-AA7E-41B2-9626-379C658EC199}" type="pres">
      <dgm:prSet presAssocID="{9C387135-1ADB-4376-A378-150DD12FFAC4}" presName="text_1" presStyleLbl="node1" presStyleIdx="0" presStyleCnt="5">
        <dgm:presLayoutVars>
          <dgm:bulletEnabled val="1"/>
        </dgm:presLayoutVars>
      </dgm:prSet>
      <dgm:spPr/>
    </dgm:pt>
    <dgm:pt modelId="{0134795E-AAB5-43B4-8EEC-279F9D66E897}" type="pres">
      <dgm:prSet presAssocID="{9C387135-1ADB-4376-A378-150DD12FFAC4}" presName="accent_1" presStyleCnt="0"/>
      <dgm:spPr/>
    </dgm:pt>
    <dgm:pt modelId="{1BCD6E39-8BE4-4260-A34A-C155BC43BA35}" type="pres">
      <dgm:prSet presAssocID="{9C387135-1ADB-4376-A378-150DD12FFAC4}" presName="accentRepeatNode" presStyleLbl="solidFgAcc1" presStyleIdx="0" presStyleCnt="5"/>
      <dgm:spPr/>
    </dgm:pt>
    <dgm:pt modelId="{F633E606-EF2B-4F74-A940-63E34A159C86}" type="pres">
      <dgm:prSet presAssocID="{BBB8802E-E2D8-4D2B-A6D7-497029370174}" presName="text_2" presStyleLbl="node1" presStyleIdx="1" presStyleCnt="5">
        <dgm:presLayoutVars>
          <dgm:bulletEnabled val="1"/>
        </dgm:presLayoutVars>
      </dgm:prSet>
      <dgm:spPr/>
    </dgm:pt>
    <dgm:pt modelId="{298CBA52-728C-4A0B-86A2-DA666079516F}" type="pres">
      <dgm:prSet presAssocID="{BBB8802E-E2D8-4D2B-A6D7-497029370174}" presName="accent_2" presStyleCnt="0"/>
      <dgm:spPr/>
    </dgm:pt>
    <dgm:pt modelId="{9E5DAF25-BA1C-4725-9142-72C654DC4C2F}" type="pres">
      <dgm:prSet presAssocID="{BBB8802E-E2D8-4D2B-A6D7-497029370174}" presName="accentRepeatNode" presStyleLbl="solidFgAcc1" presStyleIdx="1" presStyleCnt="5"/>
      <dgm:spPr/>
    </dgm:pt>
    <dgm:pt modelId="{5E5BE474-C565-4C87-B952-B007E473A212}" type="pres">
      <dgm:prSet presAssocID="{4CAFA213-7583-4DEA-BA1C-4E5E3FAB85E7}" presName="text_3" presStyleLbl="node1" presStyleIdx="2" presStyleCnt="5">
        <dgm:presLayoutVars>
          <dgm:bulletEnabled val="1"/>
        </dgm:presLayoutVars>
      </dgm:prSet>
      <dgm:spPr/>
    </dgm:pt>
    <dgm:pt modelId="{8184700A-FE1C-4E20-BEAF-E60DAB2547FD}" type="pres">
      <dgm:prSet presAssocID="{4CAFA213-7583-4DEA-BA1C-4E5E3FAB85E7}" presName="accent_3" presStyleCnt="0"/>
      <dgm:spPr/>
    </dgm:pt>
    <dgm:pt modelId="{DECD31C7-2274-4A49-B538-BD46314F6A4A}" type="pres">
      <dgm:prSet presAssocID="{4CAFA213-7583-4DEA-BA1C-4E5E3FAB85E7}" presName="accentRepeatNode" presStyleLbl="solidFgAcc1" presStyleIdx="2" presStyleCnt="5"/>
      <dgm:spPr/>
    </dgm:pt>
    <dgm:pt modelId="{25C87D38-5A84-4E12-96E6-F8D13B0F8EBC}" type="pres">
      <dgm:prSet presAssocID="{6304908F-8AF3-41EB-B188-3B6C3AEFE45A}" presName="text_4" presStyleLbl="node1" presStyleIdx="3" presStyleCnt="5">
        <dgm:presLayoutVars>
          <dgm:bulletEnabled val="1"/>
        </dgm:presLayoutVars>
      </dgm:prSet>
      <dgm:spPr/>
    </dgm:pt>
    <dgm:pt modelId="{904D1F81-461F-4B27-8D86-B50DFE14E927}" type="pres">
      <dgm:prSet presAssocID="{6304908F-8AF3-41EB-B188-3B6C3AEFE45A}" presName="accent_4" presStyleCnt="0"/>
      <dgm:spPr/>
    </dgm:pt>
    <dgm:pt modelId="{C0B58162-0C2C-402F-B253-D577B6F9C4F0}" type="pres">
      <dgm:prSet presAssocID="{6304908F-8AF3-41EB-B188-3B6C3AEFE45A}" presName="accentRepeatNode" presStyleLbl="solidFgAcc1" presStyleIdx="3" presStyleCnt="5"/>
      <dgm:spPr/>
    </dgm:pt>
    <dgm:pt modelId="{8977E526-CA93-4806-BC6C-3FEC73F860D5}" type="pres">
      <dgm:prSet presAssocID="{91979B83-13A6-49E1-BBA4-574D25E5E16E}" presName="text_5" presStyleLbl="node1" presStyleIdx="4" presStyleCnt="5">
        <dgm:presLayoutVars>
          <dgm:bulletEnabled val="1"/>
        </dgm:presLayoutVars>
      </dgm:prSet>
      <dgm:spPr/>
    </dgm:pt>
    <dgm:pt modelId="{9D220532-05AE-4D05-9307-664C17F25F2F}" type="pres">
      <dgm:prSet presAssocID="{91979B83-13A6-49E1-BBA4-574D25E5E16E}" presName="accent_5" presStyleCnt="0"/>
      <dgm:spPr/>
    </dgm:pt>
    <dgm:pt modelId="{21D352B1-49BF-44EC-B2D1-DEFEE04E8DD8}" type="pres">
      <dgm:prSet presAssocID="{91979B83-13A6-49E1-BBA4-574D25E5E16E}" presName="accentRepeatNode" presStyleLbl="solidFgAcc1" presStyleIdx="4" presStyleCnt="5"/>
      <dgm:spPr/>
    </dgm:pt>
  </dgm:ptLst>
  <dgm:cxnLst>
    <dgm:cxn modelId="{6A0144D6-9A8F-474D-BEE0-9E3174AB5D4C}" type="presOf" srcId="{91979B83-13A6-49E1-BBA4-574D25E5E16E}" destId="{8977E526-CA93-4806-BC6C-3FEC73F860D5}" srcOrd="0" destOrd="0" presId="urn:microsoft.com/office/officeart/2008/layout/VerticalCurvedList"/>
    <dgm:cxn modelId="{E91CA005-6A4B-48AB-8118-7ABB8050CE3F}" type="presOf" srcId="{E8622E50-AD26-46EF-9567-A650455992C5}" destId="{10A84C76-AD4E-43D0-AC8A-E3049E61CBC2}" srcOrd="0" destOrd="0" presId="urn:microsoft.com/office/officeart/2008/layout/VerticalCurvedList"/>
    <dgm:cxn modelId="{9BF57417-7C00-432E-AA28-F2138E9F0DD3}" srcId="{E8622E50-AD26-46EF-9567-A650455992C5}" destId="{4CAFA213-7583-4DEA-BA1C-4E5E3FAB85E7}" srcOrd="2" destOrd="0" parTransId="{B7B889E5-8BCC-400C-9164-6526152A7CBC}" sibTransId="{9953329F-261A-4A92-AE81-C68C3AB254F0}"/>
    <dgm:cxn modelId="{A67CEC6E-30D7-4012-AF0E-9387634362AB}" type="presOf" srcId="{BBB8802E-E2D8-4D2B-A6D7-497029370174}" destId="{F633E606-EF2B-4F74-A940-63E34A159C86}" srcOrd="0" destOrd="0" presId="urn:microsoft.com/office/officeart/2008/layout/VerticalCurvedList"/>
    <dgm:cxn modelId="{674630BF-03CC-4F7B-894D-A158392B4C7F}" srcId="{E8622E50-AD26-46EF-9567-A650455992C5}" destId="{9C387135-1ADB-4376-A378-150DD12FFAC4}" srcOrd="0" destOrd="0" parTransId="{5281B096-53E4-4C61-ABB5-F424660AB5B5}" sibTransId="{E24B2230-C51A-4C8A-B998-70C0B25D1ABF}"/>
    <dgm:cxn modelId="{7BF3A1B4-BE3E-47F2-A1E2-8DAF60D45DEE}" type="presOf" srcId="{4CAFA213-7583-4DEA-BA1C-4E5E3FAB85E7}" destId="{5E5BE474-C565-4C87-B952-B007E473A212}" srcOrd="0" destOrd="0" presId="urn:microsoft.com/office/officeart/2008/layout/VerticalCurvedList"/>
    <dgm:cxn modelId="{957CE504-3F59-4F22-A7A4-878E43EC1E97}" srcId="{E8622E50-AD26-46EF-9567-A650455992C5}" destId="{91979B83-13A6-49E1-BBA4-574D25E5E16E}" srcOrd="4" destOrd="0" parTransId="{88A42D60-A3C9-4DAB-BD52-926C76794291}" sibTransId="{585225D2-E076-4D95-AD85-A5BFAF9180A4}"/>
    <dgm:cxn modelId="{4E1592AE-02F5-4EBB-AACA-A31182BB5FEC}" type="presOf" srcId="{6304908F-8AF3-41EB-B188-3B6C3AEFE45A}" destId="{25C87D38-5A84-4E12-96E6-F8D13B0F8EBC}" srcOrd="0" destOrd="0" presId="urn:microsoft.com/office/officeart/2008/layout/VerticalCurvedList"/>
    <dgm:cxn modelId="{BC19E6AE-A7FB-4D27-AE32-A4E473BBFAB1}" type="presOf" srcId="{9C387135-1ADB-4376-A378-150DD12FFAC4}" destId="{E1937274-AA7E-41B2-9626-379C658EC199}" srcOrd="0" destOrd="0" presId="urn:microsoft.com/office/officeart/2008/layout/VerticalCurvedList"/>
    <dgm:cxn modelId="{BD499AFF-B0BF-4D13-A355-423F897099A4}" type="presOf" srcId="{E24B2230-C51A-4C8A-B998-70C0B25D1ABF}" destId="{4F86DFE1-4E03-4FA7-84F2-A713ECAA03C8}" srcOrd="0" destOrd="0" presId="urn:microsoft.com/office/officeart/2008/layout/VerticalCurvedList"/>
    <dgm:cxn modelId="{8E7FFE96-C50B-4AC1-890D-35981529ED51}" srcId="{E8622E50-AD26-46EF-9567-A650455992C5}" destId="{BBB8802E-E2D8-4D2B-A6D7-497029370174}" srcOrd="1" destOrd="0" parTransId="{D77BAECF-4718-4546-B0C8-E34F6939B152}" sibTransId="{2589A62B-77DE-4918-A159-25ED74BD7589}"/>
    <dgm:cxn modelId="{5C0E8B4F-F037-442C-BCAC-81B39075FD63}" srcId="{E8622E50-AD26-46EF-9567-A650455992C5}" destId="{6304908F-8AF3-41EB-B188-3B6C3AEFE45A}" srcOrd="3" destOrd="0" parTransId="{34575DD9-3AA4-4D6F-B59A-5B15D442ECDC}" sibTransId="{C8C326A0-0F4A-49FA-81BE-E2A7E7714082}"/>
    <dgm:cxn modelId="{AC7BCA89-652C-4470-AF6C-CB51C24A2AE3}" type="presParOf" srcId="{10A84C76-AD4E-43D0-AC8A-E3049E61CBC2}" destId="{2D685DF5-9D65-4D88-985D-57100E4DA8DB}" srcOrd="0" destOrd="0" presId="urn:microsoft.com/office/officeart/2008/layout/VerticalCurvedList"/>
    <dgm:cxn modelId="{27892BA8-5FCD-4622-9EE5-E65DDEC06F3F}" type="presParOf" srcId="{2D685DF5-9D65-4D88-985D-57100E4DA8DB}" destId="{5BBD527C-FE4F-41E1-8E65-5B43427003B3}" srcOrd="0" destOrd="0" presId="urn:microsoft.com/office/officeart/2008/layout/VerticalCurvedList"/>
    <dgm:cxn modelId="{E54EEB06-7643-4278-B6E9-52E3BD5D808E}" type="presParOf" srcId="{5BBD527C-FE4F-41E1-8E65-5B43427003B3}" destId="{FEFF7FCD-1CBA-4674-9984-E9ABD43BAE0F}" srcOrd="0" destOrd="0" presId="urn:microsoft.com/office/officeart/2008/layout/VerticalCurvedList"/>
    <dgm:cxn modelId="{5AD654CB-43AC-4F70-8591-EF06A655F221}" type="presParOf" srcId="{5BBD527C-FE4F-41E1-8E65-5B43427003B3}" destId="{4F86DFE1-4E03-4FA7-84F2-A713ECAA03C8}" srcOrd="1" destOrd="0" presId="urn:microsoft.com/office/officeart/2008/layout/VerticalCurvedList"/>
    <dgm:cxn modelId="{C6F64DFD-4B0E-4808-B7EE-21E5A21B7F60}" type="presParOf" srcId="{5BBD527C-FE4F-41E1-8E65-5B43427003B3}" destId="{C7B2F08D-95D9-4736-8EC2-3F7EC1EFD301}" srcOrd="2" destOrd="0" presId="urn:microsoft.com/office/officeart/2008/layout/VerticalCurvedList"/>
    <dgm:cxn modelId="{DB3AC377-2743-4A6D-90CE-F18DBDCA1342}" type="presParOf" srcId="{5BBD527C-FE4F-41E1-8E65-5B43427003B3}" destId="{444E7F99-3A25-466E-853B-0ECFBC9B2C17}" srcOrd="3" destOrd="0" presId="urn:microsoft.com/office/officeart/2008/layout/VerticalCurvedList"/>
    <dgm:cxn modelId="{19A99B38-5D2A-43AD-917D-2CDF2FF8FA2E}" type="presParOf" srcId="{2D685DF5-9D65-4D88-985D-57100E4DA8DB}" destId="{E1937274-AA7E-41B2-9626-379C658EC199}" srcOrd="1" destOrd="0" presId="urn:microsoft.com/office/officeart/2008/layout/VerticalCurvedList"/>
    <dgm:cxn modelId="{FF7EE8E5-85A3-4193-8C46-D73FF2BF3A1A}" type="presParOf" srcId="{2D685DF5-9D65-4D88-985D-57100E4DA8DB}" destId="{0134795E-AAB5-43B4-8EEC-279F9D66E897}" srcOrd="2" destOrd="0" presId="urn:microsoft.com/office/officeart/2008/layout/VerticalCurvedList"/>
    <dgm:cxn modelId="{312D7214-D793-4F3F-945D-1827C10941C8}" type="presParOf" srcId="{0134795E-AAB5-43B4-8EEC-279F9D66E897}" destId="{1BCD6E39-8BE4-4260-A34A-C155BC43BA35}" srcOrd="0" destOrd="0" presId="urn:microsoft.com/office/officeart/2008/layout/VerticalCurvedList"/>
    <dgm:cxn modelId="{1CA400CA-F5F0-464F-8BBE-018C920D831F}" type="presParOf" srcId="{2D685DF5-9D65-4D88-985D-57100E4DA8DB}" destId="{F633E606-EF2B-4F74-A940-63E34A159C86}" srcOrd="3" destOrd="0" presId="urn:microsoft.com/office/officeart/2008/layout/VerticalCurvedList"/>
    <dgm:cxn modelId="{10C08C99-12F7-41E3-8947-64E1CD037F5C}" type="presParOf" srcId="{2D685DF5-9D65-4D88-985D-57100E4DA8DB}" destId="{298CBA52-728C-4A0B-86A2-DA666079516F}" srcOrd="4" destOrd="0" presId="urn:microsoft.com/office/officeart/2008/layout/VerticalCurvedList"/>
    <dgm:cxn modelId="{EB626FC4-9B42-48ED-87CA-7F2A5DB5472B}" type="presParOf" srcId="{298CBA52-728C-4A0B-86A2-DA666079516F}" destId="{9E5DAF25-BA1C-4725-9142-72C654DC4C2F}" srcOrd="0" destOrd="0" presId="urn:microsoft.com/office/officeart/2008/layout/VerticalCurvedList"/>
    <dgm:cxn modelId="{A941A152-4FE7-40DD-BB9B-141704ABF8F3}" type="presParOf" srcId="{2D685DF5-9D65-4D88-985D-57100E4DA8DB}" destId="{5E5BE474-C565-4C87-B952-B007E473A212}" srcOrd="5" destOrd="0" presId="urn:microsoft.com/office/officeart/2008/layout/VerticalCurvedList"/>
    <dgm:cxn modelId="{ED76C774-957D-470C-B8E0-52CA279B2D9F}" type="presParOf" srcId="{2D685DF5-9D65-4D88-985D-57100E4DA8DB}" destId="{8184700A-FE1C-4E20-BEAF-E60DAB2547FD}" srcOrd="6" destOrd="0" presId="urn:microsoft.com/office/officeart/2008/layout/VerticalCurvedList"/>
    <dgm:cxn modelId="{C7EB4789-63B7-46FA-A9CE-A75FFC524A2A}" type="presParOf" srcId="{8184700A-FE1C-4E20-BEAF-E60DAB2547FD}" destId="{DECD31C7-2274-4A49-B538-BD46314F6A4A}" srcOrd="0" destOrd="0" presId="urn:microsoft.com/office/officeart/2008/layout/VerticalCurvedList"/>
    <dgm:cxn modelId="{88AFAAD2-835A-484B-B4E6-ACC852D9C638}" type="presParOf" srcId="{2D685DF5-9D65-4D88-985D-57100E4DA8DB}" destId="{25C87D38-5A84-4E12-96E6-F8D13B0F8EBC}" srcOrd="7" destOrd="0" presId="urn:microsoft.com/office/officeart/2008/layout/VerticalCurvedList"/>
    <dgm:cxn modelId="{E3A58271-8D63-4C02-9025-213EE2EB483C}" type="presParOf" srcId="{2D685DF5-9D65-4D88-985D-57100E4DA8DB}" destId="{904D1F81-461F-4B27-8D86-B50DFE14E927}" srcOrd="8" destOrd="0" presId="urn:microsoft.com/office/officeart/2008/layout/VerticalCurvedList"/>
    <dgm:cxn modelId="{DB6B3F53-6FFF-464E-852A-58007A2DE410}" type="presParOf" srcId="{904D1F81-461F-4B27-8D86-B50DFE14E927}" destId="{C0B58162-0C2C-402F-B253-D577B6F9C4F0}" srcOrd="0" destOrd="0" presId="urn:microsoft.com/office/officeart/2008/layout/VerticalCurvedList"/>
    <dgm:cxn modelId="{A52B2346-5D66-4C07-9126-38D290BF3D91}" type="presParOf" srcId="{2D685DF5-9D65-4D88-985D-57100E4DA8DB}" destId="{8977E526-CA93-4806-BC6C-3FEC73F860D5}" srcOrd="9" destOrd="0" presId="urn:microsoft.com/office/officeart/2008/layout/VerticalCurvedList"/>
    <dgm:cxn modelId="{F952F9BD-32CA-400D-BF44-79D3E775D7C9}" type="presParOf" srcId="{2D685DF5-9D65-4D88-985D-57100E4DA8DB}" destId="{9D220532-05AE-4D05-9307-664C17F25F2F}" srcOrd="10" destOrd="0" presId="urn:microsoft.com/office/officeart/2008/layout/VerticalCurvedList"/>
    <dgm:cxn modelId="{EB67C14B-8F1D-4D88-B948-C559D13560FD}" type="presParOf" srcId="{9D220532-05AE-4D05-9307-664C17F25F2F}" destId="{21D352B1-49BF-44EC-B2D1-DEFEE04E8D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183E4-9A92-4687-BBDE-6A0B1A5B1999}" type="doc">
      <dgm:prSet loTypeId="urn:microsoft.com/office/officeart/2005/8/layout/vProcess5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1BFFE336-767D-4E81-9E22-E495B92A0013}">
      <dgm:prSet phldrT="[Texto]"/>
      <dgm:spPr/>
      <dgm:t>
        <a:bodyPr/>
        <a:lstStyle/>
        <a:p>
          <a:r>
            <a:rPr lang="pt-BR" dirty="0" smtClean="0"/>
            <a:t>Principal meta dos projetos: ser concluído com sucesso.</a:t>
          </a:r>
          <a:endParaRPr lang="pt-BR" dirty="0"/>
        </a:p>
      </dgm:t>
    </dgm:pt>
    <dgm:pt modelId="{AAF5A053-212A-4CE0-AB26-BE6B0E8476BC}" type="parTrans" cxnId="{B58A0F0C-D08A-4D13-BA9B-B8D79EE56A15}">
      <dgm:prSet/>
      <dgm:spPr/>
      <dgm:t>
        <a:bodyPr/>
        <a:lstStyle/>
        <a:p>
          <a:endParaRPr lang="pt-BR"/>
        </a:p>
      </dgm:t>
    </dgm:pt>
    <dgm:pt modelId="{8D9DC237-A57D-450C-9DA1-19D5D93F26A5}" type="sibTrans" cxnId="{B58A0F0C-D08A-4D13-BA9B-B8D79EE56A15}">
      <dgm:prSet/>
      <dgm:spPr/>
      <dgm:t>
        <a:bodyPr/>
        <a:lstStyle/>
        <a:p>
          <a:endParaRPr lang="pt-BR"/>
        </a:p>
      </dgm:t>
    </dgm:pt>
    <dgm:pt modelId="{204E6015-6023-4003-AE1A-66FC74E588C2}">
      <dgm:prSet/>
      <dgm:spPr/>
      <dgm:t>
        <a:bodyPr/>
        <a:lstStyle/>
        <a:p>
          <a:r>
            <a:rPr lang="pt-BR" dirty="0" smtClean="0"/>
            <a:t>TI: um dos setores com maior maturidade no gerenciamento de projetos</a:t>
          </a:r>
          <a:endParaRPr lang="pt-BR" dirty="0" smtClean="0"/>
        </a:p>
      </dgm:t>
    </dgm:pt>
    <dgm:pt modelId="{4E93310F-C160-46F0-9D54-653F023FD489}" type="parTrans" cxnId="{253A2A3A-F69A-434B-A03A-B09D5614B528}">
      <dgm:prSet/>
      <dgm:spPr/>
      <dgm:t>
        <a:bodyPr/>
        <a:lstStyle/>
        <a:p>
          <a:endParaRPr lang="pt-BR"/>
        </a:p>
      </dgm:t>
    </dgm:pt>
    <dgm:pt modelId="{FDC82E7B-15A3-445A-904D-ABA25273D79F}" type="sibTrans" cxnId="{253A2A3A-F69A-434B-A03A-B09D5614B528}">
      <dgm:prSet/>
      <dgm:spPr/>
      <dgm:t>
        <a:bodyPr/>
        <a:lstStyle/>
        <a:p>
          <a:endParaRPr lang="pt-BR"/>
        </a:p>
      </dgm:t>
    </dgm:pt>
    <dgm:pt modelId="{91BE0324-CF20-4A08-8471-7051C744E2D3}">
      <dgm:prSet/>
      <dgm:spPr/>
      <dgm:t>
        <a:bodyPr/>
        <a:lstStyle/>
        <a:p>
          <a:r>
            <a:rPr lang="pt-BR" dirty="0" smtClean="0"/>
            <a:t>Projetos de Software:</a:t>
          </a:r>
          <a:endParaRPr lang="pt-BR" dirty="0" smtClean="0"/>
        </a:p>
      </dgm:t>
    </dgm:pt>
    <dgm:pt modelId="{ACEBA2A9-9E0D-436D-9A9E-8657A6B53788}" type="parTrans" cxnId="{184B1C1F-AD78-41E8-8EA4-C48004910A96}">
      <dgm:prSet/>
      <dgm:spPr/>
      <dgm:t>
        <a:bodyPr/>
        <a:lstStyle/>
        <a:p>
          <a:endParaRPr lang="pt-BR"/>
        </a:p>
      </dgm:t>
    </dgm:pt>
    <dgm:pt modelId="{741F9AA1-64E4-4667-94BB-C492855DF7D0}" type="sibTrans" cxnId="{184B1C1F-AD78-41E8-8EA4-C48004910A96}">
      <dgm:prSet/>
      <dgm:spPr/>
      <dgm:t>
        <a:bodyPr/>
        <a:lstStyle/>
        <a:p>
          <a:endParaRPr lang="pt-BR"/>
        </a:p>
      </dgm:t>
    </dgm:pt>
    <dgm:pt modelId="{64D8F4F2-A559-4453-B454-11493100922A}">
      <dgm:prSet/>
      <dgm:spPr/>
      <dgm:t>
        <a:bodyPr/>
        <a:lstStyle/>
        <a:p>
          <a:r>
            <a:rPr lang="pt-BR" dirty="0" smtClean="0"/>
            <a:t>Principais metodologias:</a:t>
          </a:r>
          <a:endParaRPr lang="pt-BR" dirty="0" smtClean="0"/>
        </a:p>
      </dgm:t>
    </dgm:pt>
    <dgm:pt modelId="{CA539F47-D066-4945-AE8D-63D812603616}" type="parTrans" cxnId="{DEE502C6-C247-48C9-9F8B-1A26223C30B6}">
      <dgm:prSet/>
      <dgm:spPr/>
      <dgm:t>
        <a:bodyPr/>
        <a:lstStyle/>
        <a:p>
          <a:endParaRPr lang="pt-BR"/>
        </a:p>
      </dgm:t>
    </dgm:pt>
    <dgm:pt modelId="{764FDFE4-08BB-4DED-BB21-AE778A7D474A}" type="sibTrans" cxnId="{DEE502C6-C247-48C9-9F8B-1A26223C30B6}">
      <dgm:prSet/>
      <dgm:spPr/>
      <dgm:t>
        <a:bodyPr/>
        <a:lstStyle/>
        <a:p>
          <a:endParaRPr lang="pt-BR"/>
        </a:p>
      </dgm:t>
    </dgm:pt>
    <dgm:pt modelId="{5EE6D57E-619A-4DFA-899A-17CE19E14F08}">
      <dgm:prSet/>
      <dgm:spPr/>
      <dgm:t>
        <a:bodyPr/>
        <a:lstStyle/>
        <a:p>
          <a:r>
            <a:rPr lang="pt-BR" dirty="0" smtClean="0"/>
            <a:t>Pergunta de pesquisa:</a:t>
          </a:r>
          <a:endParaRPr lang="pt-BR" dirty="0" smtClean="0"/>
        </a:p>
      </dgm:t>
    </dgm:pt>
    <dgm:pt modelId="{F0C836BA-7C30-4F6B-8810-4B5B445C9F0C}" type="parTrans" cxnId="{D70239F1-37FD-4EB4-BA95-10CC6AFBD8B0}">
      <dgm:prSet/>
      <dgm:spPr/>
      <dgm:t>
        <a:bodyPr/>
        <a:lstStyle/>
        <a:p>
          <a:endParaRPr lang="pt-BR"/>
        </a:p>
      </dgm:t>
    </dgm:pt>
    <dgm:pt modelId="{6C57D218-FC0F-4B22-B142-BF486191EDA0}" type="sibTrans" cxnId="{D70239F1-37FD-4EB4-BA95-10CC6AFBD8B0}">
      <dgm:prSet/>
      <dgm:spPr/>
      <dgm:t>
        <a:bodyPr/>
        <a:lstStyle/>
        <a:p>
          <a:endParaRPr lang="pt-BR"/>
        </a:p>
      </dgm:t>
    </dgm:pt>
    <dgm:pt modelId="{AF42F801-5E25-4090-8077-3D29B15DC086}">
      <dgm:prSet/>
      <dgm:spPr/>
      <dgm:t>
        <a:bodyPr/>
        <a:lstStyle/>
        <a:p>
          <a:r>
            <a:rPr lang="pt-BR" dirty="0" smtClean="0"/>
            <a:t>"É possível utilizar as melhores práticas do RUP e PMBOK de forma integrada?"</a:t>
          </a:r>
          <a:endParaRPr lang="pt-BR" dirty="0" smtClean="0"/>
        </a:p>
      </dgm:t>
    </dgm:pt>
    <dgm:pt modelId="{BB30D4C2-692F-4854-A528-58E71C7B7AA9}" type="parTrans" cxnId="{0FAAEBFE-54B7-479C-8625-F03220B426C5}">
      <dgm:prSet/>
      <dgm:spPr/>
      <dgm:t>
        <a:bodyPr/>
        <a:lstStyle/>
        <a:p>
          <a:endParaRPr lang="pt-BR"/>
        </a:p>
      </dgm:t>
    </dgm:pt>
    <dgm:pt modelId="{02790EEC-E02F-460F-8EB6-2BFB8A101976}" type="sibTrans" cxnId="{0FAAEBFE-54B7-479C-8625-F03220B426C5}">
      <dgm:prSet/>
      <dgm:spPr/>
      <dgm:t>
        <a:bodyPr/>
        <a:lstStyle/>
        <a:p>
          <a:endParaRPr lang="pt-BR"/>
        </a:p>
      </dgm:t>
    </dgm:pt>
    <dgm:pt modelId="{9C778170-7BAF-403E-81AD-EFA99CF5318D}">
      <dgm:prSet/>
      <dgm:spPr/>
      <dgm:t>
        <a:bodyPr/>
        <a:lstStyle/>
        <a:p>
          <a:r>
            <a:rPr lang="pt-BR" dirty="0" smtClean="0"/>
            <a:t>Objetivo:</a:t>
          </a:r>
          <a:endParaRPr lang="pt-BR" dirty="0" smtClean="0"/>
        </a:p>
      </dgm:t>
    </dgm:pt>
    <dgm:pt modelId="{42BD560D-9DBF-43C0-87AD-93DCC00C68A9}" type="parTrans" cxnId="{6503978D-5D6D-4CD3-9CDB-833C5BEC3321}">
      <dgm:prSet/>
      <dgm:spPr/>
      <dgm:t>
        <a:bodyPr/>
        <a:lstStyle/>
        <a:p>
          <a:endParaRPr lang="pt-BR"/>
        </a:p>
      </dgm:t>
    </dgm:pt>
    <dgm:pt modelId="{A5093D70-91F6-414C-AAC4-BE8CA25E3056}" type="sibTrans" cxnId="{6503978D-5D6D-4CD3-9CDB-833C5BEC3321}">
      <dgm:prSet/>
      <dgm:spPr/>
      <dgm:t>
        <a:bodyPr/>
        <a:lstStyle/>
        <a:p>
          <a:endParaRPr lang="pt-BR"/>
        </a:p>
      </dgm:t>
    </dgm:pt>
    <dgm:pt modelId="{D8B1B479-781F-47E9-BB7C-3E5006465F99}">
      <dgm:prSet/>
      <dgm:spPr/>
      <dgm:t>
        <a:bodyPr/>
        <a:lstStyle/>
        <a:p>
          <a:r>
            <a:rPr lang="pt-BR" dirty="0" smtClean="0"/>
            <a:t>Comparar as duas metodologias (PMBOK e RUP) e identificar similaridades e diferenças</a:t>
          </a:r>
          <a:endParaRPr lang="pt-BR" dirty="0"/>
        </a:p>
      </dgm:t>
    </dgm:pt>
    <dgm:pt modelId="{9E3045CF-BDF3-487F-881E-DB99308F44CB}" type="parTrans" cxnId="{051C75B2-ADFA-4A52-A0BF-EF84B96C3355}">
      <dgm:prSet/>
      <dgm:spPr/>
      <dgm:t>
        <a:bodyPr/>
        <a:lstStyle/>
        <a:p>
          <a:endParaRPr lang="pt-BR"/>
        </a:p>
      </dgm:t>
    </dgm:pt>
    <dgm:pt modelId="{1F9F50FF-EFB8-46FD-BC3E-F1A35737865A}" type="sibTrans" cxnId="{051C75B2-ADFA-4A52-A0BF-EF84B96C3355}">
      <dgm:prSet/>
      <dgm:spPr/>
      <dgm:t>
        <a:bodyPr/>
        <a:lstStyle/>
        <a:p>
          <a:endParaRPr lang="pt-BR"/>
        </a:p>
      </dgm:t>
    </dgm:pt>
    <dgm:pt modelId="{404596D0-2FF7-4509-9484-D48363FE8105}">
      <dgm:prSet/>
      <dgm:spPr/>
      <dgm:t>
        <a:bodyPr/>
        <a:lstStyle/>
        <a:p>
          <a:r>
            <a:rPr lang="pt-BR" dirty="0" smtClean="0"/>
            <a:t>Alguns sem metodologias, outros com metodologias adaptadas</a:t>
          </a:r>
          <a:endParaRPr lang="pt-BR" dirty="0" smtClean="0"/>
        </a:p>
      </dgm:t>
    </dgm:pt>
    <dgm:pt modelId="{E57B53FE-A76C-4109-9598-42E21184522E}" type="parTrans" cxnId="{E74F3AAD-5AFD-47F0-B8DE-3FA7911B4DD2}">
      <dgm:prSet/>
      <dgm:spPr/>
      <dgm:t>
        <a:bodyPr/>
        <a:lstStyle/>
        <a:p>
          <a:endParaRPr lang="pt-BR"/>
        </a:p>
      </dgm:t>
    </dgm:pt>
    <dgm:pt modelId="{9AAF129E-2EE2-45E2-8E83-8CD5B26B1AB3}" type="sibTrans" cxnId="{E74F3AAD-5AFD-47F0-B8DE-3FA7911B4DD2}">
      <dgm:prSet/>
      <dgm:spPr/>
      <dgm:t>
        <a:bodyPr/>
        <a:lstStyle/>
        <a:p>
          <a:endParaRPr lang="pt-BR"/>
        </a:p>
      </dgm:t>
    </dgm:pt>
    <dgm:pt modelId="{9CD630D3-6A06-4658-9312-DA67BA93F9AB}">
      <dgm:prSet/>
      <dgm:spPr/>
      <dgm:t>
        <a:bodyPr/>
        <a:lstStyle/>
        <a:p>
          <a:r>
            <a:rPr lang="pt-BR" dirty="0" smtClean="0"/>
            <a:t>PMBOK e RUP</a:t>
          </a:r>
          <a:endParaRPr lang="pt-BR" dirty="0" smtClean="0"/>
        </a:p>
      </dgm:t>
    </dgm:pt>
    <dgm:pt modelId="{7EECCEAE-FD6B-42B5-AEB9-C6AAFB591EF6}" type="parTrans" cxnId="{817FDE30-F6C5-4937-AB3B-8B19EE7A2ADF}">
      <dgm:prSet/>
      <dgm:spPr/>
      <dgm:t>
        <a:bodyPr/>
        <a:lstStyle/>
        <a:p>
          <a:endParaRPr lang="pt-BR"/>
        </a:p>
      </dgm:t>
    </dgm:pt>
    <dgm:pt modelId="{05077DEE-7E6A-4ABC-8BAD-160BAFF42F4F}" type="sibTrans" cxnId="{817FDE30-F6C5-4937-AB3B-8B19EE7A2ADF}">
      <dgm:prSet/>
      <dgm:spPr/>
      <dgm:t>
        <a:bodyPr/>
        <a:lstStyle/>
        <a:p>
          <a:endParaRPr lang="pt-BR"/>
        </a:p>
      </dgm:t>
    </dgm:pt>
    <dgm:pt modelId="{43790D7B-20A9-421C-B9BD-7866146ACEFC}" type="pres">
      <dgm:prSet presAssocID="{74B183E4-9A92-4687-BBDE-6A0B1A5B1999}" presName="outerComposite" presStyleCnt="0">
        <dgm:presLayoutVars>
          <dgm:chMax val="5"/>
          <dgm:dir/>
          <dgm:resizeHandles val="exact"/>
        </dgm:presLayoutVars>
      </dgm:prSet>
      <dgm:spPr/>
    </dgm:pt>
    <dgm:pt modelId="{75B5C740-CE22-4276-89B8-55200F2BF3AE}" type="pres">
      <dgm:prSet presAssocID="{74B183E4-9A92-4687-BBDE-6A0B1A5B1999}" presName="dummyMaxCanvas" presStyleCnt="0">
        <dgm:presLayoutVars/>
      </dgm:prSet>
      <dgm:spPr/>
    </dgm:pt>
    <dgm:pt modelId="{3076898B-2E6E-49CC-9267-5A217C9BC99C}" type="pres">
      <dgm:prSet presAssocID="{74B183E4-9A92-4687-BBDE-6A0B1A5B199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5783DD-C164-497A-B2FB-49B8EE9811CD}" type="pres">
      <dgm:prSet presAssocID="{74B183E4-9A92-4687-BBDE-6A0B1A5B199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DF4A9-54EE-4079-B6AE-AF38D4F455C3}" type="pres">
      <dgm:prSet presAssocID="{74B183E4-9A92-4687-BBDE-6A0B1A5B199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2D9C87-85E5-4C33-AD52-58AAE7CC6F27}" type="pres">
      <dgm:prSet presAssocID="{74B183E4-9A92-4687-BBDE-6A0B1A5B199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46C404-76CC-4ED3-B408-0B3D1827CC49}" type="pres">
      <dgm:prSet presAssocID="{74B183E4-9A92-4687-BBDE-6A0B1A5B199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FA14D5-B89B-49C4-930F-EEB6DE8DC6A7}" type="pres">
      <dgm:prSet presAssocID="{74B183E4-9A92-4687-BBDE-6A0B1A5B1999}" presName="FiveConn_1-2" presStyleLbl="fgAccFollowNode1" presStyleIdx="0" presStyleCnt="4">
        <dgm:presLayoutVars>
          <dgm:bulletEnabled val="1"/>
        </dgm:presLayoutVars>
      </dgm:prSet>
      <dgm:spPr/>
    </dgm:pt>
    <dgm:pt modelId="{94DB7E80-6055-437B-8686-F3D0409CDAB9}" type="pres">
      <dgm:prSet presAssocID="{74B183E4-9A92-4687-BBDE-6A0B1A5B1999}" presName="FiveConn_2-3" presStyleLbl="fgAccFollowNode1" presStyleIdx="1" presStyleCnt="4">
        <dgm:presLayoutVars>
          <dgm:bulletEnabled val="1"/>
        </dgm:presLayoutVars>
      </dgm:prSet>
      <dgm:spPr/>
    </dgm:pt>
    <dgm:pt modelId="{DCD4F8D3-9FA6-4A3E-BCB7-DAA93C3759CF}" type="pres">
      <dgm:prSet presAssocID="{74B183E4-9A92-4687-BBDE-6A0B1A5B1999}" presName="FiveConn_3-4" presStyleLbl="fgAccFollowNode1" presStyleIdx="2" presStyleCnt="4">
        <dgm:presLayoutVars>
          <dgm:bulletEnabled val="1"/>
        </dgm:presLayoutVars>
      </dgm:prSet>
      <dgm:spPr/>
    </dgm:pt>
    <dgm:pt modelId="{559458CC-A637-46AC-8A75-82106231956A}" type="pres">
      <dgm:prSet presAssocID="{74B183E4-9A92-4687-BBDE-6A0B1A5B1999}" presName="FiveConn_4-5" presStyleLbl="fgAccFollowNode1" presStyleIdx="3" presStyleCnt="4">
        <dgm:presLayoutVars>
          <dgm:bulletEnabled val="1"/>
        </dgm:presLayoutVars>
      </dgm:prSet>
      <dgm:spPr/>
    </dgm:pt>
    <dgm:pt modelId="{2432AA98-29AA-4DCA-8958-87F13D7875A3}" type="pres">
      <dgm:prSet presAssocID="{74B183E4-9A92-4687-BBDE-6A0B1A5B199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E711B5-E125-4314-8EC6-5237C8052503}" type="pres">
      <dgm:prSet presAssocID="{74B183E4-9A92-4687-BBDE-6A0B1A5B199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425611-B1AC-402E-9D83-D65A0177D9EF}" type="pres">
      <dgm:prSet presAssocID="{74B183E4-9A92-4687-BBDE-6A0B1A5B199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FC14E1-E109-4A4A-8655-9233CBE2C5EC}" type="pres">
      <dgm:prSet presAssocID="{74B183E4-9A92-4687-BBDE-6A0B1A5B199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80230F-8877-43D8-89D1-BBA37FF51810}" type="pres">
      <dgm:prSet presAssocID="{74B183E4-9A92-4687-BBDE-6A0B1A5B199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2F5D00-0536-43FC-83AF-ABA4C6AAB61C}" type="presOf" srcId="{9CD630D3-6A06-4658-9312-DA67BA93F9AB}" destId="{2A425611-B1AC-402E-9D83-D65A0177D9EF}" srcOrd="1" destOrd="1" presId="urn:microsoft.com/office/officeart/2005/8/layout/vProcess5"/>
    <dgm:cxn modelId="{424E7904-3DB2-44B0-B77B-702A0B0D0278}" type="presOf" srcId="{64D8F4F2-A559-4453-B454-11493100922A}" destId="{864DF4A9-54EE-4079-B6AE-AF38D4F455C3}" srcOrd="0" destOrd="0" presId="urn:microsoft.com/office/officeart/2005/8/layout/vProcess5"/>
    <dgm:cxn modelId="{563702AB-EC02-4FAA-BBDE-AC8226A08318}" type="presOf" srcId="{204E6015-6023-4003-AE1A-66FC74E588C2}" destId="{2432AA98-29AA-4DCA-8958-87F13D7875A3}" srcOrd="1" destOrd="1" presId="urn:microsoft.com/office/officeart/2005/8/layout/vProcess5"/>
    <dgm:cxn modelId="{D93D9EFA-9B91-4762-A575-06254CAC742C}" type="presOf" srcId="{91BE0324-CF20-4A08-8471-7051C744E2D3}" destId="{DD5783DD-C164-497A-B2FB-49B8EE9811CD}" srcOrd="0" destOrd="0" presId="urn:microsoft.com/office/officeart/2005/8/layout/vProcess5"/>
    <dgm:cxn modelId="{9D14115B-171A-4C58-9D4C-07D1123A9A51}" type="presOf" srcId="{9CD630D3-6A06-4658-9312-DA67BA93F9AB}" destId="{864DF4A9-54EE-4079-B6AE-AF38D4F455C3}" srcOrd="0" destOrd="1" presId="urn:microsoft.com/office/officeart/2005/8/layout/vProcess5"/>
    <dgm:cxn modelId="{DEE502C6-C247-48C9-9F8B-1A26223C30B6}" srcId="{74B183E4-9A92-4687-BBDE-6A0B1A5B1999}" destId="{64D8F4F2-A559-4453-B454-11493100922A}" srcOrd="2" destOrd="0" parTransId="{CA539F47-D066-4945-AE8D-63D812603616}" sibTransId="{764FDFE4-08BB-4DED-BB21-AE778A7D474A}"/>
    <dgm:cxn modelId="{C94BFAB4-2889-4440-AFBD-45BAEA019FAA}" type="presOf" srcId="{404596D0-2FF7-4509-9484-D48363FE8105}" destId="{DD5783DD-C164-497A-B2FB-49B8EE9811CD}" srcOrd="0" destOrd="1" presId="urn:microsoft.com/office/officeart/2005/8/layout/vProcess5"/>
    <dgm:cxn modelId="{11FBF40E-FC51-4A86-82E0-526DEE8801E5}" type="presOf" srcId="{5EE6D57E-619A-4DFA-899A-17CE19E14F08}" destId="{7B2D9C87-85E5-4C33-AD52-58AAE7CC6F27}" srcOrd="0" destOrd="0" presId="urn:microsoft.com/office/officeart/2005/8/layout/vProcess5"/>
    <dgm:cxn modelId="{184B1C1F-AD78-41E8-8EA4-C48004910A96}" srcId="{74B183E4-9A92-4687-BBDE-6A0B1A5B1999}" destId="{91BE0324-CF20-4A08-8471-7051C744E2D3}" srcOrd="1" destOrd="0" parTransId="{ACEBA2A9-9E0D-436D-9A9E-8657A6B53788}" sibTransId="{741F9AA1-64E4-4667-94BB-C492855DF7D0}"/>
    <dgm:cxn modelId="{051C75B2-ADFA-4A52-A0BF-EF84B96C3355}" srcId="{9C778170-7BAF-403E-81AD-EFA99CF5318D}" destId="{D8B1B479-781F-47E9-BB7C-3E5006465F99}" srcOrd="0" destOrd="0" parTransId="{9E3045CF-BDF3-487F-881E-DB99308F44CB}" sibTransId="{1F9F50FF-EFB8-46FD-BC3E-F1A35737865A}"/>
    <dgm:cxn modelId="{0FAAEBFE-54B7-479C-8625-F03220B426C5}" srcId="{5EE6D57E-619A-4DFA-899A-17CE19E14F08}" destId="{AF42F801-5E25-4090-8077-3D29B15DC086}" srcOrd="0" destOrd="0" parTransId="{BB30D4C2-692F-4854-A528-58E71C7B7AA9}" sibTransId="{02790EEC-E02F-460F-8EB6-2BFB8A101976}"/>
    <dgm:cxn modelId="{E74F3AAD-5AFD-47F0-B8DE-3FA7911B4DD2}" srcId="{91BE0324-CF20-4A08-8471-7051C744E2D3}" destId="{404596D0-2FF7-4509-9484-D48363FE8105}" srcOrd="0" destOrd="0" parTransId="{E57B53FE-A76C-4109-9598-42E21184522E}" sibTransId="{9AAF129E-2EE2-45E2-8E83-8CD5B26B1AB3}"/>
    <dgm:cxn modelId="{F168D0C8-1A16-4597-9BC2-7A691A4210FD}" type="presOf" srcId="{204E6015-6023-4003-AE1A-66FC74E588C2}" destId="{3076898B-2E6E-49CC-9267-5A217C9BC99C}" srcOrd="0" destOrd="1" presId="urn:microsoft.com/office/officeart/2005/8/layout/vProcess5"/>
    <dgm:cxn modelId="{873555F4-9729-4504-A33E-D574431C9839}" type="presOf" srcId="{5EE6D57E-619A-4DFA-899A-17CE19E14F08}" destId="{1EFC14E1-E109-4A4A-8655-9233CBE2C5EC}" srcOrd="1" destOrd="0" presId="urn:microsoft.com/office/officeart/2005/8/layout/vProcess5"/>
    <dgm:cxn modelId="{03D86C16-3975-4773-8F17-551B63C83987}" type="presOf" srcId="{AF42F801-5E25-4090-8077-3D29B15DC086}" destId="{7B2D9C87-85E5-4C33-AD52-58AAE7CC6F27}" srcOrd="0" destOrd="1" presId="urn:microsoft.com/office/officeart/2005/8/layout/vProcess5"/>
    <dgm:cxn modelId="{589E114C-FDF7-458B-8AC2-C736C612F3A7}" type="presOf" srcId="{91BE0324-CF20-4A08-8471-7051C744E2D3}" destId="{C5E711B5-E125-4314-8EC6-5237C8052503}" srcOrd="1" destOrd="0" presId="urn:microsoft.com/office/officeart/2005/8/layout/vProcess5"/>
    <dgm:cxn modelId="{5C476C5F-2345-499E-BD52-FFFFB4791D05}" type="presOf" srcId="{9C778170-7BAF-403E-81AD-EFA99CF5318D}" destId="{D280230F-8877-43D8-89D1-BBA37FF51810}" srcOrd="1" destOrd="0" presId="urn:microsoft.com/office/officeart/2005/8/layout/vProcess5"/>
    <dgm:cxn modelId="{817FDE30-F6C5-4937-AB3B-8B19EE7A2ADF}" srcId="{64D8F4F2-A559-4453-B454-11493100922A}" destId="{9CD630D3-6A06-4658-9312-DA67BA93F9AB}" srcOrd="0" destOrd="0" parTransId="{7EECCEAE-FD6B-42B5-AEB9-C6AAFB591EF6}" sibTransId="{05077DEE-7E6A-4ABC-8BAD-160BAFF42F4F}"/>
    <dgm:cxn modelId="{D70239F1-37FD-4EB4-BA95-10CC6AFBD8B0}" srcId="{74B183E4-9A92-4687-BBDE-6A0B1A5B1999}" destId="{5EE6D57E-619A-4DFA-899A-17CE19E14F08}" srcOrd="3" destOrd="0" parTransId="{F0C836BA-7C30-4F6B-8810-4B5B445C9F0C}" sibTransId="{6C57D218-FC0F-4B22-B142-BF486191EDA0}"/>
    <dgm:cxn modelId="{253A2A3A-F69A-434B-A03A-B09D5614B528}" srcId="{1BFFE336-767D-4E81-9E22-E495B92A0013}" destId="{204E6015-6023-4003-AE1A-66FC74E588C2}" srcOrd="0" destOrd="0" parTransId="{4E93310F-C160-46F0-9D54-653F023FD489}" sibTransId="{FDC82E7B-15A3-445A-904D-ABA25273D79F}"/>
    <dgm:cxn modelId="{CDED29F8-DE9B-4DEF-8B29-43FDC3685C3C}" type="presOf" srcId="{1BFFE336-767D-4E81-9E22-E495B92A0013}" destId="{3076898B-2E6E-49CC-9267-5A217C9BC99C}" srcOrd="0" destOrd="0" presId="urn:microsoft.com/office/officeart/2005/8/layout/vProcess5"/>
    <dgm:cxn modelId="{78DD7D33-25A1-4C50-9D58-81A54778C4AC}" type="presOf" srcId="{D8B1B479-781F-47E9-BB7C-3E5006465F99}" destId="{3446C404-76CC-4ED3-B408-0B3D1827CC49}" srcOrd="0" destOrd="1" presId="urn:microsoft.com/office/officeart/2005/8/layout/vProcess5"/>
    <dgm:cxn modelId="{43D0E86D-43A6-44FD-BA05-24F9156469E7}" type="presOf" srcId="{74B183E4-9A92-4687-BBDE-6A0B1A5B1999}" destId="{43790D7B-20A9-421C-B9BD-7866146ACEFC}" srcOrd="0" destOrd="0" presId="urn:microsoft.com/office/officeart/2005/8/layout/vProcess5"/>
    <dgm:cxn modelId="{6503978D-5D6D-4CD3-9CDB-833C5BEC3321}" srcId="{74B183E4-9A92-4687-BBDE-6A0B1A5B1999}" destId="{9C778170-7BAF-403E-81AD-EFA99CF5318D}" srcOrd="4" destOrd="0" parTransId="{42BD560D-9DBF-43C0-87AD-93DCC00C68A9}" sibTransId="{A5093D70-91F6-414C-AAC4-BE8CA25E3056}"/>
    <dgm:cxn modelId="{9DB06FD6-41F3-4947-865D-54A51E43FBDE}" type="presOf" srcId="{9C778170-7BAF-403E-81AD-EFA99CF5318D}" destId="{3446C404-76CC-4ED3-B408-0B3D1827CC49}" srcOrd="0" destOrd="0" presId="urn:microsoft.com/office/officeart/2005/8/layout/vProcess5"/>
    <dgm:cxn modelId="{3D26D3C2-27D8-4F2E-B1B9-C15771AA22A8}" type="presOf" srcId="{404596D0-2FF7-4509-9484-D48363FE8105}" destId="{C5E711B5-E125-4314-8EC6-5237C8052503}" srcOrd="1" destOrd="1" presId="urn:microsoft.com/office/officeart/2005/8/layout/vProcess5"/>
    <dgm:cxn modelId="{B4CBEA18-7A8B-4C65-8F03-3B461CEC8073}" type="presOf" srcId="{64D8F4F2-A559-4453-B454-11493100922A}" destId="{2A425611-B1AC-402E-9D83-D65A0177D9EF}" srcOrd="1" destOrd="0" presId="urn:microsoft.com/office/officeart/2005/8/layout/vProcess5"/>
    <dgm:cxn modelId="{FAE4B15E-C271-4D99-98E5-7A92967E9337}" type="presOf" srcId="{D8B1B479-781F-47E9-BB7C-3E5006465F99}" destId="{D280230F-8877-43D8-89D1-BBA37FF51810}" srcOrd="1" destOrd="1" presId="urn:microsoft.com/office/officeart/2005/8/layout/vProcess5"/>
    <dgm:cxn modelId="{6957B470-CEA6-4662-A607-E82C1E037780}" type="presOf" srcId="{1BFFE336-767D-4E81-9E22-E495B92A0013}" destId="{2432AA98-29AA-4DCA-8958-87F13D7875A3}" srcOrd="1" destOrd="0" presId="urn:microsoft.com/office/officeart/2005/8/layout/vProcess5"/>
    <dgm:cxn modelId="{EDF514AC-C538-411C-95E4-B93057560782}" type="presOf" srcId="{6C57D218-FC0F-4B22-B142-BF486191EDA0}" destId="{559458CC-A637-46AC-8A75-82106231956A}" srcOrd="0" destOrd="0" presId="urn:microsoft.com/office/officeart/2005/8/layout/vProcess5"/>
    <dgm:cxn modelId="{B58A0F0C-D08A-4D13-BA9B-B8D79EE56A15}" srcId="{74B183E4-9A92-4687-BBDE-6A0B1A5B1999}" destId="{1BFFE336-767D-4E81-9E22-E495B92A0013}" srcOrd="0" destOrd="0" parTransId="{AAF5A053-212A-4CE0-AB26-BE6B0E8476BC}" sibTransId="{8D9DC237-A57D-450C-9DA1-19D5D93F26A5}"/>
    <dgm:cxn modelId="{8EA5ED8A-BF8D-43D6-BDAA-2864293713EA}" type="presOf" srcId="{741F9AA1-64E4-4667-94BB-C492855DF7D0}" destId="{94DB7E80-6055-437B-8686-F3D0409CDAB9}" srcOrd="0" destOrd="0" presId="urn:microsoft.com/office/officeart/2005/8/layout/vProcess5"/>
    <dgm:cxn modelId="{3F78F2BF-FE4D-45BC-ABFF-DF1028E4FAB6}" type="presOf" srcId="{764FDFE4-08BB-4DED-BB21-AE778A7D474A}" destId="{DCD4F8D3-9FA6-4A3E-BCB7-DAA93C3759CF}" srcOrd="0" destOrd="0" presId="urn:microsoft.com/office/officeart/2005/8/layout/vProcess5"/>
    <dgm:cxn modelId="{955C3190-D0B6-4122-951A-CBA215E7F0BA}" type="presOf" srcId="{AF42F801-5E25-4090-8077-3D29B15DC086}" destId="{1EFC14E1-E109-4A4A-8655-9233CBE2C5EC}" srcOrd="1" destOrd="1" presId="urn:microsoft.com/office/officeart/2005/8/layout/vProcess5"/>
    <dgm:cxn modelId="{D62D338E-93B2-41F0-9BFE-5D08106A4749}" type="presOf" srcId="{8D9DC237-A57D-450C-9DA1-19D5D93F26A5}" destId="{32FA14D5-B89B-49C4-930F-EEB6DE8DC6A7}" srcOrd="0" destOrd="0" presId="urn:microsoft.com/office/officeart/2005/8/layout/vProcess5"/>
    <dgm:cxn modelId="{5327B1A5-9A24-4799-A359-57CBF5D94819}" type="presParOf" srcId="{43790D7B-20A9-421C-B9BD-7866146ACEFC}" destId="{75B5C740-CE22-4276-89B8-55200F2BF3AE}" srcOrd="0" destOrd="0" presId="urn:microsoft.com/office/officeart/2005/8/layout/vProcess5"/>
    <dgm:cxn modelId="{7138B0D3-9381-4331-8511-DF260D1FBE39}" type="presParOf" srcId="{43790D7B-20A9-421C-B9BD-7866146ACEFC}" destId="{3076898B-2E6E-49CC-9267-5A217C9BC99C}" srcOrd="1" destOrd="0" presId="urn:microsoft.com/office/officeart/2005/8/layout/vProcess5"/>
    <dgm:cxn modelId="{A3C402E8-6179-4D24-B2AA-CDCCF99477FF}" type="presParOf" srcId="{43790D7B-20A9-421C-B9BD-7866146ACEFC}" destId="{DD5783DD-C164-497A-B2FB-49B8EE9811CD}" srcOrd="2" destOrd="0" presId="urn:microsoft.com/office/officeart/2005/8/layout/vProcess5"/>
    <dgm:cxn modelId="{A7F3B017-BC93-4937-AA46-196FBC23C5AD}" type="presParOf" srcId="{43790D7B-20A9-421C-B9BD-7866146ACEFC}" destId="{864DF4A9-54EE-4079-B6AE-AF38D4F455C3}" srcOrd="3" destOrd="0" presId="urn:microsoft.com/office/officeart/2005/8/layout/vProcess5"/>
    <dgm:cxn modelId="{29757D58-9017-4E31-980E-68D9202B24EB}" type="presParOf" srcId="{43790D7B-20A9-421C-B9BD-7866146ACEFC}" destId="{7B2D9C87-85E5-4C33-AD52-58AAE7CC6F27}" srcOrd="4" destOrd="0" presId="urn:microsoft.com/office/officeart/2005/8/layout/vProcess5"/>
    <dgm:cxn modelId="{2E068D18-409D-4D4A-B2AA-AF4FA15A56DA}" type="presParOf" srcId="{43790D7B-20A9-421C-B9BD-7866146ACEFC}" destId="{3446C404-76CC-4ED3-B408-0B3D1827CC49}" srcOrd="5" destOrd="0" presId="urn:microsoft.com/office/officeart/2005/8/layout/vProcess5"/>
    <dgm:cxn modelId="{AFC03A2D-BA34-4B9F-9C86-5B776B860B4D}" type="presParOf" srcId="{43790D7B-20A9-421C-B9BD-7866146ACEFC}" destId="{32FA14D5-B89B-49C4-930F-EEB6DE8DC6A7}" srcOrd="6" destOrd="0" presId="urn:microsoft.com/office/officeart/2005/8/layout/vProcess5"/>
    <dgm:cxn modelId="{0CC3F9C1-C4CF-48D7-A570-B9F271CD2FE9}" type="presParOf" srcId="{43790D7B-20A9-421C-B9BD-7866146ACEFC}" destId="{94DB7E80-6055-437B-8686-F3D0409CDAB9}" srcOrd="7" destOrd="0" presId="urn:microsoft.com/office/officeart/2005/8/layout/vProcess5"/>
    <dgm:cxn modelId="{AD7450ED-04A1-4FF9-A520-3AF9404B77CA}" type="presParOf" srcId="{43790D7B-20A9-421C-B9BD-7866146ACEFC}" destId="{DCD4F8D3-9FA6-4A3E-BCB7-DAA93C3759CF}" srcOrd="8" destOrd="0" presId="urn:microsoft.com/office/officeart/2005/8/layout/vProcess5"/>
    <dgm:cxn modelId="{D7F8A25B-4BC4-4450-B5E2-BD2C83E81908}" type="presParOf" srcId="{43790D7B-20A9-421C-B9BD-7866146ACEFC}" destId="{559458CC-A637-46AC-8A75-82106231956A}" srcOrd="9" destOrd="0" presId="urn:microsoft.com/office/officeart/2005/8/layout/vProcess5"/>
    <dgm:cxn modelId="{0E735C4E-EAB0-4280-A43A-97341469A036}" type="presParOf" srcId="{43790D7B-20A9-421C-B9BD-7866146ACEFC}" destId="{2432AA98-29AA-4DCA-8958-87F13D7875A3}" srcOrd="10" destOrd="0" presId="urn:microsoft.com/office/officeart/2005/8/layout/vProcess5"/>
    <dgm:cxn modelId="{1AC06228-EA59-4F29-BE51-9B01C6F704D2}" type="presParOf" srcId="{43790D7B-20A9-421C-B9BD-7866146ACEFC}" destId="{C5E711B5-E125-4314-8EC6-5237C8052503}" srcOrd="11" destOrd="0" presId="urn:microsoft.com/office/officeart/2005/8/layout/vProcess5"/>
    <dgm:cxn modelId="{094310D3-CE2D-49BC-B6F7-ACE9C56E965F}" type="presParOf" srcId="{43790D7B-20A9-421C-B9BD-7866146ACEFC}" destId="{2A425611-B1AC-402E-9D83-D65A0177D9EF}" srcOrd="12" destOrd="0" presId="urn:microsoft.com/office/officeart/2005/8/layout/vProcess5"/>
    <dgm:cxn modelId="{D20C1DC5-F9FF-4170-8E52-7406178A8C3D}" type="presParOf" srcId="{43790D7B-20A9-421C-B9BD-7866146ACEFC}" destId="{1EFC14E1-E109-4A4A-8655-9233CBE2C5EC}" srcOrd="13" destOrd="0" presId="urn:microsoft.com/office/officeart/2005/8/layout/vProcess5"/>
    <dgm:cxn modelId="{2961112B-224A-4D17-93DB-34EEECF591F8}" type="presParOf" srcId="{43790D7B-20A9-421C-B9BD-7866146ACEFC}" destId="{D280230F-8877-43D8-89D1-BBA37FF518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B1E19-1FD1-4433-AE95-B92B08947453}" type="doc">
      <dgm:prSet loTypeId="urn:microsoft.com/office/officeart/2008/layout/VerticalCircleList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58E10DCC-0E00-4949-BF6D-7A358F20335E}">
      <dgm:prSet phldrT="[Texto]"/>
      <dgm:spPr/>
      <dgm:t>
        <a:bodyPr/>
        <a:lstStyle/>
        <a:p>
          <a:r>
            <a:rPr lang="pt-BR" dirty="0" smtClean="0"/>
            <a:t>Características</a:t>
          </a:r>
          <a:endParaRPr lang="pt-BR" dirty="0"/>
        </a:p>
      </dgm:t>
    </dgm:pt>
    <dgm:pt modelId="{A95E9074-220D-4F61-A63F-935968251626}" type="parTrans" cxnId="{711B19C6-59FE-42A5-846B-BF8B173774E7}">
      <dgm:prSet/>
      <dgm:spPr/>
      <dgm:t>
        <a:bodyPr/>
        <a:lstStyle/>
        <a:p>
          <a:endParaRPr lang="pt-BR"/>
        </a:p>
      </dgm:t>
    </dgm:pt>
    <dgm:pt modelId="{4F2815B2-85DF-44B7-A37F-434BAC2F6209}" type="sibTrans" cxnId="{711B19C6-59FE-42A5-846B-BF8B173774E7}">
      <dgm:prSet/>
      <dgm:spPr/>
      <dgm:t>
        <a:bodyPr/>
        <a:lstStyle/>
        <a:p>
          <a:endParaRPr lang="pt-BR"/>
        </a:p>
      </dgm:t>
    </dgm:pt>
    <dgm:pt modelId="{93E47011-DCFF-4A2E-86C3-EDEA4459704C}">
      <dgm:prSet/>
      <dgm:spPr/>
      <dgm:t>
        <a:bodyPr/>
        <a:lstStyle/>
        <a:p>
          <a:r>
            <a:rPr lang="pt-BR" dirty="0" smtClean="0"/>
            <a:t>Ciclos de Vida</a:t>
          </a:r>
          <a:endParaRPr lang="pt-BR" dirty="0" smtClean="0"/>
        </a:p>
      </dgm:t>
    </dgm:pt>
    <dgm:pt modelId="{8EEA2B2F-B3F6-432F-A47D-EC5F595E6587}" type="parTrans" cxnId="{EFB40DF0-7236-47FA-983A-882275B17B91}">
      <dgm:prSet/>
      <dgm:spPr/>
      <dgm:t>
        <a:bodyPr/>
        <a:lstStyle/>
        <a:p>
          <a:endParaRPr lang="pt-BR"/>
        </a:p>
      </dgm:t>
    </dgm:pt>
    <dgm:pt modelId="{AD1390EE-D635-492B-8350-7B87A5A47B73}" type="sibTrans" cxnId="{EFB40DF0-7236-47FA-983A-882275B17B91}">
      <dgm:prSet/>
      <dgm:spPr/>
      <dgm:t>
        <a:bodyPr/>
        <a:lstStyle/>
        <a:p>
          <a:endParaRPr lang="pt-BR"/>
        </a:p>
      </dgm:t>
    </dgm:pt>
    <dgm:pt modelId="{44F6558F-C1CA-481E-BAD0-D0FE94257B1F}">
      <dgm:prSet/>
      <dgm:spPr/>
      <dgm:t>
        <a:bodyPr/>
        <a:lstStyle/>
        <a:p>
          <a:r>
            <a:rPr lang="pt-BR" dirty="0" smtClean="0"/>
            <a:t>Relacionamentos</a:t>
          </a:r>
          <a:endParaRPr lang="pt-BR" dirty="0" smtClean="0"/>
        </a:p>
      </dgm:t>
    </dgm:pt>
    <dgm:pt modelId="{11D7B4A7-CD47-46A9-94A8-1EF0E7D50A56}" type="parTrans" cxnId="{BD5F025D-9268-4726-A77B-EBD555C70960}">
      <dgm:prSet/>
      <dgm:spPr/>
      <dgm:t>
        <a:bodyPr/>
        <a:lstStyle/>
        <a:p>
          <a:endParaRPr lang="pt-BR"/>
        </a:p>
      </dgm:t>
    </dgm:pt>
    <dgm:pt modelId="{CBED05E4-D38D-48B9-80D6-2CB07BBC69EC}" type="sibTrans" cxnId="{BD5F025D-9268-4726-A77B-EBD555C70960}">
      <dgm:prSet/>
      <dgm:spPr/>
      <dgm:t>
        <a:bodyPr/>
        <a:lstStyle/>
        <a:p>
          <a:endParaRPr lang="pt-BR"/>
        </a:p>
      </dgm:t>
    </dgm:pt>
    <dgm:pt modelId="{CA30B9BA-2359-4DC0-853C-A76A5487CC04}">
      <dgm:prSet/>
      <dgm:spPr/>
      <dgm:t>
        <a:bodyPr/>
        <a:lstStyle/>
        <a:p>
          <a:r>
            <a:rPr lang="pt-BR" dirty="0" smtClean="0"/>
            <a:t>Gestão de Projetos do RUP</a:t>
          </a:r>
          <a:endParaRPr lang="pt-BR" dirty="0"/>
        </a:p>
      </dgm:t>
    </dgm:pt>
    <dgm:pt modelId="{2A69AAD1-5B06-49AD-80DF-9449F0835FAB}" type="parTrans" cxnId="{750FE6D2-3311-47E0-ABB3-769D7731C3D5}">
      <dgm:prSet/>
      <dgm:spPr/>
      <dgm:t>
        <a:bodyPr/>
        <a:lstStyle/>
        <a:p>
          <a:endParaRPr lang="pt-BR"/>
        </a:p>
      </dgm:t>
    </dgm:pt>
    <dgm:pt modelId="{F0B4628A-DA40-43D3-83DF-28692D4CC7B4}" type="sibTrans" cxnId="{750FE6D2-3311-47E0-ABB3-769D7731C3D5}">
      <dgm:prSet/>
      <dgm:spPr/>
      <dgm:t>
        <a:bodyPr/>
        <a:lstStyle/>
        <a:p>
          <a:endParaRPr lang="pt-BR"/>
        </a:p>
      </dgm:t>
    </dgm:pt>
    <dgm:pt modelId="{65A87CBE-85A8-4A92-A56A-43D6C7F07297}" type="pres">
      <dgm:prSet presAssocID="{1B9B1E19-1FD1-4433-AE95-B92B08947453}" presName="Name0" presStyleCnt="0">
        <dgm:presLayoutVars>
          <dgm:dir/>
        </dgm:presLayoutVars>
      </dgm:prSet>
      <dgm:spPr/>
    </dgm:pt>
    <dgm:pt modelId="{4966A719-3CEF-49E7-9C95-2FD6D00D3DED}" type="pres">
      <dgm:prSet presAssocID="{58E10DCC-0E00-4949-BF6D-7A358F20335E}" presName="noChildren" presStyleCnt="0"/>
      <dgm:spPr/>
    </dgm:pt>
    <dgm:pt modelId="{4700C7DF-F2CF-4041-A857-315D3628E48F}" type="pres">
      <dgm:prSet presAssocID="{58E10DCC-0E00-4949-BF6D-7A358F20335E}" presName="gap" presStyleCnt="0"/>
      <dgm:spPr/>
    </dgm:pt>
    <dgm:pt modelId="{5B94C1EF-E446-4665-B9D7-2C937FFBCA24}" type="pres">
      <dgm:prSet presAssocID="{58E10DCC-0E00-4949-BF6D-7A358F20335E}" presName="medCircle2" presStyleLbl="vennNode1" presStyleIdx="0" presStyleCnt="4"/>
      <dgm:spPr/>
    </dgm:pt>
    <dgm:pt modelId="{B50C278D-4272-4F4C-AA54-68E0240C0413}" type="pres">
      <dgm:prSet presAssocID="{58E10DCC-0E00-4949-BF6D-7A358F20335E}" presName="txLvlOnly1" presStyleLbl="revTx" presStyleIdx="0" presStyleCnt="4"/>
      <dgm:spPr/>
    </dgm:pt>
    <dgm:pt modelId="{CD0ED7C6-DB82-4690-8E2C-0944E8A35AA7}" type="pres">
      <dgm:prSet presAssocID="{93E47011-DCFF-4A2E-86C3-EDEA4459704C}" presName="noChildren" presStyleCnt="0"/>
      <dgm:spPr/>
    </dgm:pt>
    <dgm:pt modelId="{A873FEB1-8425-4AED-8245-84368FB853DE}" type="pres">
      <dgm:prSet presAssocID="{93E47011-DCFF-4A2E-86C3-EDEA4459704C}" presName="gap" presStyleCnt="0"/>
      <dgm:spPr/>
    </dgm:pt>
    <dgm:pt modelId="{B08A113D-D7A1-49A7-8609-A46C983E69FD}" type="pres">
      <dgm:prSet presAssocID="{93E47011-DCFF-4A2E-86C3-EDEA4459704C}" presName="medCircle2" presStyleLbl="vennNode1" presStyleIdx="1" presStyleCnt="4"/>
      <dgm:spPr/>
    </dgm:pt>
    <dgm:pt modelId="{332A7815-EDE3-4B9D-8B2E-5E54C3A89D6F}" type="pres">
      <dgm:prSet presAssocID="{93E47011-DCFF-4A2E-86C3-EDEA4459704C}" presName="txLvlOnly1" presStyleLbl="revTx" presStyleIdx="1" presStyleCnt="4"/>
      <dgm:spPr/>
    </dgm:pt>
    <dgm:pt modelId="{831BE5E4-B9FF-4378-B991-FC314F732850}" type="pres">
      <dgm:prSet presAssocID="{44F6558F-C1CA-481E-BAD0-D0FE94257B1F}" presName="noChildren" presStyleCnt="0"/>
      <dgm:spPr/>
    </dgm:pt>
    <dgm:pt modelId="{FAC66607-D946-40DF-AE91-354A74F99F64}" type="pres">
      <dgm:prSet presAssocID="{44F6558F-C1CA-481E-BAD0-D0FE94257B1F}" presName="gap" presStyleCnt="0"/>
      <dgm:spPr/>
    </dgm:pt>
    <dgm:pt modelId="{4FF36188-D320-4B37-9A19-A40C60E6427E}" type="pres">
      <dgm:prSet presAssocID="{44F6558F-C1CA-481E-BAD0-D0FE94257B1F}" presName="medCircle2" presStyleLbl="vennNode1" presStyleIdx="2" presStyleCnt="4"/>
      <dgm:spPr/>
    </dgm:pt>
    <dgm:pt modelId="{85A2F974-1382-4B4A-9D7E-9F514300D14A}" type="pres">
      <dgm:prSet presAssocID="{44F6558F-C1CA-481E-BAD0-D0FE94257B1F}" presName="txLvlOnly1" presStyleLbl="revTx" presStyleIdx="2" presStyleCnt="4"/>
      <dgm:spPr/>
    </dgm:pt>
    <dgm:pt modelId="{0D4D5812-CE10-45BA-BB99-6E38CC1EADF0}" type="pres">
      <dgm:prSet presAssocID="{CA30B9BA-2359-4DC0-853C-A76A5487CC04}" presName="noChildren" presStyleCnt="0"/>
      <dgm:spPr/>
    </dgm:pt>
    <dgm:pt modelId="{6CC7A8B1-C7D2-44B2-995C-28D551913459}" type="pres">
      <dgm:prSet presAssocID="{CA30B9BA-2359-4DC0-853C-A76A5487CC04}" presName="gap" presStyleCnt="0"/>
      <dgm:spPr/>
    </dgm:pt>
    <dgm:pt modelId="{0094666C-24A2-4B6D-93A8-D29792E472F2}" type="pres">
      <dgm:prSet presAssocID="{CA30B9BA-2359-4DC0-853C-A76A5487CC04}" presName="medCircle2" presStyleLbl="vennNode1" presStyleIdx="3" presStyleCnt="4"/>
      <dgm:spPr/>
    </dgm:pt>
    <dgm:pt modelId="{FF639CF3-ED13-41FA-BC5B-EBCC5C7633A5}" type="pres">
      <dgm:prSet presAssocID="{CA30B9BA-2359-4DC0-853C-A76A5487CC04}" presName="txLvlOnly1" presStyleLbl="revTx" presStyleIdx="3" presStyleCnt="4"/>
      <dgm:spPr/>
    </dgm:pt>
  </dgm:ptLst>
  <dgm:cxnLst>
    <dgm:cxn modelId="{EFB40DF0-7236-47FA-983A-882275B17B91}" srcId="{1B9B1E19-1FD1-4433-AE95-B92B08947453}" destId="{93E47011-DCFF-4A2E-86C3-EDEA4459704C}" srcOrd="1" destOrd="0" parTransId="{8EEA2B2F-B3F6-432F-A47D-EC5F595E6587}" sibTransId="{AD1390EE-D635-492B-8350-7B87A5A47B73}"/>
    <dgm:cxn modelId="{BD5F025D-9268-4726-A77B-EBD555C70960}" srcId="{1B9B1E19-1FD1-4433-AE95-B92B08947453}" destId="{44F6558F-C1CA-481E-BAD0-D0FE94257B1F}" srcOrd="2" destOrd="0" parTransId="{11D7B4A7-CD47-46A9-94A8-1EF0E7D50A56}" sibTransId="{CBED05E4-D38D-48B9-80D6-2CB07BBC69EC}"/>
    <dgm:cxn modelId="{750FE6D2-3311-47E0-ABB3-769D7731C3D5}" srcId="{1B9B1E19-1FD1-4433-AE95-B92B08947453}" destId="{CA30B9BA-2359-4DC0-853C-A76A5487CC04}" srcOrd="3" destOrd="0" parTransId="{2A69AAD1-5B06-49AD-80DF-9449F0835FAB}" sibTransId="{F0B4628A-DA40-43D3-83DF-28692D4CC7B4}"/>
    <dgm:cxn modelId="{B25EBE29-5C56-4533-B1E7-3615B769AAC6}" type="presOf" srcId="{44F6558F-C1CA-481E-BAD0-D0FE94257B1F}" destId="{85A2F974-1382-4B4A-9D7E-9F514300D14A}" srcOrd="0" destOrd="0" presId="urn:microsoft.com/office/officeart/2008/layout/VerticalCircleList"/>
    <dgm:cxn modelId="{BFECD8C0-C43C-450F-9BB0-13CB2888FED5}" type="presOf" srcId="{93E47011-DCFF-4A2E-86C3-EDEA4459704C}" destId="{332A7815-EDE3-4B9D-8B2E-5E54C3A89D6F}" srcOrd="0" destOrd="0" presId="urn:microsoft.com/office/officeart/2008/layout/VerticalCircleList"/>
    <dgm:cxn modelId="{C064F26D-68FD-4F00-B063-A698E22CE3D2}" type="presOf" srcId="{CA30B9BA-2359-4DC0-853C-A76A5487CC04}" destId="{FF639CF3-ED13-41FA-BC5B-EBCC5C7633A5}" srcOrd="0" destOrd="0" presId="urn:microsoft.com/office/officeart/2008/layout/VerticalCircleList"/>
    <dgm:cxn modelId="{711B19C6-59FE-42A5-846B-BF8B173774E7}" srcId="{1B9B1E19-1FD1-4433-AE95-B92B08947453}" destId="{58E10DCC-0E00-4949-BF6D-7A358F20335E}" srcOrd="0" destOrd="0" parTransId="{A95E9074-220D-4F61-A63F-935968251626}" sibTransId="{4F2815B2-85DF-44B7-A37F-434BAC2F6209}"/>
    <dgm:cxn modelId="{3A30A8F3-22D5-4FCF-A739-45551E7D7780}" type="presOf" srcId="{1B9B1E19-1FD1-4433-AE95-B92B08947453}" destId="{65A87CBE-85A8-4A92-A56A-43D6C7F07297}" srcOrd="0" destOrd="0" presId="urn:microsoft.com/office/officeart/2008/layout/VerticalCircleList"/>
    <dgm:cxn modelId="{8A0B2569-BCC7-48F0-AC46-A2A6F98FF799}" type="presOf" srcId="{58E10DCC-0E00-4949-BF6D-7A358F20335E}" destId="{B50C278D-4272-4F4C-AA54-68E0240C0413}" srcOrd="0" destOrd="0" presId="urn:microsoft.com/office/officeart/2008/layout/VerticalCircleList"/>
    <dgm:cxn modelId="{2005A95F-20AE-400E-9D3F-0E08C721517F}" type="presParOf" srcId="{65A87CBE-85A8-4A92-A56A-43D6C7F07297}" destId="{4966A719-3CEF-49E7-9C95-2FD6D00D3DED}" srcOrd="0" destOrd="0" presId="urn:microsoft.com/office/officeart/2008/layout/VerticalCircleList"/>
    <dgm:cxn modelId="{F77A98C3-ABF1-4BA0-9907-F5B30029C73E}" type="presParOf" srcId="{4966A719-3CEF-49E7-9C95-2FD6D00D3DED}" destId="{4700C7DF-F2CF-4041-A857-315D3628E48F}" srcOrd="0" destOrd="0" presId="urn:microsoft.com/office/officeart/2008/layout/VerticalCircleList"/>
    <dgm:cxn modelId="{FA9229FC-7F64-4341-84AE-60C101CD4DA2}" type="presParOf" srcId="{4966A719-3CEF-49E7-9C95-2FD6D00D3DED}" destId="{5B94C1EF-E446-4665-B9D7-2C937FFBCA24}" srcOrd="1" destOrd="0" presId="urn:microsoft.com/office/officeart/2008/layout/VerticalCircleList"/>
    <dgm:cxn modelId="{88FE2547-4C05-4744-9D53-28952BE16C68}" type="presParOf" srcId="{4966A719-3CEF-49E7-9C95-2FD6D00D3DED}" destId="{B50C278D-4272-4F4C-AA54-68E0240C0413}" srcOrd="2" destOrd="0" presId="urn:microsoft.com/office/officeart/2008/layout/VerticalCircleList"/>
    <dgm:cxn modelId="{6E38814D-EED7-4B0B-ACCC-1AE8A51BE50D}" type="presParOf" srcId="{65A87CBE-85A8-4A92-A56A-43D6C7F07297}" destId="{CD0ED7C6-DB82-4690-8E2C-0944E8A35AA7}" srcOrd="1" destOrd="0" presId="urn:microsoft.com/office/officeart/2008/layout/VerticalCircleList"/>
    <dgm:cxn modelId="{C6240D57-CC15-4393-B643-FA651E6BB2FB}" type="presParOf" srcId="{CD0ED7C6-DB82-4690-8E2C-0944E8A35AA7}" destId="{A873FEB1-8425-4AED-8245-84368FB853DE}" srcOrd="0" destOrd="0" presId="urn:microsoft.com/office/officeart/2008/layout/VerticalCircleList"/>
    <dgm:cxn modelId="{F6CB07CA-DBAB-4651-AB7B-94A41C451AB2}" type="presParOf" srcId="{CD0ED7C6-DB82-4690-8E2C-0944E8A35AA7}" destId="{B08A113D-D7A1-49A7-8609-A46C983E69FD}" srcOrd="1" destOrd="0" presId="urn:microsoft.com/office/officeart/2008/layout/VerticalCircleList"/>
    <dgm:cxn modelId="{384B3267-7D84-465C-B504-079F6539093B}" type="presParOf" srcId="{CD0ED7C6-DB82-4690-8E2C-0944E8A35AA7}" destId="{332A7815-EDE3-4B9D-8B2E-5E54C3A89D6F}" srcOrd="2" destOrd="0" presId="urn:microsoft.com/office/officeart/2008/layout/VerticalCircleList"/>
    <dgm:cxn modelId="{3F0F2B51-AC35-479B-898A-28CC85498694}" type="presParOf" srcId="{65A87CBE-85A8-4A92-A56A-43D6C7F07297}" destId="{831BE5E4-B9FF-4378-B991-FC314F732850}" srcOrd="2" destOrd="0" presId="urn:microsoft.com/office/officeart/2008/layout/VerticalCircleList"/>
    <dgm:cxn modelId="{CB0EE270-F09B-47ED-9522-CE99E53C5BBE}" type="presParOf" srcId="{831BE5E4-B9FF-4378-B991-FC314F732850}" destId="{FAC66607-D946-40DF-AE91-354A74F99F64}" srcOrd="0" destOrd="0" presId="urn:microsoft.com/office/officeart/2008/layout/VerticalCircleList"/>
    <dgm:cxn modelId="{056467A4-D5B1-43A7-8A18-26C22E83BDA8}" type="presParOf" srcId="{831BE5E4-B9FF-4378-B991-FC314F732850}" destId="{4FF36188-D320-4B37-9A19-A40C60E6427E}" srcOrd="1" destOrd="0" presId="urn:microsoft.com/office/officeart/2008/layout/VerticalCircleList"/>
    <dgm:cxn modelId="{135C8A09-D03A-4B4A-9191-A902F4898AED}" type="presParOf" srcId="{831BE5E4-B9FF-4378-B991-FC314F732850}" destId="{85A2F974-1382-4B4A-9D7E-9F514300D14A}" srcOrd="2" destOrd="0" presId="urn:microsoft.com/office/officeart/2008/layout/VerticalCircleList"/>
    <dgm:cxn modelId="{5DFEC7C7-FA46-4D8D-BD20-08DCCF2AE2A1}" type="presParOf" srcId="{65A87CBE-85A8-4A92-A56A-43D6C7F07297}" destId="{0D4D5812-CE10-45BA-BB99-6E38CC1EADF0}" srcOrd="3" destOrd="0" presId="urn:microsoft.com/office/officeart/2008/layout/VerticalCircleList"/>
    <dgm:cxn modelId="{43CEF4E5-8180-473A-89DB-8682531067F5}" type="presParOf" srcId="{0D4D5812-CE10-45BA-BB99-6E38CC1EADF0}" destId="{6CC7A8B1-C7D2-44B2-995C-28D551913459}" srcOrd="0" destOrd="0" presId="urn:microsoft.com/office/officeart/2008/layout/VerticalCircleList"/>
    <dgm:cxn modelId="{A4FD3EE0-D47A-41F6-ADCD-4FB76116438F}" type="presParOf" srcId="{0D4D5812-CE10-45BA-BB99-6E38CC1EADF0}" destId="{0094666C-24A2-4B6D-93A8-D29792E472F2}" srcOrd="1" destOrd="0" presId="urn:microsoft.com/office/officeart/2008/layout/VerticalCircleList"/>
    <dgm:cxn modelId="{77686553-B28C-43C1-A895-E93905E58626}" type="presParOf" srcId="{0D4D5812-CE10-45BA-BB99-6E38CC1EADF0}" destId="{FF639CF3-ED13-41FA-BC5B-EBCC5C7633A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BB9CC7-945A-4C38-AA69-A051EB6AD427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0D1710C-7117-481B-99E2-89CE44192C01}">
      <dgm:prSet phldrT="[Texto]"/>
      <dgm:spPr/>
      <dgm:t>
        <a:bodyPr/>
        <a:lstStyle/>
        <a:p>
          <a:r>
            <a:rPr lang="pt-BR" dirty="0" smtClean="0"/>
            <a:t>O RUP é uma alternativa ao PMBOK:</a:t>
          </a:r>
          <a:endParaRPr lang="pt-BR" dirty="0"/>
        </a:p>
      </dgm:t>
    </dgm:pt>
    <dgm:pt modelId="{394791C0-7B15-4517-B7CE-9909D603677A}" type="parTrans" cxnId="{1C6F071A-B2E1-44A6-BC45-892451372370}">
      <dgm:prSet/>
      <dgm:spPr/>
      <dgm:t>
        <a:bodyPr/>
        <a:lstStyle/>
        <a:p>
          <a:endParaRPr lang="pt-BR"/>
        </a:p>
      </dgm:t>
    </dgm:pt>
    <dgm:pt modelId="{8D4B43A7-3396-4EF3-B0C7-8352A94D225D}" type="sibTrans" cxnId="{1C6F071A-B2E1-44A6-BC45-892451372370}">
      <dgm:prSet/>
      <dgm:spPr/>
      <dgm:t>
        <a:bodyPr/>
        <a:lstStyle/>
        <a:p>
          <a:endParaRPr lang="pt-BR"/>
        </a:p>
      </dgm:t>
    </dgm:pt>
    <dgm:pt modelId="{C8E11036-FF5B-4DA5-AF5B-E543C6B6DC2A}">
      <dgm:prSet/>
      <dgm:spPr/>
      <dgm:t>
        <a:bodyPr/>
        <a:lstStyle/>
        <a:p>
          <a:r>
            <a:rPr lang="pt-BR" dirty="0" smtClean="0"/>
            <a:t>O RUP desvia a atenção da gestão de projetos:</a:t>
          </a:r>
          <a:endParaRPr lang="pt-BR" dirty="0"/>
        </a:p>
      </dgm:t>
    </dgm:pt>
    <dgm:pt modelId="{33551251-B55E-4475-B376-165BDAE271AA}" type="parTrans" cxnId="{272FD9A4-DC01-46A3-9712-0D4A3094D33C}">
      <dgm:prSet/>
      <dgm:spPr/>
      <dgm:t>
        <a:bodyPr/>
        <a:lstStyle/>
        <a:p>
          <a:endParaRPr lang="pt-BR"/>
        </a:p>
      </dgm:t>
    </dgm:pt>
    <dgm:pt modelId="{19BECA0C-BD1F-495A-A74C-D0858E03004B}" type="sibTrans" cxnId="{272FD9A4-DC01-46A3-9712-0D4A3094D33C}">
      <dgm:prSet/>
      <dgm:spPr/>
      <dgm:t>
        <a:bodyPr/>
        <a:lstStyle/>
        <a:p>
          <a:endParaRPr lang="pt-BR"/>
        </a:p>
      </dgm:t>
    </dgm:pt>
    <dgm:pt modelId="{69C2E0E8-28ED-4D34-AE50-9269C3AACEE3}">
      <dgm:prSet/>
      <dgm:spPr/>
      <dgm:t>
        <a:bodyPr/>
        <a:lstStyle/>
        <a:p>
          <a:r>
            <a:rPr lang="pt-BR" dirty="0" smtClean="0"/>
            <a:t>O RUP não deixa trilha de auditoria:</a:t>
          </a:r>
          <a:endParaRPr lang="pt-BR" dirty="0"/>
        </a:p>
      </dgm:t>
    </dgm:pt>
    <dgm:pt modelId="{26918F75-DB5A-497E-BF89-0C8450022F8C}" type="parTrans" cxnId="{8DC2F0A9-B963-49F5-B225-14D38EFA7C1C}">
      <dgm:prSet/>
      <dgm:spPr/>
      <dgm:t>
        <a:bodyPr/>
        <a:lstStyle/>
        <a:p>
          <a:endParaRPr lang="pt-BR"/>
        </a:p>
      </dgm:t>
    </dgm:pt>
    <dgm:pt modelId="{022E89FC-BA19-4932-944A-17777313D0C1}" type="sibTrans" cxnId="{8DC2F0A9-B963-49F5-B225-14D38EFA7C1C}">
      <dgm:prSet/>
      <dgm:spPr/>
      <dgm:t>
        <a:bodyPr/>
        <a:lstStyle/>
        <a:p>
          <a:endParaRPr lang="pt-BR"/>
        </a:p>
      </dgm:t>
    </dgm:pt>
    <dgm:pt modelId="{C11FA6F6-D2F0-4A2D-9B1B-EF506436AC0F}">
      <dgm:prSet/>
      <dgm:spPr/>
      <dgm:t>
        <a:bodyPr/>
        <a:lstStyle/>
        <a:p>
          <a:r>
            <a:rPr lang="pt-BR" dirty="0" smtClean="0"/>
            <a:t>O RUP pode ser mapeado no PMBOK:</a:t>
          </a:r>
          <a:endParaRPr lang="pt-BR" dirty="0"/>
        </a:p>
      </dgm:t>
    </dgm:pt>
    <dgm:pt modelId="{4DD6C882-C5FC-49AD-A83E-2AED4A1AE9D3}" type="parTrans" cxnId="{D70A1452-1554-47ED-B2A9-567A42D3F43E}">
      <dgm:prSet/>
      <dgm:spPr/>
      <dgm:t>
        <a:bodyPr/>
        <a:lstStyle/>
        <a:p>
          <a:endParaRPr lang="pt-BR"/>
        </a:p>
      </dgm:t>
    </dgm:pt>
    <dgm:pt modelId="{941BE35B-803D-4EBA-894F-2A54C3AE2FB1}" type="sibTrans" cxnId="{D70A1452-1554-47ED-B2A9-567A42D3F43E}">
      <dgm:prSet/>
      <dgm:spPr/>
      <dgm:t>
        <a:bodyPr/>
        <a:lstStyle/>
        <a:p>
          <a:endParaRPr lang="pt-BR"/>
        </a:p>
      </dgm:t>
    </dgm:pt>
    <dgm:pt modelId="{C2423A58-4B0B-4B88-9DAE-01067C0E0CE8}">
      <dgm:prSet phldrT="[Texto]"/>
      <dgm:spPr/>
      <dgm:t>
        <a:bodyPr/>
        <a:lstStyle/>
        <a:p>
          <a:r>
            <a:rPr lang="pt-BR" dirty="0" smtClean="0"/>
            <a:t>O RUP não trata todas as disciplinas da gestão de projetos.</a:t>
          </a:r>
          <a:endParaRPr lang="pt-BR" dirty="0"/>
        </a:p>
      </dgm:t>
    </dgm:pt>
    <dgm:pt modelId="{E2E1AE20-2BEB-47BC-AA0C-9F1B266AE6F3}" type="parTrans" cxnId="{2DBFB637-32A8-4F4B-A298-1BE9CE305FBD}">
      <dgm:prSet/>
      <dgm:spPr/>
      <dgm:t>
        <a:bodyPr/>
        <a:lstStyle/>
        <a:p>
          <a:endParaRPr lang="pt-BR"/>
        </a:p>
      </dgm:t>
    </dgm:pt>
    <dgm:pt modelId="{63AC9FFC-E172-4A36-9532-D7BBC38B8036}" type="sibTrans" cxnId="{2DBFB637-32A8-4F4B-A298-1BE9CE305FBD}">
      <dgm:prSet/>
      <dgm:spPr/>
      <dgm:t>
        <a:bodyPr/>
        <a:lstStyle/>
        <a:p>
          <a:endParaRPr lang="pt-BR"/>
        </a:p>
      </dgm:t>
    </dgm:pt>
    <dgm:pt modelId="{9E1EE333-051E-47C9-85EE-CD4427726634}">
      <dgm:prSet/>
      <dgm:spPr/>
      <dgm:t>
        <a:bodyPr/>
        <a:lstStyle/>
        <a:p>
          <a:r>
            <a:rPr lang="pt-BR" dirty="0" smtClean="0"/>
            <a:t>Pelo contrário, ele tem uma disciplina específica para a gestão de projetos.</a:t>
          </a:r>
          <a:endParaRPr lang="pt-BR" dirty="0"/>
        </a:p>
      </dgm:t>
    </dgm:pt>
    <dgm:pt modelId="{08A636BE-C976-42C8-9849-5A5BEEC14711}" type="parTrans" cxnId="{752B0A23-0098-4EEE-8A13-BD41444A95EF}">
      <dgm:prSet/>
      <dgm:spPr/>
      <dgm:t>
        <a:bodyPr/>
        <a:lstStyle/>
        <a:p>
          <a:endParaRPr lang="pt-BR"/>
        </a:p>
      </dgm:t>
    </dgm:pt>
    <dgm:pt modelId="{205D31D8-5C2C-40C8-A68B-DF39BBD90FE1}" type="sibTrans" cxnId="{752B0A23-0098-4EEE-8A13-BD41444A95EF}">
      <dgm:prSet/>
      <dgm:spPr/>
      <dgm:t>
        <a:bodyPr/>
        <a:lstStyle/>
        <a:p>
          <a:endParaRPr lang="pt-BR"/>
        </a:p>
      </dgm:t>
    </dgm:pt>
    <dgm:pt modelId="{E2ABA1AE-6204-4602-9F9A-FACB5791EF06}">
      <dgm:prSet/>
      <dgm:spPr/>
      <dgm:t>
        <a:bodyPr/>
        <a:lstStyle/>
        <a:p>
          <a:r>
            <a:rPr lang="pt-BR" dirty="0" smtClean="0"/>
            <a:t>O RUP é fortemente embasado em artefatos, que são documentos auditáveis.</a:t>
          </a:r>
          <a:endParaRPr lang="pt-BR" dirty="0"/>
        </a:p>
      </dgm:t>
    </dgm:pt>
    <dgm:pt modelId="{3BCE2BB5-9F7B-46F8-B487-F9316A5E6F93}" type="parTrans" cxnId="{70752203-2DCD-479F-BDB1-C7A06EA899A5}">
      <dgm:prSet/>
      <dgm:spPr/>
      <dgm:t>
        <a:bodyPr/>
        <a:lstStyle/>
        <a:p>
          <a:endParaRPr lang="pt-BR"/>
        </a:p>
      </dgm:t>
    </dgm:pt>
    <dgm:pt modelId="{E64C1A70-8C92-4DD4-97E8-E27007E06450}" type="sibTrans" cxnId="{70752203-2DCD-479F-BDB1-C7A06EA899A5}">
      <dgm:prSet/>
      <dgm:spPr/>
      <dgm:t>
        <a:bodyPr/>
        <a:lstStyle/>
        <a:p>
          <a:endParaRPr lang="pt-BR"/>
        </a:p>
      </dgm:t>
    </dgm:pt>
    <dgm:pt modelId="{315864BA-80B5-4DF9-BFC0-6BDC50EF5F59}">
      <dgm:prSet/>
      <dgm:spPr/>
      <dgm:t>
        <a:bodyPr/>
        <a:lstStyle/>
        <a:p>
          <a:r>
            <a:rPr lang="pt-BR" dirty="0" smtClean="0"/>
            <a:t>Não há esta necessidade pois os dois podem trabalhar juntos.</a:t>
          </a:r>
          <a:endParaRPr lang="pt-BR" dirty="0"/>
        </a:p>
      </dgm:t>
    </dgm:pt>
    <dgm:pt modelId="{E918EAFF-7175-42E5-8097-7A44DA325F55}" type="parTrans" cxnId="{EDD96AD2-CAEF-47E5-81AC-169732B3EB45}">
      <dgm:prSet/>
      <dgm:spPr/>
      <dgm:t>
        <a:bodyPr/>
        <a:lstStyle/>
        <a:p>
          <a:endParaRPr lang="pt-BR"/>
        </a:p>
      </dgm:t>
    </dgm:pt>
    <dgm:pt modelId="{59BC0B3A-36D1-4AEF-AFC8-DDC3B45BAC0F}" type="sibTrans" cxnId="{EDD96AD2-CAEF-47E5-81AC-169732B3EB45}">
      <dgm:prSet/>
      <dgm:spPr/>
      <dgm:t>
        <a:bodyPr/>
        <a:lstStyle/>
        <a:p>
          <a:endParaRPr lang="pt-BR"/>
        </a:p>
      </dgm:t>
    </dgm:pt>
    <dgm:pt modelId="{EB9AB338-3A9D-4788-8E0A-4F7A43A63880}" type="pres">
      <dgm:prSet presAssocID="{0BBB9CC7-945A-4C38-AA69-A051EB6AD427}" presName="Name0" presStyleCnt="0">
        <dgm:presLayoutVars>
          <dgm:dir/>
          <dgm:resizeHandles val="exact"/>
        </dgm:presLayoutVars>
      </dgm:prSet>
      <dgm:spPr/>
    </dgm:pt>
    <dgm:pt modelId="{E2567E09-F2F4-4094-BFF8-030E19D4EF6B}" type="pres">
      <dgm:prSet presAssocID="{60D1710C-7117-481B-99E2-89CE44192C0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4308A8-2F7D-4B42-B14A-9E92CC4A76D6}" type="pres">
      <dgm:prSet presAssocID="{8D4B43A7-3396-4EF3-B0C7-8352A94D225D}" presName="sibTrans" presStyleCnt="0"/>
      <dgm:spPr/>
    </dgm:pt>
    <dgm:pt modelId="{13FC6F19-9DEC-4AFA-9E76-804C47B2829E}" type="pres">
      <dgm:prSet presAssocID="{C8E11036-FF5B-4DA5-AF5B-E543C6B6DC2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2AB72F-2723-4ABA-9D23-4FAFB37D3D2D}" type="pres">
      <dgm:prSet presAssocID="{19BECA0C-BD1F-495A-A74C-D0858E03004B}" presName="sibTrans" presStyleCnt="0"/>
      <dgm:spPr/>
    </dgm:pt>
    <dgm:pt modelId="{91712C32-BBA5-4C4E-ABDB-55E6E47144B9}" type="pres">
      <dgm:prSet presAssocID="{69C2E0E8-28ED-4D34-AE50-9269C3AACE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56A3B1-FC15-4843-A26B-8ABEF00E574D}" type="pres">
      <dgm:prSet presAssocID="{022E89FC-BA19-4932-944A-17777313D0C1}" presName="sibTrans" presStyleCnt="0"/>
      <dgm:spPr/>
    </dgm:pt>
    <dgm:pt modelId="{CE6A424A-1B0A-46D5-852E-BBE9CEC36361}" type="pres">
      <dgm:prSet presAssocID="{C11FA6F6-D2F0-4A2D-9B1B-EF506436AC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D0E071-08EB-4D62-8302-D8E899F6133B}" type="presOf" srcId="{69C2E0E8-28ED-4D34-AE50-9269C3AACEE3}" destId="{91712C32-BBA5-4C4E-ABDB-55E6E47144B9}" srcOrd="0" destOrd="0" presId="urn:microsoft.com/office/officeart/2005/8/layout/hList6"/>
    <dgm:cxn modelId="{2DBFB637-32A8-4F4B-A298-1BE9CE305FBD}" srcId="{60D1710C-7117-481B-99E2-89CE44192C01}" destId="{C2423A58-4B0B-4B88-9DAE-01067C0E0CE8}" srcOrd="0" destOrd="0" parTransId="{E2E1AE20-2BEB-47BC-AA0C-9F1B266AE6F3}" sibTransId="{63AC9FFC-E172-4A36-9532-D7BBC38B8036}"/>
    <dgm:cxn modelId="{D70A1452-1554-47ED-B2A9-567A42D3F43E}" srcId="{0BBB9CC7-945A-4C38-AA69-A051EB6AD427}" destId="{C11FA6F6-D2F0-4A2D-9B1B-EF506436AC0F}" srcOrd="3" destOrd="0" parTransId="{4DD6C882-C5FC-49AD-A83E-2AED4A1AE9D3}" sibTransId="{941BE35B-803D-4EBA-894F-2A54C3AE2FB1}"/>
    <dgm:cxn modelId="{627C4863-A07C-487A-8668-EEB2577185C0}" type="presOf" srcId="{9E1EE333-051E-47C9-85EE-CD4427726634}" destId="{13FC6F19-9DEC-4AFA-9E76-804C47B2829E}" srcOrd="0" destOrd="1" presId="urn:microsoft.com/office/officeart/2005/8/layout/hList6"/>
    <dgm:cxn modelId="{752B0A23-0098-4EEE-8A13-BD41444A95EF}" srcId="{C8E11036-FF5B-4DA5-AF5B-E543C6B6DC2A}" destId="{9E1EE333-051E-47C9-85EE-CD4427726634}" srcOrd="0" destOrd="0" parTransId="{08A636BE-C976-42C8-9849-5A5BEEC14711}" sibTransId="{205D31D8-5C2C-40C8-A68B-DF39BBD90FE1}"/>
    <dgm:cxn modelId="{6E4EDB80-64A3-4FEA-AC40-592967411E74}" type="presOf" srcId="{315864BA-80B5-4DF9-BFC0-6BDC50EF5F59}" destId="{CE6A424A-1B0A-46D5-852E-BBE9CEC36361}" srcOrd="0" destOrd="1" presId="urn:microsoft.com/office/officeart/2005/8/layout/hList6"/>
    <dgm:cxn modelId="{F0130306-AE2A-4C08-8025-ED4445870BBD}" type="presOf" srcId="{C2423A58-4B0B-4B88-9DAE-01067C0E0CE8}" destId="{E2567E09-F2F4-4094-BFF8-030E19D4EF6B}" srcOrd="0" destOrd="1" presId="urn:microsoft.com/office/officeart/2005/8/layout/hList6"/>
    <dgm:cxn modelId="{8DC2F0A9-B963-49F5-B225-14D38EFA7C1C}" srcId="{0BBB9CC7-945A-4C38-AA69-A051EB6AD427}" destId="{69C2E0E8-28ED-4D34-AE50-9269C3AACEE3}" srcOrd="2" destOrd="0" parTransId="{26918F75-DB5A-497E-BF89-0C8450022F8C}" sibTransId="{022E89FC-BA19-4932-944A-17777313D0C1}"/>
    <dgm:cxn modelId="{70752203-2DCD-479F-BDB1-C7A06EA899A5}" srcId="{69C2E0E8-28ED-4D34-AE50-9269C3AACEE3}" destId="{E2ABA1AE-6204-4602-9F9A-FACB5791EF06}" srcOrd="0" destOrd="0" parTransId="{3BCE2BB5-9F7B-46F8-B487-F9316A5E6F93}" sibTransId="{E64C1A70-8C92-4DD4-97E8-E27007E06450}"/>
    <dgm:cxn modelId="{D595DE49-7A9E-48E0-B91A-0034955CAE4C}" type="presOf" srcId="{60D1710C-7117-481B-99E2-89CE44192C01}" destId="{E2567E09-F2F4-4094-BFF8-030E19D4EF6B}" srcOrd="0" destOrd="0" presId="urn:microsoft.com/office/officeart/2005/8/layout/hList6"/>
    <dgm:cxn modelId="{272FD9A4-DC01-46A3-9712-0D4A3094D33C}" srcId="{0BBB9CC7-945A-4C38-AA69-A051EB6AD427}" destId="{C8E11036-FF5B-4DA5-AF5B-E543C6B6DC2A}" srcOrd="1" destOrd="0" parTransId="{33551251-B55E-4475-B376-165BDAE271AA}" sibTransId="{19BECA0C-BD1F-495A-A74C-D0858E03004B}"/>
    <dgm:cxn modelId="{B5F00083-A691-4989-BA9F-1872C0EA551C}" type="presOf" srcId="{E2ABA1AE-6204-4602-9F9A-FACB5791EF06}" destId="{91712C32-BBA5-4C4E-ABDB-55E6E47144B9}" srcOrd="0" destOrd="1" presId="urn:microsoft.com/office/officeart/2005/8/layout/hList6"/>
    <dgm:cxn modelId="{3DE39A31-30A5-4CA8-B125-EC1183ED81DC}" type="presOf" srcId="{C11FA6F6-D2F0-4A2D-9B1B-EF506436AC0F}" destId="{CE6A424A-1B0A-46D5-852E-BBE9CEC36361}" srcOrd="0" destOrd="0" presId="urn:microsoft.com/office/officeart/2005/8/layout/hList6"/>
    <dgm:cxn modelId="{EDD96AD2-CAEF-47E5-81AC-169732B3EB45}" srcId="{C11FA6F6-D2F0-4A2D-9B1B-EF506436AC0F}" destId="{315864BA-80B5-4DF9-BFC0-6BDC50EF5F59}" srcOrd="0" destOrd="0" parTransId="{E918EAFF-7175-42E5-8097-7A44DA325F55}" sibTransId="{59BC0B3A-36D1-4AEF-AFC8-DDC3B45BAC0F}"/>
    <dgm:cxn modelId="{C136BAEE-2C94-4952-8B90-DA4F7EDFBF8B}" type="presOf" srcId="{0BBB9CC7-945A-4C38-AA69-A051EB6AD427}" destId="{EB9AB338-3A9D-4788-8E0A-4F7A43A63880}" srcOrd="0" destOrd="0" presId="urn:microsoft.com/office/officeart/2005/8/layout/hList6"/>
    <dgm:cxn modelId="{1C6F071A-B2E1-44A6-BC45-892451372370}" srcId="{0BBB9CC7-945A-4C38-AA69-A051EB6AD427}" destId="{60D1710C-7117-481B-99E2-89CE44192C01}" srcOrd="0" destOrd="0" parTransId="{394791C0-7B15-4517-B7CE-9909D603677A}" sibTransId="{8D4B43A7-3396-4EF3-B0C7-8352A94D225D}"/>
    <dgm:cxn modelId="{003D28EB-9395-4FE6-857C-0127FD423EEC}" type="presOf" srcId="{C8E11036-FF5B-4DA5-AF5B-E543C6B6DC2A}" destId="{13FC6F19-9DEC-4AFA-9E76-804C47B2829E}" srcOrd="0" destOrd="0" presId="urn:microsoft.com/office/officeart/2005/8/layout/hList6"/>
    <dgm:cxn modelId="{6028BB14-D39F-4B9C-B112-0457954CF11F}" type="presParOf" srcId="{EB9AB338-3A9D-4788-8E0A-4F7A43A63880}" destId="{E2567E09-F2F4-4094-BFF8-030E19D4EF6B}" srcOrd="0" destOrd="0" presId="urn:microsoft.com/office/officeart/2005/8/layout/hList6"/>
    <dgm:cxn modelId="{982614A2-CAC6-4668-A387-1F6A7AB05402}" type="presParOf" srcId="{EB9AB338-3A9D-4788-8E0A-4F7A43A63880}" destId="{564308A8-2F7D-4B42-B14A-9E92CC4A76D6}" srcOrd="1" destOrd="0" presId="urn:microsoft.com/office/officeart/2005/8/layout/hList6"/>
    <dgm:cxn modelId="{E4769B04-AF09-4D65-9C93-1AC107EB7D79}" type="presParOf" srcId="{EB9AB338-3A9D-4788-8E0A-4F7A43A63880}" destId="{13FC6F19-9DEC-4AFA-9E76-804C47B2829E}" srcOrd="2" destOrd="0" presId="urn:microsoft.com/office/officeart/2005/8/layout/hList6"/>
    <dgm:cxn modelId="{984561F9-E01A-4084-8ABB-926548AE35E0}" type="presParOf" srcId="{EB9AB338-3A9D-4788-8E0A-4F7A43A63880}" destId="{FE2AB72F-2723-4ABA-9D23-4FAFB37D3D2D}" srcOrd="3" destOrd="0" presId="urn:microsoft.com/office/officeart/2005/8/layout/hList6"/>
    <dgm:cxn modelId="{C43E4DBF-7E6A-4EF4-AA7A-320E3C5B83D3}" type="presParOf" srcId="{EB9AB338-3A9D-4788-8E0A-4F7A43A63880}" destId="{91712C32-BBA5-4C4E-ABDB-55E6E47144B9}" srcOrd="4" destOrd="0" presId="urn:microsoft.com/office/officeart/2005/8/layout/hList6"/>
    <dgm:cxn modelId="{5353737E-FE73-44D4-A620-9062C553C488}" type="presParOf" srcId="{EB9AB338-3A9D-4788-8E0A-4F7A43A63880}" destId="{1856A3B1-FC15-4843-A26B-8ABEF00E574D}" srcOrd="5" destOrd="0" presId="urn:microsoft.com/office/officeart/2005/8/layout/hList6"/>
    <dgm:cxn modelId="{EB25CB27-C078-484D-B03E-B68C74B39DD0}" type="presParOf" srcId="{EB9AB338-3A9D-4788-8E0A-4F7A43A63880}" destId="{CE6A424A-1B0A-46D5-852E-BBE9CEC3636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0382B8-69A4-477D-9BE1-F78738314C45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165640C-EBA3-416B-A294-68753696D8EB}">
      <dgm:prSet phldrT="[Texto]"/>
      <dgm:spPr/>
      <dgm:t>
        <a:bodyPr/>
        <a:lstStyle/>
        <a:p>
          <a:r>
            <a:rPr lang="pt-BR" dirty="0" smtClean="0"/>
            <a:t>Viabilidade:</a:t>
          </a:r>
          <a:endParaRPr lang="pt-BR" dirty="0"/>
        </a:p>
      </dgm:t>
    </dgm:pt>
    <dgm:pt modelId="{82E6BCE1-F3EB-4E26-87D2-05294194BCC2}" type="parTrans" cxnId="{B64762E3-9458-45F8-83D4-A6B13F5F881D}">
      <dgm:prSet/>
      <dgm:spPr/>
      <dgm:t>
        <a:bodyPr/>
        <a:lstStyle/>
        <a:p>
          <a:endParaRPr lang="pt-BR"/>
        </a:p>
      </dgm:t>
    </dgm:pt>
    <dgm:pt modelId="{DD275619-DD54-4B58-837D-327A1122CC88}" type="sibTrans" cxnId="{B64762E3-9458-45F8-83D4-A6B13F5F881D}">
      <dgm:prSet/>
      <dgm:spPr/>
      <dgm:t>
        <a:bodyPr/>
        <a:lstStyle/>
        <a:p>
          <a:endParaRPr lang="pt-BR"/>
        </a:p>
      </dgm:t>
    </dgm:pt>
    <dgm:pt modelId="{E4929377-3BB0-43FE-8287-1BD7F111012B}">
      <dgm:prSet/>
      <dgm:spPr/>
      <dgm:t>
        <a:bodyPr/>
        <a:lstStyle/>
        <a:p>
          <a:r>
            <a:rPr lang="pt-BR" dirty="0" smtClean="0"/>
            <a:t>A utilização do PMBOK com o RUP é possível, viável e em muitos casos recomendável.</a:t>
          </a:r>
          <a:endParaRPr lang="pt-BR" dirty="0" smtClean="0"/>
        </a:p>
      </dgm:t>
    </dgm:pt>
    <dgm:pt modelId="{941CD03A-FC02-430E-B40E-8F37B5B1A8C1}" type="parTrans" cxnId="{64959DA4-523F-4E16-BA90-F29613005435}">
      <dgm:prSet/>
      <dgm:spPr/>
      <dgm:t>
        <a:bodyPr/>
        <a:lstStyle/>
        <a:p>
          <a:endParaRPr lang="pt-BR"/>
        </a:p>
      </dgm:t>
    </dgm:pt>
    <dgm:pt modelId="{0DEDD4BE-31F6-4AAD-8EDF-9B1DA4F1A918}" type="sibTrans" cxnId="{64959DA4-523F-4E16-BA90-F29613005435}">
      <dgm:prSet/>
      <dgm:spPr/>
      <dgm:t>
        <a:bodyPr/>
        <a:lstStyle/>
        <a:p>
          <a:endParaRPr lang="pt-BR"/>
        </a:p>
      </dgm:t>
    </dgm:pt>
    <dgm:pt modelId="{F53FDB03-A34A-45BD-9DB9-3DCB6B26B6B8}">
      <dgm:prSet/>
      <dgm:spPr/>
      <dgm:t>
        <a:bodyPr/>
        <a:lstStyle/>
        <a:p>
          <a:r>
            <a:rPr lang="pt-BR" dirty="0" smtClean="0"/>
            <a:t>Razões para a Integração:</a:t>
          </a:r>
          <a:endParaRPr lang="pt-BR" dirty="0" smtClean="0"/>
        </a:p>
      </dgm:t>
    </dgm:pt>
    <dgm:pt modelId="{9F5F01D6-CFD2-474C-AD53-CF95A8D573E3}" type="parTrans" cxnId="{C8FA7E2C-8B1B-4F2F-B023-C488D127BF56}">
      <dgm:prSet/>
      <dgm:spPr/>
      <dgm:t>
        <a:bodyPr/>
        <a:lstStyle/>
        <a:p>
          <a:endParaRPr lang="pt-BR"/>
        </a:p>
      </dgm:t>
    </dgm:pt>
    <dgm:pt modelId="{388093AF-1C0C-4556-86E4-E0DB4D3CBD72}" type="sibTrans" cxnId="{C8FA7E2C-8B1B-4F2F-B023-C488D127BF56}">
      <dgm:prSet/>
      <dgm:spPr/>
      <dgm:t>
        <a:bodyPr/>
        <a:lstStyle/>
        <a:p>
          <a:endParaRPr lang="pt-BR"/>
        </a:p>
      </dgm:t>
    </dgm:pt>
    <dgm:pt modelId="{EBAB2521-AC43-4DD8-8D14-F22FF62C998D}">
      <dgm:prSet/>
      <dgm:spPr/>
      <dgm:t>
        <a:bodyPr/>
        <a:lstStyle/>
        <a:p>
          <a:r>
            <a:rPr lang="pt-BR" dirty="0" smtClean="0"/>
            <a:t>O fato da disciplina de gestão de projetos do RUP ter sido escrita com base no PMBOK.</a:t>
          </a:r>
          <a:endParaRPr lang="pt-BR" dirty="0" smtClean="0"/>
        </a:p>
      </dgm:t>
    </dgm:pt>
    <dgm:pt modelId="{D47B8171-C24D-498C-B920-372B3AEF3E28}" type="parTrans" cxnId="{AD23C09F-6C4C-4FC7-8D65-EBC27D946720}">
      <dgm:prSet/>
      <dgm:spPr/>
      <dgm:t>
        <a:bodyPr/>
        <a:lstStyle/>
        <a:p>
          <a:endParaRPr lang="pt-BR"/>
        </a:p>
      </dgm:t>
    </dgm:pt>
    <dgm:pt modelId="{217F1429-FFF4-47EB-B3CD-9FEB8FF52E63}" type="sibTrans" cxnId="{AD23C09F-6C4C-4FC7-8D65-EBC27D946720}">
      <dgm:prSet/>
      <dgm:spPr/>
      <dgm:t>
        <a:bodyPr/>
        <a:lstStyle/>
        <a:p>
          <a:endParaRPr lang="pt-BR"/>
        </a:p>
      </dgm:t>
    </dgm:pt>
    <dgm:pt modelId="{675D111B-D153-479C-A068-87DF7B174A38}">
      <dgm:prSet/>
      <dgm:spPr/>
      <dgm:t>
        <a:bodyPr/>
        <a:lstStyle/>
        <a:p>
          <a:r>
            <a:rPr lang="pt-BR" dirty="0" smtClean="0"/>
            <a:t>O RUP tem uma boa cobertura das disciplinas de integração, escopo, tempo e qualidade do PMBOK. As demais podem ser complementadas pelas áreas de conhecimento do PMBOK.</a:t>
          </a:r>
          <a:endParaRPr lang="pt-BR" dirty="0" smtClean="0"/>
        </a:p>
      </dgm:t>
    </dgm:pt>
    <dgm:pt modelId="{EC10CB4D-01CA-4EBB-9565-6623DC5B79B3}" type="parTrans" cxnId="{D2E2BD97-16F2-4C25-A58E-6DAC9C52F0FC}">
      <dgm:prSet/>
      <dgm:spPr/>
      <dgm:t>
        <a:bodyPr/>
        <a:lstStyle/>
        <a:p>
          <a:endParaRPr lang="pt-BR"/>
        </a:p>
      </dgm:t>
    </dgm:pt>
    <dgm:pt modelId="{FE02B487-D395-4530-B1D2-5859007B491A}" type="sibTrans" cxnId="{D2E2BD97-16F2-4C25-A58E-6DAC9C52F0FC}">
      <dgm:prSet/>
      <dgm:spPr/>
      <dgm:t>
        <a:bodyPr/>
        <a:lstStyle/>
        <a:p>
          <a:endParaRPr lang="pt-BR"/>
        </a:p>
      </dgm:t>
    </dgm:pt>
    <dgm:pt modelId="{906FD30E-2C90-437D-93B9-EF839BAE9426}">
      <dgm:prSet/>
      <dgm:spPr/>
      <dgm:t>
        <a:bodyPr/>
        <a:lstStyle/>
        <a:p>
          <a:r>
            <a:rPr lang="pt-BR" dirty="0" smtClean="0"/>
            <a:t>Benefícios da Integração:</a:t>
          </a:r>
          <a:endParaRPr lang="pt-BR" dirty="0" smtClean="0"/>
        </a:p>
      </dgm:t>
    </dgm:pt>
    <dgm:pt modelId="{09C08896-BD43-4576-B024-90B334052016}" type="parTrans" cxnId="{BEA232BA-FEA0-448C-9EEA-8D915841DB05}">
      <dgm:prSet/>
      <dgm:spPr/>
      <dgm:t>
        <a:bodyPr/>
        <a:lstStyle/>
        <a:p>
          <a:endParaRPr lang="pt-BR"/>
        </a:p>
      </dgm:t>
    </dgm:pt>
    <dgm:pt modelId="{B542C0AB-801D-4847-8DA0-18F87AF54757}" type="sibTrans" cxnId="{BEA232BA-FEA0-448C-9EEA-8D915841DB05}">
      <dgm:prSet/>
      <dgm:spPr/>
      <dgm:t>
        <a:bodyPr/>
        <a:lstStyle/>
        <a:p>
          <a:endParaRPr lang="pt-BR"/>
        </a:p>
      </dgm:t>
    </dgm:pt>
    <dgm:pt modelId="{EA1B7A7E-2607-46DD-9982-A5E31699FB6A}">
      <dgm:prSet/>
      <dgm:spPr/>
      <dgm:t>
        <a:bodyPr/>
        <a:lstStyle/>
        <a:p>
          <a:r>
            <a:rPr lang="pt-BR" dirty="0" smtClean="0"/>
            <a:t>O uso conjunto do PMBOK e do RUP já foi testada com sucesso em vários projetos, o que resultou numa redução de 4,3% na margem de erros de estimativas de projeto.</a:t>
          </a:r>
          <a:endParaRPr lang="pt-BR" dirty="0" smtClean="0"/>
        </a:p>
      </dgm:t>
    </dgm:pt>
    <dgm:pt modelId="{881E307F-45D7-4FE5-83BD-76718D5EEB8B}" type="parTrans" cxnId="{60E6FD5C-6D13-4FF4-BC00-3AE2CBCCFADD}">
      <dgm:prSet/>
      <dgm:spPr/>
      <dgm:t>
        <a:bodyPr/>
        <a:lstStyle/>
        <a:p>
          <a:endParaRPr lang="pt-BR"/>
        </a:p>
      </dgm:t>
    </dgm:pt>
    <dgm:pt modelId="{2ED28A2C-D796-49B6-B312-BCD1A55A3D3A}" type="sibTrans" cxnId="{60E6FD5C-6D13-4FF4-BC00-3AE2CBCCFADD}">
      <dgm:prSet/>
      <dgm:spPr/>
      <dgm:t>
        <a:bodyPr/>
        <a:lstStyle/>
        <a:p>
          <a:endParaRPr lang="pt-BR"/>
        </a:p>
      </dgm:t>
    </dgm:pt>
    <dgm:pt modelId="{B640734F-D95D-4C3A-B11C-677C0F251F3A}">
      <dgm:prSet/>
      <dgm:spPr/>
      <dgm:t>
        <a:bodyPr/>
        <a:lstStyle/>
        <a:p>
          <a:r>
            <a:rPr lang="pt-BR" dirty="0" smtClean="0"/>
            <a:t>Equívocos da Literatura:</a:t>
          </a:r>
          <a:endParaRPr lang="pt-BR" dirty="0" smtClean="0"/>
        </a:p>
      </dgm:t>
    </dgm:pt>
    <dgm:pt modelId="{A4F40020-E04D-4E0C-8612-DE4CAEABDF02}" type="parTrans" cxnId="{B7253A44-EC8E-415E-B7AF-276F2DFFECE6}">
      <dgm:prSet/>
      <dgm:spPr/>
      <dgm:t>
        <a:bodyPr/>
        <a:lstStyle/>
        <a:p>
          <a:endParaRPr lang="pt-BR"/>
        </a:p>
      </dgm:t>
    </dgm:pt>
    <dgm:pt modelId="{90EE8DE9-C190-427D-90EF-3E112739B510}" type="sibTrans" cxnId="{B7253A44-EC8E-415E-B7AF-276F2DFFECE6}">
      <dgm:prSet/>
      <dgm:spPr/>
      <dgm:t>
        <a:bodyPr/>
        <a:lstStyle/>
        <a:p>
          <a:endParaRPr lang="pt-BR"/>
        </a:p>
      </dgm:t>
    </dgm:pt>
    <dgm:pt modelId="{47D9EAF9-C9EC-4E9A-94E3-79F4DEEB7F89}">
      <dgm:prSet/>
      <dgm:spPr/>
      <dgm:t>
        <a:bodyPr/>
        <a:lstStyle/>
        <a:p>
          <a:r>
            <a:rPr lang="pt-BR" dirty="0" smtClean="0"/>
            <a:t>Existem alguns equívocos na literatura sobre a utilização conjunta do RUP com o PMBOK, como o mapeamento das fases do RUP nos grupos de processos do PMBOK.</a:t>
          </a:r>
          <a:endParaRPr lang="pt-BR" dirty="0" smtClean="0"/>
        </a:p>
      </dgm:t>
    </dgm:pt>
    <dgm:pt modelId="{6835E19E-CEE8-4A00-B64E-AD54D929C467}" type="parTrans" cxnId="{CB8E5007-ED7E-4C7D-945F-ED84A6374512}">
      <dgm:prSet/>
      <dgm:spPr/>
      <dgm:t>
        <a:bodyPr/>
        <a:lstStyle/>
        <a:p>
          <a:endParaRPr lang="pt-BR"/>
        </a:p>
      </dgm:t>
    </dgm:pt>
    <dgm:pt modelId="{50CDAFBD-485D-4C69-88F1-CF034C4EF90E}" type="sibTrans" cxnId="{CB8E5007-ED7E-4C7D-945F-ED84A6374512}">
      <dgm:prSet/>
      <dgm:spPr/>
      <dgm:t>
        <a:bodyPr/>
        <a:lstStyle/>
        <a:p>
          <a:endParaRPr lang="pt-BR"/>
        </a:p>
      </dgm:t>
    </dgm:pt>
    <dgm:pt modelId="{A3F5BED4-A91F-4ADD-A3D3-3638325611EA}">
      <dgm:prSet/>
      <dgm:spPr/>
      <dgm:t>
        <a:bodyPr/>
        <a:lstStyle/>
        <a:p>
          <a:r>
            <a:rPr lang="pt-BR" dirty="0" smtClean="0"/>
            <a:t>Trabalhos Futuros:</a:t>
          </a:r>
          <a:endParaRPr lang="pt-BR" dirty="0" smtClean="0"/>
        </a:p>
      </dgm:t>
    </dgm:pt>
    <dgm:pt modelId="{804B4455-70EF-499F-BC08-504CACC9561E}" type="parTrans" cxnId="{616F1184-A571-4721-A99F-20E23801E1EB}">
      <dgm:prSet/>
      <dgm:spPr/>
      <dgm:t>
        <a:bodyPr/>
        <a:lstStyle/>
        <a:p>
          <a:endParaRPr lang="pt-BR"/>
        </a:p>
      </dgm:t>
    </dgm:pt>
    <dgm:pt modelId="{D97D45AF-0C50-40E9-AD7C-A0697852CC6C}" type="sibTrans" cxnId="{616F1184-A571-4721-A99F-20E23801E1EB}">
      <dgm:prSet/>
      <dgm:spPr/>
      <dgm:t>
        <a:bodyPr/>
        <a:lstStyle/>
        <a:p>
          <a:endParaRPr lang="pt-BR"/>
        </a:p>
      </dgm:t>
    </dgm:pt>
    <dgm:pt modelId="{ECB3FC24-338A-408E-9CFE-73D16D28A670}">
      <dgm:prSet/>
      <dgm:spPr/>
      <dgm:t>
        <a:bodyPr/>
        <a:lstStyle/>
        <a:p>
          <a:r>
            <a:rPr lang="pt-BR" dirty="0" smtClean="0"/>
            <a:t>Aprofundar o estudo para fazer uma proposta mais detalhadas</a:t>
          </a:r>
          <a:endParaRPr lang="pt-BR" dirty="0" smtClean="0"/>
        </a:p>
      </dgm:t>
    </dgm:pt>
    <dgm:pt modelId="{7E863079-A09B-41E4-A7C3-C531395E91DF}" type="parTrans" cxnId="{B294C5B4-7FF6-4ACF-9D88-7924E728A5F0}">
      <dgm:prSet/>
      <dgm:spPr/>
      <dgm:t>
        <a:bodyPr/>
        <a:lstStyle/>
        <a:p>
          <a:endParaRPr lang="pt-BR"/>
        </a:p>
      </dgm:t>
    </dgm:pt>
    <dgm:pt modelId="{6861B53E-3B63-4459-A153-872B6275F5BC}" type="sibTrans" cxnId="{B294C5B4-7FF6-4ACF-9D88-7924E728A5F0}">
      <dgm:prSet/>
      <dgm:spPr/>
      <dgm:t>
        <a:bodyPr/>
        <a:lstStyle/>
        <a:p>
          <a:endParaRPr lang="pt-BR"/>
        </a:p>
      </dgm:t>
    </dgm:pt>
    <dgm:pt modelId="{F3231282-CE83-4BE6-BC7D-D70776320A57}" type="pres">
      <dgm:prSet presAssocID="{B30382B8-69A4-477D-9BE1-F78738314C45}" presName="linear" presStyleCnt="0">
        <dgm:presLayoutVars>
          <dgm:animLvl val="lvl"/>
          <dgm:resizeHandles val="exact"/>
        </dgm:presLayoutVars>
      </dgm:prSet>
      <dgm:spPr/>
    </dgm:pt>
    <dgm:pt modelId="{E9B10BD8-9288-4411-B238-A21F6CF1D071}" type="pres">
      <dgm:prSet presAssocID="{1165640C-EBA3-416B-A294-68753696D8E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F86F0C-1D51-46E5-8260-D457CD885923}" type="pres">
      <dgm:prSet presAssocID="{1165640C-EBA3-416B-A294-68753696D8EB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DE678A-D8F6-4E00-A47A-41E2E0A9CB80}" type="pres">
      <dgm:prSet presAssocID="{F53FDB03-A34A-45BD-9DB9-3DCB6B26B6B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97D50A7-0517-40BF-92D7-5FEE4CEC2A47}" type="pres">
      <dgm:prSet presAssocID="{F53FDB03-A34A-45BD-9DB9-3DCB6B26B6B8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0FB2D4-631A-4550-9BF8-FE7327A6C2BD}" type="pres">
      <dgm:prSet presAssocID="{906FD30E-2C90-437D-93B9-EF839BAE942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A255A6-A6DD-4A2D-8975-7C3DB5C9C350}" type="pres">
      <dgm:prSet presAssocID="{906FD30E-2C90-437D-93B9-EF839BAE9426}" presName="childText" presStyleLbl="revTx" presStyleIdx="2" presStyleCnt="5">
        <dgm:presLayoutVars>
          <dgm:bulletEnabled val="1"/>
        </dgm:presLayoutVars>
      </dgm:prSet>
      <dgm:spPr/>
    </dgm:pt>
    <dgm:pt modelId="{12ABE631-ED5C-4333-B01F-9412BCE77E96}" type="pres">
      <dgm:prSet presAssocID="{B640734F-D95D-4C3A-B11C-677C0F251F3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09579E7-89E7-41D6-A1E6-30306B088D5B}" type="pres">
      <dgm:prSet presAssocID="{B640734F-D95D-4C3A-B11C-677C0F251F3A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64A543-E297-4B18-A907-73C0F0594937}" type="pres">
      <dgm:prSet presAssocID="{A3F5BED4-A91F-4ADD-A3D3-3638325611E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3596F71-0D56-47C6-A3A7-2605EE70AFDA}" type="pres">
      <dgm:prSet presAssocID="{A3F5BED4-A91F-4ADD-A3D3-3638325611EA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23C09F-6C4C-4FC7-8D65-EBC27D946720}" srcId="{F53FDB03-A34A-45BD-9DB9-3DCB6B26B6B8}" destId="{EBAB2521-AC43-4DD8-8D14-F22FF62C998D}" srcOrd="0" destOrd="0" parTransId="{D47B8171-C24D-498C-B920-372B3AEF3E28}" sibTransId="{217F1429-FFF4-47EB-B3CD-9FEB8FF52E63}"/>
    <dgm:cxn modelId="{B294C5B4-7FF6-4ACF-9D88-7924E728A5F0}" srcId="{A3F5BED4-A91F-4ADD-A3D3-3638325611EA}" destId="{ECB3FC24-338A-408E-9CFE-73D16D28A670}" srcOrd="0" destOrd="0" parTransId="{7E863079-A09B-41E4-A7C3-C531395E91DF}" sibTransId="{6861B53E-3B63-4459-A153-872B6275F5BC}"/>
    <dgm:cxn modelId="{4A66BF64-7A7B-4C11-89D9-4BC7D3C1D257}" type="presOf" srcId="{1165640C-EBA3-416B-A294-68753696D8EB}" destId="{E9B10BD8-9288-4411-B238-A21F6CF1D071}" srcOrd="0" destOrd="0" presId="urn:microsoft.com/office/officeart/2005/8/layout/vList2"/>
    <dgm:cxn modelId="{8DCBF8AE-1721-4A56-9043-20D121E56DA6}" type="presOf" srcId="{A3F5BED4-A91F-4ADD-A3D3-3638325611EA}" destId="{7A64A543-E297-4B18-A907-73C0F0594937}" srcOrd="0" destOrd="0" presId="urn:microsoft.com/office/officeart/2005/8/layout/vList2"/>
    <dgm:cxn modelId="{CB8E5007-ED7E-4C7D-945F-ED84A6374512}" srcId="{B640734F-D95D-4C3A-B11C-677C0F251F3A}" destId="{47D9EAF9-C9EC-4E9A-94E3-79F4DEEB7F89}" srcOrd="0" destOrd="0" parTransId="{6835E19E-CEE8-4A00-B64E-AD54D929C467}" sibTransId="{50CDAFBD-485D-4C69-88F1-CF034C4EF90E}"/>
    <dgm:cxn modelId="{84F863E3-5918-4854-85F8-4A8E0D18B89D}" type="presOf" srcId="{EBAB2521-AC43-4DD8-8D14-F22FF62C998D}" destId="{397D50A7-0517-40BF-92D7-5FEE4CEC2A47}" srcOrd="0" destOrd="0" presId="urn:microsoft.com/office/officeart/2005/8/layout/vList2"/>
    <dgm:cxn modelId="{E06C462B-F86C-4561-9B02-F2A4A4DF5E98}" type="presOf" srcId="{E4929377-3BB0-43FE-8287-1BD7F111012B}" destId="{5FF86F0C-1D51-46E5-8260-D457CD885923}" srcOrd="0" destOrd="0" presId="urn:microsoft.com/office/officeart/2005/8/layout/vList2"/>
    <dgm:cxn modelId="{616F1184-A571-4721-A99F-20E23801E1EB}" srcId="{B30382B8-69A4-477D-9BE1-F78738314C45}" destId="{A3F5BED4-A91F-4ADD-A3D3-3638325611EA}" srcOrd="4" destOrd="0" parTransId="{804B4455-70EF-499F-BC08-504CACC9561E}" sibTransId="{D97D45AF-0C50-40E9-AD7C-A0697852CC6C}"/>
    <dgm:cxn modelId="{7788C041-7622-4174-A894-AECFDB230651}" type="presOf" srcId="{EA1B7A7E-2607-46DD-9982-A5E31699FB6A}" destId="{98A255A6-A6DD-4A2D-8975-7C3DB5C9C350}" srcOrd="0" destOrd="0" presId="urn:microsoft.com/office/officeart/2005/8/layout/vList2"/>
    <dgm:cxn modelId="{DFFA1140-4DCB-4494-8695-F3A54EA0D825}" type="presOf" srcId="{906FD30E-2C90-437D-93B9-EF839BAE9426}" destId="{AE0FB2D4-631A-4550-9BF8-FE7327A6C2BD}" srcOrd="0" destOrd="0" presId="urn:microsoft.com/office/officeart/2005/8/layout/vList2"/>
    <dgm:cxn modelId="{FCA8E527-89B7-4F9B-BC19-83B925926752}" type="presOf" srcId="{47D9EAF9-C9EC-4E9A-94E3-79F4DEEB7F89}" destId="{C09579E7-89E7-41D6-A1E6-30306B088D5B}" srcOrd="0" destOrd="0" presId="urn:microsoft.com/office/officeart/2005/8/layout/vList2"/>
    <dgm:cxn modelId="{D2E2BD97-16F2-4C25-A58E-6DAC9C52F0FC}" srcId="{F53FDB03-A34A-45BD-9DB9-3DCB6B26B6B8}" destId="{675D111B-D153-479C-A068-87DF7B174A38}" srcOrd="1" destOrd="0" parTransId="{EC10CB4D-01CA-4EBB-9565-6623DC5B79B3}" sibTransId="{FE02B487-D395-4530-B1D2-5859007B491A}"/>
    <dgm:cxn modelId="{B7253A44-EC8E-415E-B7AF-276F2DFFECE6}" srcId="{B30382B8-69A4-477D-9BE1-F78738314C45}" destId="{B640734F-D95D-4C3A-B11C-677C0F251F3A}" srcOrd="3" destOrd="0" parTransId="{A4F40020-E04D-4E0C-8612-DE4CAEABDF02}" sibTransId="{90EE8DE9-C190-427D-90EF-3E112739B510}"/>
    <dgm:cxn modelId="{B64762E3-9458-45F8-83D4-A6B13F5F881D}" srcId="{B30382B8-69A4-477D-9BE1-F78738314C45}" destId="{1165640C-EBA3-416B-A294-68753696D8EB}" srcOrd="0" destOrd="0" parTransId="{82E6BCE1-F3EB-4E26-87D2-05294194BCC2}" sibTransId="{DD275619-DD54-4B58-837D-327A1122CC88}"/>
    <dgm:cxn modelId="{D8B5B264-8381-4C4E-B632-D82FC84750E4}" type="presOf" srcId="{B640734F-D95D-4C3A-B11C-677C0F251F3A}" destId="{12ABE631-ED5C-4333-B01F-9412BCE77E96}" srcOrd="0" destOrd="0" presId="urn:microsoft.com/office/officeart/2005/8/layout/vList2"/>
    <dgm:cxn modelId="{BEA232BA-FEA0-448C-9EEA-8D915841DB05}" srcId="{B30382B8-69A4-477D-9BE1-F78738314C45}" destId="{906FD30E-2C90-437D-93B9-EF839BAE9426}" srcOrd="2" destOrd="0" parTransId="{09C08896-BD43-4576-B024-90B334052016}" sibTransId="{B542C0AB-801D-4847-8DA0-18F87AF54757}"/>
    <dgm:cxn modelId="{C8FA7E2C-8B1B-4F2F-B023-C488D127BF56}" srcId="{B30382B8-69A4-477D-9BE1-F78738314C45}" destId="{F53FDB03-A34A-45BD-9DB9-3DCB6B26B6B8}" srcOrd="1" destOrd="0" parTransId="{9F5F01D6-CFD2-474C-AD53-CF95A8D573E3}" sibTransId="{388093AF-1C0C-4556-86E4-E0DB4D3CBD72}"/>
    <dgm:cxn modelId="{EF48D775-1D06-4ED0-82D0-01B4CED15F4A}" type="presOf" srcId="{F53FDB03-A34A-45BD-9DB9-3DCB6B26B6B8}" destId="{7EDE678A-D8F6-4E00-A47A-41E2E0A9CB80}" srcOrd="0" destOrd="0" presId="urn:microsoft.com/office/officeart/2005/8/layout/vList2"/>
    <dgm:cxn modelId="{60E6FD5C-6D13-4FF4-BC00-3AE2CBCCFADD}" srcId="{906FD30E-2C90-437D-93B9-EF839BAE9426}" destId="{EA1B7A7E-2607-46DD-9982-A5E31699FB6A}" srcOrd="0" destOrd="0" parTransId="{881E307F-45D7-4FE5-83BD-76718D5EEB8B}" sibTransId="{2ED28A2C-D796-49B6-B312-BCD1A55A3D3A}"/>
    <dgm:cxn modelId="{DD160E6C-A375-48FB-B88F-28104FA2032A}" type="presOf" srcId="{B30382B8-69A4-477D-9BE1-F78738314C45}" destId="{F3231282-CE83-4BE6-BC7D-D70776320A57}" srcOrd="0" destOrd="0" presId="urn:microsoft.com/office/officeart/2005/8/layout/vList2"/>
    <dgm:cxn modelId="{A9106A92-5293-4E6E-B891-830EBFDF6CA1}" type="presOf" srcId="{ECB3FC24-338A-408E-9CFE-73D16D28A670}" destId="{33596F71-0D56-47C6-A3A7-2605EE70AFDA}" srcOrd="0" destOrd="0" presId="urn:microsoft.com/office/officeart/2005/8/layout/vList2"/>
    <dgm:cxn modelId="{8EDE88CF-4A81-41C2-AF2B-DA50D3851B71}" type="presOf" srcId="{675D111B-D153-479C-A068-87DF7B174A38}" destId="{397D50A7-0517-40BF-92D7-5FEE4CEC2A47}" srcOrd="0" destOrd="1" presId="urn:microsoft.com/office/officeart/2005/8/layout/vList2"/>
    <dgm:cxn modelId="{64959DA4-523F-4E16-BA90-F29613005435}" srcId="{1165640C-EBA3-416B-A294-68753696D8EB}" destId="{E4929377-3BB0-43FE-8287-1BD7F111012B}" srcOrd="0" destOrd="0" parTransId="{941CD03A-FC02-430E-B40E-8F37B5B1A8C1}" sibTransId="{0DEDD4BE-31F6-4AAD-8EDF-9B1DA4F1A918}"/>
    <dgm:cxn modelId="{8B6C4196-ACF0-4EBD-A77E-776B704B9D51}" type="presParOf" srcId="{F3231282-CE83-4BE6-BC7D-D70776320A57}" destId="{E9B10BD8-9288-4411-B238-A21F6CF1D071}" srcOrd="0" destOrd="0" presId="urn:microsoft.com/office/officeart/2005/8/layout/vList2"/>
    <dgm:cxn modelId="{2B6DF473-B31B-498D-A3C7-A744A8683AF2}" type="presParOf" srcId="{F3231282-CE83-4BE6-BC7D-D70776320A57}" destId="{5FF86F0C-1D51-46E5-8260-D457CD885923}" srcOrd="1" destOrd="0" presId="urn:microsoft.com/office/officeart/2005/8/layout/vList2"/>
    <dgm:cxn modelId="{E62051E8-DD3A-4161-BF44-EEAA0CEBB1F7}" type="presParOf" srcId="{F3231282-CE83-4BE6-BC7D-D70776320A57}" destId="{7EDE678A-D8F6-4E00-A47A-41E2E0A9CB80}" srcOrd="2" destOrd="0" presId="urn:microsoft.com/office/officeart/2005/8/layout/vList2"/>
    <dgm:cxn modelId="{3348C6F4-6B53-417D-9315-1E33B9D23CDC}" type="presParOf" srcId="{F3231282-CE83-4BE6-BC7D-D70776320A57}" destId="{397D50A7-0517-40BF-92D7-5FEE4CEC2A47}" srcOrd="3" destOrd="0" presId="urn:microsoft.com/office/officeart/2005/8/layout/vList2"/>
    <dgm:cxn modelId="{4AEC4FE5-34D9-4F00-8B76-D0142FCFE812}" type="presParOf" srcId="{F3231282-CE83-4BE6-BC7D-D70776320A57}" destId="{AE0FB2D4-631A-4550-9BF8-FE7327A6C2BD}" srcOrd="4" destOrd="0" presId="urn:microsoft.com/office/officeart/2005/8/layout/vList2"/>
    <dgm:cxn modelId="{FB3B1E6D-9D07-48F4-A647-AC54EA727E23}" type="presParOf" srcId="{F3231282-CE83-4BE6-BC7D-D70776320A57}" destId="{98A255A6-A6DD-4A2D-8975-7C3DB5C9C350}" srcOrd="5" destOrd="0" presId="urn:microsoft.com/office/officeart/2005/8/layout/vList2"/>
    <dgm:cxn modelId="{B17E0A89-F554-4E18-A0F1-BE3D9DE5A3F3}" type="presParOf" srcId="{F3231282-CE83-4BE6-BC7D-D70776320A57}" destId="{12ABE631-ED5C-4333-B01F-9412BCE77E96}" srcOrd="6" destOrd="0" presId="urn:microsoft.com/office/officeart/2005/8/layout/vList2"/>
    <dgm:cxn modelId="{7F7DE383-2782-49C4-9F0A-FC5BAD514BF5}" type="presParOf" srcId="{F3231282-CE83-4BE6-BC7D-D70776320A57}" destId="{C09579E7-89E7-41D6-A1E6-30306B088D5B}" srcOrd="7" destOrd="0" presId="urn:microsoft.com/office/officeart/2005/8/layout/vList2"/>
    <dgm:cxn modelId="{05B965D9-6B46-4BE7-ABE9-2329E09EB37A}" type="presParOf" srcId="{F3231282-CE83-4BE6-BC7D-D70776320A57}" destId="{7A64A543-E297-4B18-A907-73C0F0594937}" srcOrd="8" destOrd="0" presId="urn:microsoft.com/office/officeart/2005/8/layout/vList2"/>
    <dgm:cxn modelId="{B2BDDAF1-9785-4905-94E1-84061176ED5F}" type="presParOf" srcId="{F3231282-CE83-4BE6-BC7D-D70776320A57}" destId="{33596F71-0D56-47C6-A3A7-2605EE70AFD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6DFE1-4E03-4FA7-84F2-A713ECAA03C8}">
      <dsp:nvSpPr>
        <dsp:cNvPr id="0" name=""/>
        <dsp:cNvSpPr/>
      </dsp:nvSpPr>
      <dsp:spPr>
        <a:xfrm>
          <a:off x="-4702099" y="-720790"/>
          <a:ext cx="5600832" cy="5600832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37274-AA7E-41B2-9626-379C658EC199}">
      <dsp:nvSpPr>
        <dsp:cNvPr id="0" name=""/>
        <dsp:cNvSpPr/>
      </dsp:nvSpPr>
      <dsp:spPr>
        <a:xfrm>
          <a:off x="393339" y="259869"/>
          <a:ext cx="8335194" cy="5200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80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Introdução</a:t>
          </a:r>
          <a:endParaRPr lang="pt-BR" sz="2700" kern="1200" dirty="0" smtClean="0"/>
        </a:p>
      </dsp:txBody>
      <dsp:txXfrm>
        <a:off x="393339" y="259869"/>
        <a:ext cx="8335194" cy="520072"/>
      </dsp:txXfrm>
    </dsp:sp>
    <dsp:sp modelId="{1BCD6E39-8BE4-4260-A34A-C155BC43BA35}">
      <dsp:nvSpPr>
        <dsp:cNvPr id="0" name=""/>
        <dsp:cNvSpPr/>
      </dsp:nvSpPr>
      <dsp:spPr>
        <a:xfrm>
          <a:off x="68294" y="194860"/>
          <a:ext cx="650090" cy="6500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3E606-EF2B-4F74-A940-63E34A159C86}">
      <dsp:nvSpPr>
        <dsp:cNvPr id="0" name=""/>
        <dsp:cNvSpPr/>
      </dsp:nvSpPr>
      <dsp:spPr>
        <a:xfrm>
          <a:off x="766008" y="1039729"/>
          <a:ext cx="7962525" cy="5200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80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PMBOK</a:t>
          </a:r>
          <a:endParaRPr lang="pt-BR" sz="2700" kern="1200" dirty="0" smtClean="0"/>
        </a:p>
      </dsp:txBody>
      <dsp:txXfrm>
        <a:off x="766008" y="1039729"/>
        <a:ext cx="7962525" cy="520072"/>
      </dsp:txXfrm>
    </dsp:sp>
    <dsp:sp modelId="{9E5DAF25-BA1C-4725-9142-72C654DC4C2F}">
      <dsp:nvSpPr>
        <dsp:cNvPr id="0" name=""/>
        <dsp:cNvSpPr/>
      </dsp:nvSpPr>
      <dsp:spPr>
        <a:xfrm>
          <a:off x="440963" y="974720"/>
          <a:ext cx="650090" cy="6500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BE474-C565-4C87-B952-B007E473A212}">
      <dsp:nvSpPr>
        <dsp:cNvPr id="0" name=""/>
        <dsp:cNvSpPr/>
      </dsp:nvSpPr>
      <dsp:spPr>
        <a:xfrm>
          <a:off x="880388" y="1819588"/>
          <a:ext cx="7848145" cy="5200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80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RUP</a:t>
          </a:r>
          <a:endParaRPr lang="pt-BR" sz="2700" kern="1200" dirty="0" smtClean="0"/>
        </a:p>
      </dsp:txBody>
      <dsp:txXfrm>
        <a:off x="880388" y="1819588"/>
        <a:ext cx="7848145" cy="520072"/>
      </dsp:txXfrm>
    </dsp:sp>
    <dsp:sp modelId="{DECD31C7-2274-4A49-B538-BD46314F6A4A}">
      <dsp:nvSpPr>
        <dsp:cNvPr id="0" name=""/>
        <dsp:cNvSpPr/>
      </dsp:nvSpPr>
      <dsp:spPr>
        <a:xfrm>
          <a:off x="555342" y="1754579"/>
          <a:ext cx="650090" cy="6500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87D38-5A84-4E12-96E6-F8D13B0F8EBC}">
      <dsp:nvSpPr>
        <dsp:cNvPr id="0" name=""/>
        <dsp:cNvSpPr/>
      </dsp:nvSpPr>
      <dsp:spPr>
        <a:xfrm>
          <a:off x="766008" y="2599448"/>
          <a:ext cx="7962525" cy="5200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80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RUP e o PMBOK</a:t>
          </a:r>
          <a:endParaRPr lang="pt-BR" sz="2700" kern="1200" dirty="0" smtClean="0"/>
        </a:p>
      </dsp:txBody>
      <dsp:txXfrm>
        <a:off x="766008" y="2599448"/>
        <a:ext cx="7962525" cy="520072"/>
      </dsp:txXfrm>
    </dsp:sp>
    <dsp:sp modelId="{C0B58162-0C2C-402F-B253-D577B6F9C4F0}">
      <dsp:nvSpPr>
        <dsp:cNvPr id="0" name=""/>
        <dsp:cNvSpPr/>
      </dsp:nvSpPr>
      <dsp:spPr>
        <a:xfrm>
          <a:off x="440963" y="2534438"/>
          <a:ext cx="650090" cy="6500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7E526-CA93-4806-BC6C-3FEC73F860D5}">
      <dsp:nvSpPr>
        <dsp:cNvPr id="0" name=""/>
        <dsp:cNvSpPr/>
      </dsp:nvSpPr>
      <dsp:spPr>
        <a:xfrm>
          <a:off x="393339" y="3379307"/>
          <a:ext cx="8335194" cy="5200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80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Conclusões</a:t>
          </a:r>
          <a:endParaRPr lang="pt-BR" sz="2700" kern="1200" dirty="0"/>
        </a:p>
      </dsp:txBody>
      <dsp:txXfrm>
        <a:off x="393339" y="3379307"/>
        <a:ext cx="8335194" cy="520072"/>
      </dsp:txXfrm>
    </dsp:sp>
    <dsp:sp modelId="{21D352B1-49BF-44EC-B2D1-DEFEE04E8DD8}">
      <dsp:nvSpPr>
        <dsp:cNvPr id="0" name=""/>
        <dsp:cNvSpPr/>
      </dsp:nvSpPr>
      <dsp:spPr>
        <a:xfrm>
          <a:off x="68294" y="3314298"/>
          <a:ext cx="650090" cy="6500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6898B-2E6E-49CC-9267-5A217C9BC99C}">
      <dsp:nvSpPr>
        <dsp:cNvPr id="0" name=""/>
        <dsp:cNvSpPr/>
      </dsp:nvSpPr>
      <dsp:spPr>
        <a:xfrm>
          <a:off x="0" y="0"/>
          <a:ext cx="6764623" cy="7486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Principal meta dos projetos: ser concluído com sucesso.</a:t>
          </a:r>
          <a:endParaRPr lang="pt-B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TI: um dos setores com maior maturidade no gerenciamento de projetos</a:t>
          </a:r>
          <a:endParaRPr lang="pt-BR" sz="1200" kern="1200" dirty="0" smtClean="0"/>
        </a:p>
      </dsp:txBody>
      <dsp:txXfrm>
        <a:off x="21928" y="21928"/>
        <a:ext cx="5869160" cy="704809"/>
      </dsp:txXfrm>
    </dsp:sp>
    <dsp:sp modelId="{DD5783DD-C164-497A-B2FB-49B8EE9811CD}">
      <dsp:nvSpPr>
        <dsp:cNvPr id="0" name=""/>
        <dsp:cNvSpPr/>
      </dsp:nvSpPr>
      <dsp:spPr>
        <a:xfrm>
          <a:off x="505150" y="852646"/>
          <a:ext cx="6764623" cy="7486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Projetos de Software:</a:t>
          </a:r>
          <a:endParaRPr lang="pt-BR" sz="16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Alguns sem metodologias, outros com metodologias adaptadas</a:t>
          </a:r>
          <a:endParaRPr lang="pt-BR" sz="1200" kern="1200" dirty="0" smtClean="0"/>
        </a:p>
      </dsp:txBody>
      <dsp:txXfrm>
        <a:off x="527078" y="874574"/>
        <a:ext cx="5728984" cy="704809"/>
      </dsp:txXfrm>
    </dsp:sp>
    <dsp:sp modelId="{864DF4A9-54EE-4079-B6AE-AF38D4F455C3}">
      <dsp:nvSpPr>
        <dsp:cNvPr id="0" name=""/>
        <dsp:cNvSpPr/>
      </dsp:nvSpPr>
      <dsp:spPr>
        <a:xfrm>
          <a:off x="1010300" y="1705292"/>
          <a:ext cx="6764623" cy="7486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Principais metodologias:</a:t>
          </a:r>
          <a:endParaRPr lang="pt-BR" sz="16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PMBOK e RUP</a:t>
          </a:r>
          <a:endParaRPr lang="pt-BR" sz="1200" kern="1200" dirty="0" smtClean="0"/>
        </a:p>
      </dsp:txBody>
      <dsp:txXfrm>
        <a:off x="1032228" y="1727220"/>
        <a:ext cx="5728984" cy="704809"/>
      </dsp:txXfrm>
    </dsp:sp>
    <dsp:sp modelId="{7B2D9C87-85E5-4C33-AD52-58AAE7CC6F27}">
      <dsp:nvSpPr>
        <dsp:cNvPr id="0" name=""/>
        <dsp:cNvSpPr/>
      </dsp:nvSpPr>
      <dsp:spPr>
        <a:xfrm>
          <a:off x="1515451" y="2557938"/>
          <a:ext cx="6764623" cy="7486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Pergunta de pesquisa:</a:t>
          </a:r>
          <a:endParaRPr lang="pt-BR" sz="16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"É possível utilizar as melhores práticas do RUP e PMBOK de forma integrada?"</a:t>
          </a:r>
          <a:endParaRPr lang="pt-BR" sz="1200" kern="1200" dirty="0" smtClean="0"/>
        </a:p>
      </dsp:txBody>
      <dsp:txXfrm>
        <a:off x="1537379" y="2579866"/>
        <a:ext cx="5728984" cy="704809"/>
      </dsp:txXfrm>
    </dsp:sp>
    <dsp:sp modelId="{3446C404-76CC-4ED3-B408-0B3D1827CC49}">
      <dsp:nvSpPr>
        <dsp:cNvPr id="0" name=""/>
        <dsp:cNvSpPr/>
      </dsp:nvSpPr>
      <dsp:spPr>
        <a:xfrm>
          <a:off x="2020601" y="3410585"/>
          <a:ext cx="6764623" cy="74866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Objetivo:</a:t>
          </a:r>
          <a:endParaRPr lang="pt-BR" sz="16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Comparar as duas metodologias (PMBOK e RUP) e identificar similaridades e diferenças</a:t>
          </a:r>
          <a:endParaRPr lang="pt-BR" sz="1200" kern="1200" dirty="0"/>
        </a:p>
      </dsp:txBody>
      <dsp:txXfrm>
        <a:off x="2042529" y="3432513"/>
        <a:ext cx="5728984" cy="704809"/>
      </dsp:txXfrm>
    </dsp:sp>
    <dsp:sp modelId="{32FA14D5-B89B-49C4-930F-EEB6DE8DC6A7}">
      <dsp:nvSpPr>
        <dsp:cNvPr id="0" name=""/>
        <dsp:cNvSpPr/>
      </dsp:nvSpPr>
      <dsp:spPr>
        <a:xfrm>
          <a:off x="6277991" y="546941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6387483" y="546941"/>
        <a:ext cx="267648" cy="366191"/>
      </dsp:txXfrm>
    </dsp:sp>
    <dsp:sp modelId="{94DB7E80-6055-437B-8686-F3D0409CDAB9}">
      <dsp:nvSpPr>
        <dsp:cNvPr id="0" name=""/>
        <dsp:cNvSpPr/>
      </dsp:nvSpPr>
      <dsp:spPr>
        <a:xfrm>
          <a:off x="6783141" y="1399587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6892633" y="1399587"/>
        <a:ext cx="267648" cy="366191"/>
      </dsp:txXfrm>
    </dsp:sp>
    <dsp:sp modelId="{DCD4F8D3-9FA6-4A3E-BCB7-DAA93C3759CF}">
      <dsp:nvSpPr>
        <dsp:cNvPr id="0" name=""/>
        <dsp:cNvSpPr/>
      </dsp:nvSpPr>
      <dsp:spPr>
        <a:xfrm>
          <a:off x="7288291" y="2239756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7397783" y="2239756"/>
        <a:ext cx="267648" cy="366191"/>
      </dsp:txXfrm>
    </dsp:sp>
    <dsp:sp modelId="{559458CC-A637-46AC-8A75-82106231956A}">
      <dsp:nvSpPr>
        <dsp:cNvPr id="0" name=""/>
        <dsp:cNvSpPr/>
      </dsp:nvSpPr>
      <dsp:spPr>
        <a:xfrm>
          <a:off x="7793442" y="3100720"/>
          <a:ext cx="486632" cy="48663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7902934" y="3100720"/>
        <a:ext cx="267648" cy="366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4C1EF-E446-4665-B9D7-2C937FFBCA24}">
      <dsp:nvSpPr>
        <dsp:cNvPr id="0" name=""/>
        <dsp:cNvSpPr/>
      </dsp:nvSpPr>
      <dsp:spPr>
        <a:xfrm>
          <a:off x="1495178" y="66"/>
          <a:ext cx="1039779" cy="103977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50C278D-4272-4F4C-AA54-68E0240C0413}">
      <dsp:nvSpPr>
        <dsp:cNvPr id="0" name=""/>
        <dsp:cNvSpPr/>
      </dsp:nvSpPr>
      <dsp:spPr>
        <a:xfrm>
          <a:off x="2015068" y="66"/>
          <a:ext cx="5547603" cy="1039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Características</a:t>
          </a:r>
          <a:endParaRPr lang="pt-BR" sz="4000" kern="1200" dirty="0"/>
        </a:p>
      </dsp:txBody>
      <dsp:txXfrm>
        <a:off x="2015068" y="66"/>
        <a:ext cx="5547603" cy="1039779"/>
      </dsp:txXfrm>
    </dsp:sp>
    <dsp:sp modelId="{B08A113D-D7A1-49A7-8609-A46C983E69FD}">
      <dsp:nvSpPr>
        <dsp:cNvPr id="0" name=""/>
        <dsp:cNvSpPr/>
      </dsp:nvSpPr>
      <dsp:spPr>
        <a:xfrm>
          <a:off x="1495178" y="1039845"/>
          <a:ext cx="1039779" cy="103977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-216"/>
                <a:lumOff val="1642"/>
                <a:alphaOff val="-1000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-216"/>
                <a:lumOff val="1642"/>
                <a:alphaOff val="-1000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-216"/>
                <a:lumOff val="1642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332A7815-EDE3-4B9D-8B2E-5E54C3A89D6F}">
      <dsp:nvSpPr>
        <dsp:cNvPr id="0" name=""/>
        <dsp:cNvSpPr/>
      </dsp:nvSpPr>
      <dsp:spPr>
        <a:xfrm>
          <a:off x="2015068" y="1039845"/>
          <a:ext cx="5547603" cy="1039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Ciclos de Vida</a:t>
          </a:r>
          <a:endParaRPr lang="pt-BR" sz="4000" kern="1200" dirty="0" smtClean="0"/>
        </a:p>
      </dsp:txBody>
      <dsp:txXfrm>
        <a:off x="2015068" y="1039845"/>
        <a:ext cx="5547603" cy="1039779"/>
      </dsp:txXfrm>
    </dsp:sp>
    <dsp:sp modelId="{4FF36188-D320-4B37-9A19-A40C60E6427E}">
      <dsp:nvSpPr>
        <dsp:cNvPr id="0" name=""/>
        <dsp:cNvSpPr/>
      </dsp:nvSpPr>
      <dsp:spPr>
        <a:xfrm>
          <a:off x="1495178" y="2079625"/>
          <a:ext cx="1039779" cy="103977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-433"/>
                <a:lumOff val="3285"/>
                <a:alphaOff val="-2000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-433"/>
                <a:lumOff val="3285"/>
                <a:alphaOff val="-2000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-433"/>
                <a:lumOff val="3285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85A2F974-1382-4B4A-9D7E-9F514300D14A}">
      <dsp:nvSpPr>
        <dsp:cNvPr id="0" name=""/>
        <dsp:cNvSpPr/>
      </dsp:nvSpPr>
      <dsp:spPr>
        <a:xfrm>
          <a:off x="2015068" y="2079625"/>
          <a:ext cx="5547603" cy="1039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Relacionamentos</a:t>
          </a:r>
          <a:endParaRPr lang="pt-BR" sz="4000" kern="1200" dirty="0" smtClean="0"/>
        </a:p>
      </dsp:txBody>
      <dsp:txXfrm>
        <a:off x="2015068" y="2079625"/>
        <a:ext cx="5547603" cy="1039779"/>
      </dsp:txXfrm>
    </dsp:sp>
    <dsp:sp modelId="{0094666C-24A2-4B6D-93A8-D29792E472F2}">
      <dsp:nvSpPr>
        <dsp:cNvPr id="0" name=""/>
        <dsp:cNvSpPr/>
      </dsp:nvSpPr>
      <dsp:spPr>
        <a:xfrm>
          <a:off x="1495178" y="3119404"/>
          <a:ext cx="1039779" cy="103977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-649"/>
                <a:lumOff val="4927"/>
                <a:alphaOff val="-3000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-649"/>
                <a:lumOff val="4927"/>
                <a:alphaOff val="-3000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-649"/>
                <a:lumOff val="4927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FF639CF3-ED13-41FA-BC5B-EBCC5C7633A5}">
      <dsp:nvSpPr>
        <dsp:cNvPr id="0" name=""/>
        <dsp:cNvSpPr/>
      </dsp:nvSpPr>
      <dsp:spPr>
        <a:xfrm>
          <a:off x="2015068" y="3119404"/>
          <a:ext cx="5547603" cy="1039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Gestão de Projetos do RUP</a:t>
          </a:r>
          <a:endParaRPr lang="pt-BR" sz="4000" kern="1200" dirty="0"/>
        </a:p>
      </dsp:txBody>
      <dsp:txXfrm>
        <a:off x="2015068" y="3119404"/>
        <a:ext cx="5547603" cy="1039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67E09-F2F4-4094-BFF8-030E19D4EF6B}">
      <dsp:nvSpPr>
        <dsp:cNvPr id="0" name=""/>
        <dsp:cNvSpPr/>
      </dsp:nvSpPr>
      <dsp:spPr>
        <a:xfrm rot="16200000">
          <a:off x="-1038336" y="1040454"/>
          <a:ext cx="4159250" cy="207834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94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 RUP é uma alternativa ao PMBOK:</a:t>
          </a:r>
          <a:endParaRPr lang="pt-B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 RUP não trata todas as disciplinas da gestão de projetos.</a:t>
          </a:r>
          <a:endParaRPr lang="pt-BR" sz="1600" kern="1200" dirty="0"/>
        </a:p>
      </dsp:txBody>
      <dsp:txXfrm rot="5400000">
        <a:off x="2119" y="831849"/>
        <a:ext cx="2078340" cy="2495550"/>
      </dsp:txXfrm>
    </dsp:sp>
    <dsp:sp modelId="{13FC6F19-9DEC-4AFA-9E76-804C47B2829E}">
      <dsp:nvSpPr>
        <dsp:cNvPr id="0" name=""/>
        <dsp:cNvSpPr/>
      </dsp:nvSpPr>
      <dsp:spPr>
        <a:xfrm rot="16200000">
          <a:off x="1195879" y="1040454"/>
          <a:ext cx="4159250" cy="2078340"/>
        </a:xfrm>
        <a:prstGeom prst="flowChartManualOperation">
          <a:avLst/>
        </a:prstGeom>
        <a:solidFill>
          <a:schemeClr val="accent5">
            <a:hueOff val="-4984977"/>
            <a:satOff val="-23698"/>
            <a:lumOff val="-54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94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 RUP desvia a atenção da gestão de projetos:</a:t>
          </a:r>
          <a:endParaRPr lang="pt-B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Pelo contrário, ele tem uma disciplina específica para a gestão de projetos.</a:t>
          </a:r>
          <a:endParaRPr lang="pt-BR" sz="1600" kern="1200" dirty="0"/>
        </a:p>
      </dsp:txBody>
      <dsp:txXfrm rot="5400000">
        <a:off x="2236334" y="831849"/>
        <a:ext cx="2078340" cy="2495550"/>
      </dsp:txXfrm>
    </dsp:sp>
    <dsp:sp modelId="{91712C32-BBA5-4C4E-ABDB-55E6E47144B9}">
      <dsp:nvSpPr>
        <dsp:cNvPr id="0" name=""/>
        <dsp:cNvSpPr/>
      </dsp:nvSpPr>
      <dsp:spPr>
        <a:xfrm rot="16200000">
          <a:off x="3430095" y="1040454"/>
          <a:ext cx="4159250" cy="2078340"/>
        </a:xfrm>
        <a:prstGeom prst="flowChartManualOperation">
          <a:avLst/>
        </a:prstGeom>
        <a:solidFill>
          <a:schemeClr val="accent5">
            <a:hueOff val="-9969954"/>
            <a:satOff val="-47395"/>
            <a:lumOff val="-108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94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 RUP não deixa trilha de auditoria:</a:t>
          </a:r>
          <a:endParaRPr lang="pt-B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 RUP é fortemente embasado em artefatos, que são documentos auditáveis.</a:t>
          </a:r>
          <a:endParaRPr lang="pt-BR" sz="1600" kern="1200" dirty="0"/>
        </a:p>
      </dsp:txBody>
      <dsp:txXfrm rot="5400000">
        <a:off x="4470550" y="831849"/>
        <a:ext cx="2078340" cy="2495550"/>
      </dsp:txXfrm>
    </dsp:sp>
    <dsp:sp modelId="{CE6A424A-1B0A-46D5-852E-BBE9CEC36361}">
      <dsp:nvSpPr>
        <dsp:cNvPr id="0" name=""/>
        <dsp:cNvSpPr/>
      </dsp:nvSpPr>
      <dsp:spPr>
        <a:xfrm rot="16200000">
          <a:off x="5664311" y="1040454"/>
          <a:ext cx="4159250" cy="2078340"/>
        </a:xfrm>
        <a:prstGeom prst="flowChartManualOperation">
          <a:avLst/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994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O RUP pode ser mapeado no PMBOK:</a:t>
          </a:r>
          <a:endParaRPr lang="pt-BR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Não há esta necessidade pois os dois podem trabalhar juntos.</a:t>
          </a:r>
          <a:endParaRPr lang="pt-BR" sz="1600" kern="1200" dirty="0"/>
        </a:p>
      </dsp:txBody>
      <dsp:txXfrm rot="5400000">
        <a:off x="6704766" y="831849"/>
        <a:ext cx="2078340" cy="2495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10BD8-9288-4411-B238-A21F6CF1D071}">
      <dsp:nvSpPr>
        <dsp:cNvPr id="0" name=""/>
        <dsp:cNvSpPr/>
      </dsp:nvSpPr>
      <dsp:spPr>
        <a:xfrm>
          <a:off x="0" y="48550"/>
          <a:ext cx="8785225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Viabilidade:</a:t>
          </a:r>
          <a:endParaRPr lang="pt-BR" sz="1700" kern="1200" dirty="0"/>
        </a:p>
      </dsp:txBody>
      <dsp:txXfrm>
        <a:off x="19904" y="68454"/>
        <a:ext cx="8745417" cy="367937"/>
      </dsp:txXfrm>
    </dsp:sp>
    <dsp:sp modelId="{5FF86F0C-1D51-46E5-8260-D457CD885923}">
      <dsp:nvSpPr>
        <dsp:cNvPr id="0" name=""/>
        <dsp:cNvSpPr/>
      </dsp:nvSpPr>
      <dsp:spPr>
        <a:xfrm>
          <a:off x="0" y="456295"/>
          <a:ext cx="8785225" cy="2815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A utilização do PMBOK com o RUP é possível, viável e em muitos casos recomendável.</a:t>
          </a:r>
          <a:endParaRPr lang="pt-BR" sz="1300" kern="1200" dirty="0" smtClean="0"/>
        </a:p>
      </dsp:txBody>
      <dsp:txXfrm>
        <a:off x="0" y="456295"/>
        <a:ext cx="8785225" cy="281520"/>
      </dsp:txXfrm>
    </dsp:sp>
    <dsp:sp modelId="{7EDE678A-D8F6-4E00-A47A-41E2E0A9CB80}">
      <dsp:nvSpPr>
        <dsp:cNvPr id="0" name=""/>
        <dsp:cNvSpPr/>
      </dsp:nvSpPr>
      <dsp:spPr>
        <a:xfrm>
          <a:off x="0" y="737815"/>
          <a:ext cx="8785225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Razões para a Integração:</a:t>
          </a:r>
          <a:endParaRPr lang="pt-BR" sz="1700" kern="1200" dirty="0" smtClean="0"/>
        </a:p>
      </dsp:txBody>
      <dsp:txXfrm>
        <a:off x="19904" y="757719"/>
        <a:ext cx="8745417" cy="367937"/>
      </dsp:txXfrm>
    </dsp:sp>
    <dsp:sp modelId="{397D50A7-0517-40BF-92D7-5FEE4CEC2A47}">
      <dsp:nvSpPr>
        <dsp:cNvPr id="0" name=""/>
        <dsp:cNvSpPr/>
      </dsp:nvSpPr>
      <dsp:spPr>
        <a:xfrm>
          <a:off x="0" y="1145560"/>
          <a:ext cx="8785225" cy="6334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O fato da disciplina de gestão de projetos do RUP ter sido escrita com base no PMBOK.</a:t>
          </a:r>
          <a:endParaRPr lang="pt-BR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O RUP tem uma boa cobertura das disciplinas de integração, escopo, tempo e qualidade do PMBOK. As demais podem ser complementadas pelas áreas de conhecimento do PMBOK.</a:t>
          </a:r>
          <a:endParaRPr lang="pt-BR" sz="1300" kern="1200" dirty="0" smtClean="0"/>
        </a:p>
      </dsp:txBody>
      <dsp:txXfrm>
        <a:off x="0" y="1145560"/>
        <a:ext cx="8785225" cy="633420"/>
      </dsp:txXfrm>
    </dsp:sp>
    <dsp:sp modelId="{AE0FB2D4-631A-4550-9BF8-FE7327A6C2BD}">
      <dsp:nvSpPr>
        <dsp:cNvPr id="0" name=""/>
        <dsp:cNvSpPr/>
      </dsp:nvSpPr>
      <dsp:spPr>
        <a:xfrm>
          <a:off x="0" y="1778980"/>
          <a:ext cx="8785225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Benefícios da Integração:</a:t>
          </a:r>
          <a:endParaRPr lang="pt-BR" sz="1700" kern="1200" dirty="0" smtClean="0"/>
        </a:p>
      </dsp:txBody>
      <dsp:txXfrm>
        <a:off x="19904" y="1798884"/>
        <a:ext cx="8745417" cy="367937"/>
      </dsp:txXfrm>
    </dsp:sp>
    <dsp:sp modelId="{98A255A6-A6DD-4A2D-8975-7C3DB5C9C350}">
      <dsp:nvSpPr>
        <dsp:cNvPr id="0" name=""/>
        <dsp:cNvSpPr/>
      </dsp:nvSpPr>
      <dsp:spPr>
        <a:xfrm>
          <a:off x="0" y="2186725"/>
          <a:ext cx="8785225" cy="4134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O uso conjunto do PMBOK e do RUP já foi testada com sucesso em vários projetos, o que resultou numa redução de 4,3% na margem de erros de estimativas de projeto.</a:t>
          </a:r>
          <a:endParaRPr lang="pt-BR" sz="1300" kern="1200" dirty="0" smtClean="0"/>
        </a:p>
      </dsp:txBody>
      <dsp:txXfrm>
        <a:off x="0" y="2186725"/>
        <a:ext cx="8785225" cy="413482"/>
      </dsp:txXfrm>
    </dsp:sp>
    <dsp:sp modelId="{12ABE631-ED5C-4333-B01F-9412BCE77E96}">
      <dsp:nvSpPr>
        <dsp:cNvPr id="0" name=""/>
        <dsp:cNvSpPr/>
      </dsp:nvSpPr>
      <dsp:spPr>
        <a:xfrm>
          <a:off x="0" y="2600207"/>
          <a:ext cx="8785225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Equívocos da Literatura:</a:t>
          </a:r>
          <a:endParaRPr lang="pt-BR" sz="1700" kern="1200" dirty="0" smtClean="0"/>
        </a:p>
      </dsp:txBody>
      <dsp:txXfrm>
        <a:off x="19904" y="2620111"/>
        <a:ext cx="8745417" cy="367937"/>
      </dsp:txXfrm>
    </dsp:sp>
    <dsp:sp modelId="{C09579E7-89E7-41D6-A1E6-30306B088D5B}">
      <dsp:nvSpPr>
        <dsp:cNvPr id="0" name=""/>
        <dsp:cNvSpPr/>
      </dsp:nvSpPr>
      <dsp:spPr>
        <a:xfrm>
          <a:off x="0" y="3007952"/>
          <a:ext cx="8785225" cy="41348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Existem alguns equívocos na literatura sobre a utilização conjunta do RUP com o PMBOK, como o mapeamento das fases do RUP nos grupos de processos do PMBOK.</a:t>
          </a:r>
          <a:endParaRPr lang="pt-BR" sz="1300" kern="1200" dirty="0" smtClean="0"/>
        </a:p>
      </dsp:txBody>
      <dsp:txXfrm>
        <a:off x="0" y="3007952"/>
        <a:ext cx="8785225" cy="413482"/>
      </dsp:txXfrm>
    </dsp:sp>
    <dsp:sp modelId="{7A64A543-E297-4B18-A907-73C0F0594937}">
      <dsp:nvSpPr>
        <dsp:cNvPr id="0" name=""/>
        <dsp:cNvSpPr/>
      </dsp:nvSpPr>
      <dsp:spPr>
        <a:xfrm>
          <a:off x="0" y="3421435"/>
          <a:ext cx="8785225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Trabalhos Futuros:</a:t>
          </a:r>
          <a:endParaRPr lang="pt-BR" sz="1700" kern="1200" dirty="0" smtClean="0"/>
        </a:p>
      </dsp:txBody>
      <dsp:txXfrm>
        <a:off x="19904" y="3441339"/>
        <a:ext cx="8745417" cy="367937"/>
      </dsp:txXfrm>
    </dsp:sp>
    <dsp:sp modelId="{33596F71-0D56-47C6-A3A7-2605EE70AFDA}">
      <dsp:nvSpPr>
        <dsp:cNvPr id="0" name=""/>
        <dsp:cNvSpPr/>
      </dsp:nvSpPr>
      <dsp:spPr>
        <a:xfrm>
          <a:off x="0" y="3829180"/>
          <a:ext cx="8785225" cy="2815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3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300" kern="1200" dirty="0" smtClean="0"/>
            <a:t>Aprofundar o estudo para fazer uma proposta mais detalhadas</a:t>
          </a:r>
          <a:endParaRPr lang="pt-BR" sz="1300" kern="1200" dirty="0" smtClean="0"/>
        </a:p>
      </dsp:txBody>
      <dsp:txXfrm>
        <a:off x="0" y="3829180"/>
        <a:ext cx="8785225" cy="28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1FCE-64E6-4FAE-9841-EC2741F0EAAF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1480-F0DA-46F5-81F8-95761F7096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7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CC50-E030-4C12-B859-4EBCEC3E1797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4141-555D-422A-956E-F80432AF69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0219" y="3495540"/>
            <a:ext cx="7717106" cy="90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711221" y="2499742"/>
            <a:ext cx="7715101" cy="9000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29" y="709490"/>
            <a:ext cx="3528392" cy="12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0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79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4"/>
          </p:nvPr>
        </p:nvSpPr>
        <p:spPr>
          <a:xfrm>
            <a:off x="179512" y="2931790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50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464400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388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9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3132707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3132645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5"/>
          </p:nvPr>
        </p:nvSpPr>
        <p:spPr>
          <a:xfrm>
            <a:off x="608590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6085902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75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echament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2771800" y="2607854"/>
            <a:ext cx="3709568" cy="90000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 smtClean="0"/>
              <a:t>Siga-nos nas redes sociais </a:t>
            </a:r>
            <a:br>
              <a:rPr lang="pt-BR" dirty="0" smtClean="0"/>
            </a:br>
            <a:r>
              <a:rPr lang="pt-BR" dirty="0" err="1" smtClean="0"/>
              <a:t>Tera</a:t>
            </a:r>
            <a:r>
              <a:rPr lang="pt-BR" dirty="0" smtClean="0"/>
              <a:t> &amp; Márcio Moreira</a:t>
            </a:r>
            <a:endParaRPr lang="pt-BR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4212835" y="1691969"/>
            <a:ext cx="852278" cy="814367"/>
            <a:chOff x="4483574" y="2837503"/>
            <a:chExt cx="736498" cy="736498"/>
          </a:xfr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7" name="Elipse 6"/>
            <p:cNvSpPr/>
            <p:nvPr/>
          </p:nvSpPr>
          <p:spPr>
            <a:xfrm>
              <a:off x="4572000" y="2942461"/>
              <a:ext cx="565393" cy="565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574" y="2837503"/>
              <a:ext cx="736498" cy="736498"/>
            </a:xfrm>
            <a:prstGeom prst="rect">
              <a:avLst/>
            </a:prstGeom>
            <a:effectLst/>
          </p:spPr>
        </p:pic>
      </p:grp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40272" y="551152"/>
            <a:ext cx="5941096" cy="5804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368" y="4008159"/>
            <a:ext cx="2123080" cy="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586"/>
            <a:ext cx="8640960" cy="939546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21601"/>
            <a:ext cx="8640960" cy="3780419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200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415846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119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249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0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53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16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2483768" y="1131590"/>
            <a:ext cx="648072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160123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2483769" y="843558"/>
            <a:ext cx="6481416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88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riplo Se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413251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57807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89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385223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65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2159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03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1999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13193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44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415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512" y="96502"/>
            <a:ext cx="7560840" cy="3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08047"/>
            <a:ext cx="1152128" cy="4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1" r:id="rId5"/>
    <p:sldLayoutId id="2147483671" r:id="rId6"/>
    <p:sldLayoutId id="2147483680" r:id="rId7"/>
    <p:sldLayoutId id="2147483664" r:id="rId8"/>
    <p:sldLayoutId id="2147483665" r:id="rId9"/>
    <p:sldLayoutId id="2147483666" r:id="rId10"/>
    <p:sldLayoutId id="2147483667" r:id="rId11"/>
    <p:sldLayoutId id="2147483662" r:id="rId12"/>
    <p:sldLayoutId id="2147483663" r:id="rId13"/>
    <p:sldLayoutId id="2147483668" r:id="rId14"/>
    <p:sldLayoutId id="2147483669" r:id="rId15"/>
    <p:sldLayoutId id="2147483670" r:id="rId16"/>
    <p:sldLayoutId id="2147483682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16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Courier New" panose="02070309020205020404" pitchFamily="49" charset="0"/>
        <a:buChar char="o"/>
        <a:defRPr sz="1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Wingdings" panose="05000000000000000000" pitchFamily="2" charset="2"/>
        <a:buChar char="§"/>
        <a:defRPr sz="12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Courier New" panose="02070309020205020404" pitchFamily="49" charset="0"/>
        <a:buChar char="o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710219" y="3137971"/>
            <a:ext cx="7717106" cy="864000"/>
          </a:xfrm>
        </p:spPr>
        <p:txBody>
          <a:bodyPr>
            <a:normAutofit/>
          </a:bodyPr>
          <a:lstStyle/>
          <a:p>
            <a:r>
              <a:rPr lang="pt-BR" sz="1600" dirty="0" smtClean="0"/>
              <a:t>Márcio Moreira - Pitágoras Uberlândia - marcio.moreira@pitagoras.com.br</a:t>
            </a:r>
          </a:p>
          <a:p>
            <a:r>
              <a:rPr lang="pt-BR" sz="1600" dirty="0" err="1"/>
              <a:t>Jailton</a:t>
            </a:r>
            <a:r>
              <a:rPr lang="pt-BR" sz="1600" dirty="0"/>
              <a:t> </a:t>
            </a:r>
            <a:r>
              <a:rPr lang="pt-BR" sz="1600" dirty="0" smtClean="0"/>
              <a:t>Marques - </a:t>
            </a:r>
            <a:r>
              <a:rPr lang="pt-BR" sz="1600" dirty="0" smtClean="0"/>
              <a:t>Pitágoras </a:t>
            </a:r>
            <a:r>
              <a:rPr lang="pt-BR" sz="1600" dirty="0" smtClean="0"/>
              <a:t>Uberlândia </a:t>
            </a:r>
            <a:r>
              <a:rPr lang="pt-BR" sz="1600" dirty="0"/>
              <a:t>- jailtonmarques@pop.com.br</a:t>
            </a:r>
            <a:endParaRPr lang="pt-BR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077633"/>
            <a:ext cx="8640959" cy="1214197"/>
          </a:xfrm>
        </p:spPr>
        <p:txBody>
          <a:bodyPr/>
          <a:lstStyle/>
          <a:p>
            <a:pPr algn="ctr"/>
            <a:r>
              <a:rPr lang="pt-BR" dirty="0"/>
              <a:t>A Integração entre o RUP e o </a:t>
            </a:r>
            <a:r>
              <a:rPr lang="pt-BR" dirty="0" smtClean="0"/>
              <a:t>PMBOK</a:t>
            </a:r>
            <a:br>
              <a:rPr lang="pt-BR" dirty="0" smtClean="0"/>
            </a:br>
            <a:r>
              <a:rPr lang="pt-BR" dirty="0" smtClean="0"/>
              <a:t>para </a:t>
            </a:r>
            <a:r>
              <a:rPr lang="pt-BR" dirty="0"/>
              <a:t>Projetos de Software</a:t>
            </a:r>
            <a:endParaRPr lang="pt-BR" sz="18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58" y="4011910"/>
            <a:ext cx="2553488" cy="90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89" y="4011910"/>
            <a:ext cx="796788" cy="9000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128652" y="1626354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www.teraits.com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72" y="4011910"/>
            <a:ext cx="742742" cy="90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1970"/>
            <a:ext cx="1872208" cy="9130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7" y="390431"/>
            <a:ext cx="3782381" cy="16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025" y="1203598"/>
            <a:ext cx="7513033" cy="2196244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Ciclos </a:t>
            </a:r>
            <a:r>
              <a:rPr lang="pt-BR" dirty="0"/>
              <a:t>de </a:t>
            </a:r>
            <a:r>
              <a:rPr lang="pt-BR" dirty="0" smtClean="0"/>
              <a:t>Vida</a:t>
            </a:r>
            <a:endParaRPr lang="pt-BR" dirty="0"/>
          </a:p>
        </p:txBody>
      </p:sp>
      <p:sp>
        <p:nvSpPr>
          <p:cNvPr id="3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lang="pt-BR" sz="900" dirty="0"/>
              <a:t>Ciclo de vida do RUP e do PMBOK (Adaptado de </a:t>
            </a:r>
            <a:r>
              <a:rPr lang="pt-BR" sz="900" cap="all" dirty="0" err="1"/>
              <a:t>Charbonneau</a:t>
            </a:r>
            <a:r>
              <a:rPr lang="pt-BR" sz="900" cap="all" dirty="0"/>
              <a:t>, 2004, </a:t>
            </a:r>
            <a:r>
              <a:rPr lang="pt-BR" sz="900" dirty="0"/>
              <a:t>p. 54)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PMBOK &amp; RUP</a:t>
            </a:r>
            <a:endParaRPr lang="pt-BR" dirty="0"/>
          </a:p>
        </p:txBody>
      </p:sp>
      <p:sp>
        <p:nvSpPr>
          <p:cNvPr id="40" name="Espaço Reservado para Conteúdo 2"/>
          <p:cNvSpPr txBox="1">
            <a:spLocks/>
          </p:cNvSpPr>
          <p:nvPr/>
        </p:nvSpPr>
        <p:spPr>
          <a:xfrm>
            <a:off x="1277634" y="3204090"/>
            <a:ext cx="6480720" cy="1689919"/>
          </a:xfrm>
          <a:prstGeom prst="rect">
            <a:avLst/>
          </a:prstGeom>
        </p:spPr>
        <p:txBody>
          <a:bodyPr vert="horz" lIns="41148" tIns="6858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dirty="0"/>
              <a:t>A diferença:</a:t>
            </a:r>
          </a:p>
          <a:p>
            <a:pPr lvl="1" algn="just"/>
            <a:r>
              <a:rPr lang="pt-BR" sz="1350" dirty="0"/>
              <a:t>Grupos de processos não é o mesmo que fase.</a:t>
            </a:r>
          </a:p>
          <a:p>
            <a:pPr lvl="1" algn="just"/>
            <a:r>
              <a:rPr lang="pt-BR" sz="1350" dirty="0"/>
              <a:t>O </a:t>
            </a:r>
            <a:r>
              <a:rPr lang="pt-BR" sz="1350" dirty="0"/>
              <a:t>PMBOK não sugere um faseamento específico para os projetos, ele deixa a cargo da engenharia aplicada ao projeto a escolha do ciclo de vida a ser </a:t>
            </a:r>
            <a:r>
              <a:rPr lang="pt-BR" sz="1350" dirty="0"/>
              <a:t>utilizado.</a:t>
            </a:r>
          </a:p>
          <a:p>
            <a:pPr lvl="1" algn="just"/>
            <a:r>
              <a:rPr lang="pt-BR" sz="1350" dirty="0"/>
              <a:t>O RUP, por ser específico para a fabricação de software, tem 4 fases bem </a:t>
            </a:r>
            <a:r>
              <a:rPr lang="pt-BR" sz="1350" dirty="0"/>
              <a:t>características.</a:t>
            </a:r>
          </a:p>
        </p:txBody>
      </p:sp>
    </p:spTree>
    <p:extLst>
      <p:ext uri="{BB962C8B-B14F-4D97-AF65-F5344CB8AC3E}">
        <p14:creationId xmlns:p14="http://schemas.microsoft.com/office/powerpoint/2010/main" val="27455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360" y="1203598"/>
            <a:ext cx="6503254" cy="208823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Relacionamentos</a:t>
            </a:r>
            <a:endParaRPr lang="pt-BR" dirty="0"/>
          </a:p>
        </p:txBody>
      </p:sp>
      <p:sp>
        <p:nvSpPr>
          <p:cNvPr id="3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lang="pt-BR" sz="900" dirty="0"/>
              <a:t>Equivalência dos grupos de processos do PMBOK e fases do RUP (HERMONT, 2011, p. 1)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PMBOK &amp; RUP</a:t>
            </a:r>
            <a:endParaRPr lang="pt-BR" dirty="0"/>
          </a:p>
        </p:txBody>
      </p:sp>
      <p:sp>
        <p:nvSpPr>
          <p:cNvPr id="40" name="Espaço Reservado para Conteúdo 2"/>
          <p:cNvSpPr txBox="1">
            <a:spLocks/>
          </p:cNvSpPr>
          <p:nvPr/>
        </p:nvSpPr>
        <p:spPr>
          <a:xfrm>
            <a:off x="1277634" y="3204090"/>
            <a:ext cx="6480720" cy="1689919"/>
          </a:xfrm>
          <a:prstGeom prst="rect">
            <a:avLst/>
          </a:prstGeom>
        </p:spPr>
        <p:txBody>
          <a:bodyPr vert="horz" lIns="41148" tIns="6858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dirty="0" smtClean="0"/>
              <a:t>Grupo </a:t>
            </a:r>
            <a:r>
              <a:rPr lang="pt-BR" sz="2400" dirty="0"/>
              <a:t>de </a:t>
            </a:r>
            <a:r>
              <a:rPr lang="pt-BR" sz="2400" dirty="0" smtClean="0"/>
              <a:t>Processos (PMBOK) x Fases (RUP):</a:t>
            </a:r>
            <a:endParaRPr lang="pt-BR" sz="2400" dirty="0"/>
          </a:p>
          <a:p>
            <a:pPr lvl="1" algn="just"/>
            <a:r>
              <a:rPr lang="pt-BR" sz="1350" dirty="0"/>
              <a:t>Afirmar </a:t>
            </a:r>
            <a:r>
              <a:rPr lang="pt-BR" sz="1350" dirty="0"/>
              <a:t>que o grupo de processos de Iniciação do PMBOK é equivalente à fase de Iniciação do RUP, e </a:t>
            </a:r>
            <a:r>
              <a:rPr lang="pt-BR" sz="1350" dirty="0"/>
              <a:t>que </a:t>
            </a:r>
            <a:r>
              <a:rPr lang="pt-BR" sz="1350" dirty="0"/>
              <a:t>o grupo de processos de Planejamento do PMBOK é equivalente à fase de Elaboração do </a:t>
            </a:r>
            <a:r>
              <a:rPr lang="pt-BR" sz="1350" dirty="0"/>
              <a:t>RUP é um equívoco.</a:t>
            </a:r>
          </a:p>
          <a:p>
            <a:pPr lvl="1" algn="just"/>
            <a:r>
              <a:rPr lang="pt-BR" sz="1350" dirty="0"/>
              <a:t>C</a:t>
            </a:r>
            <a:r>
              <a:rPr lang="pt-BR" sz="1350" dirty="0"/>
              <a:t>ada </a:t>
            </a:r>
            <a:r>
              <a:rPr lang="pt-BR" sz="1350" dirty="0"/>
              <a:t>fase do RUP é </a:t>
            </a:r>
            <a:r>
              <a:rPr lang="pt-BR" sz="1350" dirty="0" smtClean="0"/>
              <a:t>um pequeno </a:t>
            </a:r>
            <a:r>
              <a:rPr lang="pt-BR" sz="1350" b="1" dirty="0" smtClean="0"/>
              <a:t>projeto.</a:t>
            </a:r>
            <a:r>
              <a:rPr lang="pt-BR" sz="1350" dirty="0"/>
              <a:t> </a:t>
            </a:r>
            <a:r>
              <a:rPr lang="pt-BR" sz="1350" dirty="0" smtClean="0"/>
              <a:t>Logo</a:t>
            </a:r>
            <a:r>
              <a:rPr lang="pt-BR" sz="1350" dirty="0"/>
              <a:t>, </a:t>
            </a:r>
            <a:r>
              <a:rPr lang="pt-BR" sz="1350" dirty="0"/>
              <a:t>tem todos os grupos de processos do PMBOK: iniciação, planejamento, execução, monitoramento &amp; controle e encerramento.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15506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Relacionamentos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448887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Equívocos da Literatura Pesquisad</a:t>
            </a:r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11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Relacionamentos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Gestão de Projetos do RUP com base no PMBOK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842963"/>
            <a:ext cx="7272808" cy="363848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23528" y="4425374"/>
            <a:ext cx="8605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O </a:t>
            </a:r>
            <a:r>
              <a:rPr lang="pt-BR" sz="1400" dirty="0"/>
              <a:t>RUP tem planejamento de recursos, mas não entra no mérito da estrutura da equipe do projeto.</a:t>
            </a:r>
          </a:p>
          <a:p>
            <a:r>
              <a:rPr lang="pt-BR" sz="1400" dirty="0"/>
              <a:t>O PMBOK trata as comunicações de forma mais completa e planejada do que o RUP.</a:t>
            </a:r>
          </a:p>
          <a:p>
            <a:r>
              <a:rPr lang="pt-BR" sz="1400" dirty="0"/>
              <a:t>A gestão de riscos do RUP só não entra na análise quantitativa e análises de reservas dos riscos, como faz o PMBOK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296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45799"/>
            <a:ext cx="4464495" cy="25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Gestão </a:t>
            </a:r>
            <a:r>
              <a:rPr lang="pt-BR" dirty="0" smtClean="0"/>
              <a:t>de </a:t>
            </a:r>
            <a:r>
              <a:rPr lang="pt-BR" dirty="0" smtClean="0"/>
              <a:t>Projetos </a:t>
            </a:r>
            <a:r>
              <a:rPr lang="pt-BR" dirty="0" smtClean="0"/>
              <a:t>do RUP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lang="pt-BR" sz="900" dirty="0" smtClean="0"/>
              <a:t>As disciplinas do RUP trocando a gestão de projetos pelo PMBOK (TEMNENCO, 2008, p. 26)</a:t>
            </a:r>
            <a:endParaRPr lang="pt-BR" sz="900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77634" y="3813888"/>
            <a:ext cx="6480720" cy="1134126"/>
          </a:xfrm>
          <a:prstGeom prst="rect">
            <a:avLst/>
          </a:prstGeom>
        </p:spPr>
        <p:txBody>
          <a:bodyPr vert="horz" lIns="41148" tIns="6858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dirty="0"/>
              <a:t>Uma proposta:</a:t>
            </a:r>
          </a:p>
          <a:p>
            <a:pPr lvl="1" algn="just"/>
            <a:r>
              <a:rPr lang="pt-BR" sz="1200" dirty="0"/>
              <a:t>A proposta de </a:t>
            </a:r>
            <a:r>
              <a:rPr lang="pt-BR" sz="1200" dirty="0" err="1"/>
              <a:t>Temnenco</a:t>
            </a:r>
            <a:r>
              <a:rPr lang="pt-BR" sz="1200" dirty="0"/>
              <a:t> (2008, p. 26) é a de substituição de quase todas as atividades de gestão de projeto do RUP pelos processos do PMBOK, exceto a gestão de configuração e mudanças. Esta proposta considera o fato que a disciplina de gestão de projetos do RUP foi escrita com base no PMBOK, conforme pode ser visto no material do RUP</a:t>
            </a:r>
            <a:r>
              <a:rPr lang="pt-B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146507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Trabalhos Futuros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23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00" dirty="0" smtClean="0"/>
              <a:t>BAINEY, Kenneth. </a:t>
            </a:r>
            <a:r>
              <a:rPr lang="en-US" sz="1000" b="1" i="1" dirty="0" smtClean="0"/>
              <a:t>Integrated IT Project Management: A Model-centric Approach</a:t>
            </a:r>
            <a:r>
              <a:rPr lang="en-US" sz="1000" dirty="0" smtClean="0"/>
              <a:t>. </a:t>
            </a:r>
            <a:r>
              <a:rPr lang="pt-BR" sz="1000" dirty="0" err="1" smtClean="0"/>
              <a:t>Norwood</a:t>
            </a:r>
            <a:r>
              <a:rPr lang="pt-BR" sz="1000" dirty="0" smtClean="0"/>
              <a:t>: </a:t>
            </a:r>
            <a:r>
              <a:rPr lang="pt-BR" sz="1000" dirty="0" err="1" smtClean="0"/>
              <a:t>Artech</a:t>
            </a:r>
            <a:r>
              <a:rPr lang="pt-BR" sz="1000" dirty="0" smtClean="0"/>
              <a:t> </a:t>
            </a:r>
            <a:r>
              <a:rPr lang="pt-BR" sz="1000" dirty="0" err="1" smtClean="0"/>
              <a:t>House</a:t>
            </a:r>
            <a:r>
              <a:rPr lang="pt-BR" sz="1000" dirty="0" smtClean="0"/>
              <a:t>, 2004. Disponível em &lt; http://books.google.com.br/books?id=mfdSe0PuowwC &gt;. Acesso em 22 mai. 2014.</a:t>
            </a:r>
          </a:p>
          <a:p>
            <a:r>
              <a:rPr lang="pt-BR" sz="1000" dirty="0" smtClean="0"/>
              <a:t>BRASSCOM. </a:t>
            </a:r>
            <a:r>
              <a:rPr lang="pt-BR" sz="1000" b="1" i="1" dirty="0" smtClean="0"/>
              <a:t>Brasil TI – BOP Book – 2013/2014</a:t>
            </a:r>
            <a:r>
              <a:rPr lang="pt-BR" sz="1000" i="1" dirty="0" smtClean="0"/>
              <a:t>.</a:t>
            </a:r>
            <a:r>
              <a:rPr lang="pt-BR" sz="1000" dirty="0" smtClean="0"/>
              <a:t> Brasil, 2013. Relatório. Disponível em: &lt;http://www.brasscom.org.br/&gt;. </a:t>
            </a:r>
            <a:r>
              <a:rPr lang="en-US" sz="1000" dirty="0" err="1" smtClean="0"/>
              <a:t>Acesso</a:t>
            </a:r>
            <a:r>
              <a:rPr lang="en-US" sz="1000" dirty="0" smtClean="0"/>
              <a:t> </a:t>
            </a:r>
            <a:r>
              <a:rPr lang="en-US" sz="1000" dirty="0" err="1" smtClean="0"/>
              <a:t>em</a:t>
            </a:r>
            <a:r>
              <a:rPr lang="en-US" sz="1000" dirty="0" smtClean="0"/>
              <a:t>: 20 out. 2013.</a:t>
            </a:r>
            <a:endParaRPr lang="pt-BR" sz="1000" dirty="0" smtClean="0"/>
          </a:p>
          <a:p>
            <a:r>
              <a:rPr lang="en-US" sz="1000" dirty="0" smtClean="0"/>
              <a:t>CHARBONNEAU, S. </a:t>
            </a:r>
            <a:r>
              <a:rPr lang="en-US" sz="1000" b="1" i="1" dirty="0" smtClean="0"/>
              <a:t>Software Project Management -- A Mapping between RUP and the PMBOK.</a:t>
            </a:r>
            <a:r>
              <a:rPr lang="en-US" sz="1000" dirty="0" smtClean="0"/>
              <a:t> </a:t>
            </a:r>
            <a:r>
              <a:rPr lang="pt-BR" sz="1000" dirty="0" smtClean="0"/>
              <a:t>The </a:t>
            </a:r>
            <a:r>
              <a:rPr lang="pt-BR" sz="1000" dirty="0" err="1" smtClean="0"/>
              <a:t>Rational</a:t>
            </a:r>
            <a:r>
              <a:rPr lang="pt-BR" sz="1000" dirty="0" smtClean="0"/>
              <a:t> Edge, IBM, p. 45-76, 2004. Disponível em: &lt; http://public.dhe.ibm.com/software/dw/rationaledge/may04/TheRationalEdge_May2004.pdf &gt;. </a:t>
            </a:r>
            <a:r>
              <a:rPr lang="en-US" sz="1000" dirty="0" err="1" smtClean="0"/>
              <a:t>Acesso</a:t>
            </a:r>
            <a:r>
              <a:rPr lang="en-US" sz="1000" dirty="0" smtClean="0"/>
              <a:t> </a:t>
            </a:r>
            <a:r>
              <a:rPr lang="en-US" sz="1000" dirty="0" err="1" smtClean="0"/>
              <a:t>em</a:t>
            </a:r>
            <a:r>
              <a:rPr lang="en-US" sz="1000" dirty="0" smtClean="0"/>
              <a:t> 16 </a:t>
            </a:r>
            <a:r>
              <a:rPr lang="en-US" sz="1000" dirty="0" err="1" smtClean="0"/>
              <a:t>mai</a:t>
            </a:r>
            <a:r>
              <a:rPr lang="en-US" sz="1000" dirty="0" smtClean="0"/>
              <a:t>. 2014.</a:t>
            </a:r>
            <a:endParaRPr lang="pt-BR" sz="1000" dirty="0" smtClean="0"/>
          </a:p>
          <a:p>
            <a:r>
              <a:rPr lang="en-US" sz="1000" dirty="0" smtClean="0"/>
              <a:t>CONTRERAS, César. JANZEN, Henrik. Managing Small Software Projects – An Integrated Guide Based on PMBOK, RUP and CMMI. South Westphalia University of Applied </a:t>
            </a:r>
            <a:r>
              <a:rPr lang="en-US" sz="1000" dirty="0" err="1" smtClean="0"/>
              <a:t>Scriences</a:t>
            </a:r>
            <a:r>
              <a:rPr lang="en-US" sz="1000" dirty="0" smtClean="0"/>
              <a:t>, Campus </a:t>
            </a:r>
            <a:r>
              <a:rPr lang="en-US" sz="1000" dirty="0" err="1" smtClean="0"/>
              <a:t>Soest</a:t>
            </a:r>
            <a:r>
              <a:rPr lang="en-US" sz="1000" dirty="0" smtClean="0"/>
              <a:t>. 2006. </a:t>
            </a:r>
            <a:r>
              <a:rPr lang="en-US" sz="1000" dirty="0" err="1" smtClean="0"/>
              <a:t>Disponível</a:t>
            </a:r>
            <a:r>
              <a:rPr lang="en-US" sz="1000" dirty="0" smtClean="0"/>
              <a:t> </a:t>
            </a:r>
            <a:r>
              <a:rPr lang="en-US" sz="1000" dirty="0" err="1" smtClean="0"/>
              <a:t>em</a:t>
            </a:r>
            <a:r>
              <a:rPr lang="en-US" sz="1000" dirty="0" smtClean="0"/>
              <a:t> &lt; http://www4.fh-swf.de/media/downloads/fbeet/download_2/ManagingSoftwareProjects.pdf &gt;. </a:t>
            </a:r>
            <a:r>
              <a:rPr lang="en-US" sz="1000" dirty="0" err="1" smtClean="0"/>
              <a:t>Acesso</a:t>
            </a:r>
            <a:r>
              <a:rPr lang="en-US" sz="1000" dirty="0" smtClean="0"/>
              <a:t> </a:t>
            </a:r>
            <a:r>
              <a:rPr lang="en-US" sz="1000" dirty="0" err="1" smtClean="0"/>
              <a:t>em</a:t>
            </a:r>
            <a:r>
              <a:rPr lang="en-US" sz="1000" dirty="0" smtClean="0"/>
              <a:t> 22 </a:t>
            </a:r>
            <a:r>
              <a:rPr lang="en-US" sz="1000" dirty="0" err="1" smtClean="0"/>
              <a:t>mai</a:t>
            </a:r>
            <a:r>
              <a:rPr lang="en-US" sz="1000" dirty="0" smtClean="0"/>
              <a:t>. 2014.</a:t>
            </a:r>
            <a:endParaRPr lang="pt-BR" sz="1000" dirty="0" smtClean="0"/>
          </a:p>
          <a:p>
            <a:r>
              <a:rPr lang="en-US" sz="1000" dirty="0" smtClean="0"/>
              <a:t>COTTRELL, W. </a:t>
            </a:r>
            <a:r>
              <a:rPr lang="en-US" sz="1000" b="1" i="1" dirty="0" smtClean="0"/>
              <a:t>Standards, compliance, and Rational Unified Process, Part I: Integrating RUP and the PMBOK.</a:t>
            </a:r>
            <a:r>
              <a:rPr lang="en-US" sz="1000" dirty="0" smtClean="0"/>
              <a:t> The Rational Edge, IBM, p. 77-86, 2004.</a:t>
            </a:r>
            <a:endParaRPr lang="pt-BR" sz="1000" dirty="0" smtClean="0"/>
          </a:p>
          <a:p>
            <a:r>
              <a:rPr lang="en-US" sz="1000" dirty="0" smtClean="0"/>
              <a:t>FORRESTER. </a:t>
            </a:r>
            <a:r>
              <a:rPr lang="en-US" sz="1000" b="1" i="1" dirty="0" smtClean="0"/>
              <a:t>The Forrester Wave: Agile Development Management Tools, Q2 2010.</a:t>
            </a:r>
            <a:r>
              <a:rPr lang="en-US" sz="1000" dirty="0" smtClean="0"/>
              <a:t> </a:t>
            </a:r>
            <a:r>
              <a:rPr lang="pt-BR" sz="1000" dirty="0" err="1" smtClean="0"/>
              <a:t>Forrester</a:t>
            </a:r>
            <a:r>
              <a:rPr lang="pt-BR" sz="1000" dirty="0" smtClean="0"/>
              <a:t>. 2010. Disponível em: &lt; http://pt.scribd.com/doc/46561305/Agile-Development-Management-Tools-Forrester-Q2-2010 &gt;. Acesso em: 13 mai. 2014.</a:t>
            </a:r>
          </a:p>
          <a:p>
            <a:r>
              <a:rPr lang="pt-BR" sz="1000" dirty="0" smtClean="0"/>
              <a:t>GUIMARÃES, N. MOREIRA, M. </a:t>
            </a:r>
            <a:r>
              <a:rPr lang="pt-BR" sz="1000" b="1" i="1" dirty="0" smtClean="0"/>
              <a:t>Avaliação de Metodologias de Desenvolvimento de </a:t>
            </a:r>
            <a:r>
              <a:rPr lang="pt-BR" sz="1000" b="1" i="1" dirty="0" err="1" smtClean="0"/>
              <a:t>Sofware</a:t>
            </a:r>
            <a:r>
              <a:rPr lang="pt-BR" sz="1000" b="1" i="1" dirty="0" smtClean="0"/>
              <a:t> e Estudo da Aplicação do </a:t>
            </a:r>
            <a:r>
              <a:rPr lang="pt-BR" sz="1000" b="1" i="1" dirty="0" err="1" smtClean="0"/>
              <a:t>Scrum</a:t>
            </a:r>
            <a:r>
              <a:rPr lang="pt-BR" sz="1000" b="1" i="1" dirty="0" smtClean="0"/>
              <a:t> em uma Pequena Empresa</a:t>
            </a:r>
            <a:r>
              <a:rPr lang="pt-BR" sz="1000" dirty="0" smtClean="0"/>
              <a:t>. Pitágoras, 2014. Disponível em: &lt; http://si.lopesgazzani.com.br/docentes/marcio/ori_p/20140310 _esof_2_NataliaGuimaraes_AplicacaoDoScrum.pdf &gt;, Acesso em: 08 mai. 2014.</a:t>
            </a:r>
          </a:p>
          <a:p>
            <a:r>
              <a:rPr lang="pt-BR" sz="1000" dirty="0" smtClean="0"/>
              <a:t>HERMONT, B. C. </a:t>
            </a:r>
            <a:r>
              <a:rPr lang="pt-BR" sz="1000" b="1" i="1" dirty="0" smtClean="0"/>
              <a:t>Como o RUP e o PMBOK se complementam na gestão de projetos de software</a:t>
            </a:r>
            <a:r>
              <a:rPr lang="pt-BR" sz="1000" dirty="0" smtClean="0"/>
              <a:t>. Belo Horizonte: 2011. Disponível em: &lt; http://www.techoje.com.br/site/techoje/categoria/detalhe_artigo/1466 &gt;. </a:t>
            </a:r>
            <a:r>
              <a:rPr lang="en-US" sz="1000" dirty="0" err="1" smtClean="0"/>
              <a:t>Acesso</a:t>
            </a:r>
            <a:r>
              <a:rPr lang="en-US" sz="1000" dirty="0" smtClean="0"/>
              <a:t> </a:t>
            </a:r>
            <a:r>
              <a:rPr lang="en-US" sz="1000" dirty="0" err="1" smtClean="0"/>
              <a:t>em</a:t>
            </a:r>
            <a:r>
              <a:rPr lang="en-US" sz="1000" dirty="0" smtClean="0"/>
              <a:t>: 01 out. 2013.</a:t>
            </a:r>
            <a:endParaRPr lang="pt-BR" sz="1000" dirty="0" smtClean="0"/>
          </a:p>
          <a:p>
            <a:r>
              <a:rPr lang="en-US" sz="1000" dirty="0" smtClean="0"/>
              <a:t>KRUCHTEN, P. </a:t>
            </a:r>
            <a:r>
              <a:rPr lang="en-US" sz="1000" b="1" i="1" dirty="0" smtClean="0"/>
              <a:t>The Rational Unified Process: an introduction.</a:t>
            </a:r>
            <a:r>
              <a:rPr lang="en-US" sz="1000" dirty="0" smtClean="0"/>
              <a:t> Boston: Pearson Education, </a:t>
            </a:r>
            <a:r>
              <a:rPr lang="en-US" sz="1000" dirty="0" err="1" smtClean="0"/>
              <a:t>Inc</a:t>
            </a:r>
            <a:r>
              <a:rPr lang="en-US" sz="1000" dirty="0" smtClean="0"/>
              <a:t>, 2004.</a:t>
            </a:r>
            <a:endParaRPr lang="pt-BR" sz="1000" dirty="0" smtClean="0"/>
          </a:p>
          <a:p>
            <a:r>
              <a:rPr lang="en-US" sz="1000" dirty="0" smtClean="0"/>
              <a:t>MILOSEVIC, D.; PATANAKUL, P. </a:t>
            </a:r>
            <a:r>
              <a:rPr lang="en-US" sz="1000" b="1" i="1" dirty="0" smtClean="0"/>
              <a:t>Standardized project management may increase development project success.</a:t>
            </a:r>
            <a:r>
              <a:rPr lang="en-US" sz="1000" dirty="0" smtClean="0"/>
              <a:t> International Journal of Project Management, Elsevier, p. 181-192, 2005.</a:t>
            </a:r>
            <a:endParaRPr lang="pt-BR" sz="1000" dirty="0" smtClean="0"/>
          </a:p>
          <a:p>
            <a:r>
              <a:rPr lang="en-US" sz="1000" dirty="0" smtClean="0"/>
              <a:t>MORRIS, P. </a:t>
            </a:r>
            <a:r>
              <a:rPr lang="en-US" sz="1000" b="1" i="1" dirty="0" smtClean="0"/>
              <a:t>Reconstructing Project Management Reprised: A Knowledge Perspective</a:t>
            </a:r>
            <a:r>
              <a:rPr lang="en-US" sz="1000" dirty="0" smtClean="0"/>
              <a:t>. Project Management Journal, Vol. 44, No. 5, 6–23. PMI, 2013. </a:t>
            </a:r>
            <a:r>
              <a:rPr lang="en-US" sz="1000" dirty="0" err="1" smtClean="0"/>
              <a:t>Disponível</a:t>
            </a:r>
            <a:r>
              <a:rPr lang="en-US" sz="1000" dirty="0" smtClean="0"/>
              <a:t> </a:t>
            </a:r>
            <a:r>
              <a:rPr lang="en-US" sz="1000" dirty="0" err="1" smtClean="0"/>
              <a:t>em</a:t>
            </a:r>
            <a:r>
              <a:rPr lang="en-US" sz="1000" dirty="0" smtClean="0"/>
              <a:t>: &lt; http://www.pmi.org/~/media/PDF/Publications/PMI-Project-Management-Journal-Morris.ashx &gt;. </a:t>
            </a:r>
            <a:r>
              <a:rPr lang="pt-BR" sz="1000" dirty="0" smtClean="0"/>
              <a:t>Acesso em: 14 mai. 2014.</a:t>
            </a:r>
          </a:p>
          <a:p>
            <a:r>
              <a:rPr lang="pt-BR" sz="1000" dirty="0" smtClean="0"/>
              <a:t>PRESSMAN, R. S. </a:t>
            </a:r>
            <a:r>
              <a:rPr lang="pt-BR" sz="1000" b="1" i="1" dirty="0" smtClean="0"/>
              <a:t>Engenharia de Software - Uma Abordagem Profissional</a:t>
            </a:r>
            <a:r>
              <a:rPr lang="pt-BR" sz="1000" i="1" dirty="0" smtClean="0"/>
              <a:t>.</a:t>
            </a:r>
            <a:r>
              <a:rPr lang="pt-BR" sz="1000" dirty="0" smtClean="0"/>
              <a:t> Nova York: Editora McGraw-Hill, 2011.</a:t>
            </a:r>
            <a:endParaRPr lang="pt-BR" sz="1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2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000" dirty="0"/>
              <a:t>PRADO, D.; MANUEL, C. </a:t>
            </a:r>
            <a:r>
              <a:rPr lang="pt-BR" sz="1000" b="1" i="1" dirty="0"/>
              <a:t>Maturidade em gerenciamento de projetos – Relatório Mudanças Organizacionais 2012 – Versão Resumida.</a:t>
            </a:r>
            <a:r>
              <a:rPr lang="pt-BR" sz="1000" dirty="0"/>
              <a:t> Archibald &amp; Prado. 2013. Disponível em: &lt; http://www.maturityresearch.com/novosite/2012/download/ PesquisaMaturidade-2012_RelatorioGeral_V3.pdf &gt;. Acesso em: 10 mai. 2014</a:t>
            </a:r>
            <a:r>
              <a:rPr lang="pt-BR" sz="1000" dirty="0"/>
              <a:t>.</a:t>
            </a:r>
            <a:endParaRPr lang="pt-BR" sz="1000" dirty="0"/>
          </a:p>
          <a:p>
            <a:r>
              <a:rPr lang="pt-BR" sz="1000" dirty="0"/>
              <a:t>PRICE WATERHOUSE &amp; COOPERS, PWC. </a:t>
            </a:r>
            <a:r>
              <a:rPr lang="pt-BR" sz="1000" b="1" i="1" dirty="0" err="1"/>
              <a:t>Idéias</a:t>
            </a:r>
            <a:r>
              <a:rPr lang="pt-BR" sz="1000" b="1" i="1" dirty="0"/>
              <a:t> e tendências: práticas atuais de gestão de projetos, portfólios e programas – Terceira pesquisa global sobre a gestão de projetos – 2012.</a:t>
            </a:r>
            <a:r>
              <a:rPr lang="pt-BR" sz="1000" dirty="0"/>
              <a:t> </a:t>
            </a:r>
            <a:r>
              <a:rPr lang="pt-BR" sz="1000" dirty="0" err="1"/>
              <a:t>Price</a:t>
            </a:r>
            <a:r>
              <a:rPr lang="pt-BR" sz="1000" dirty="0"/>
              <a:t> </a:t>
            </a:r>
            <a:r>
              <a:rPr lang="pt-BR" sz="1000" dirty="0" err="1"/>
              <a:t>Waterhouse</a:t>
            </a:r>
            <a:r>
              <a:rPr lang="pt-BR" sz="1000" dirty="0"/>
              <a:t> &amp; </a:t>
            </a:r>
            <a:r>
              <a:rPr lang="pt-BR" sz="1000" dirty="0" err="1"/>
              <a:t>Coopers</a:t>
            </a:r>
            <a:r>
              <a:rPr lang="pt-BR" sz="1000" dirty="0"/>
              <a:t>. 2012. Disponível em: &lt; http://www.pwc.com.br/pt_BR/br/publicacoes/servicos/assets/consultoria-negocios/insights-and-trends-12.pdf &gt;. Acesso em: 12 mai. 2014</a:t>
            </a:r>
            <a:r>
              <a:rPr lang="pt-BR" sz="1000" dirty="0"/>
              <a:t>.</a:t>
            </a:r>
            <a:endParaRPr lang="pt-BR" sz="1000" dirty="0"/>
          </a:p>
          <a:p>
            <a:r>
              <a:rPr lang="pt-BR" sz="1000" dirty="0"/>
              <a:t>PROJECT MANAGEMENT INSTITUTE, PMI. </a:t>
            </a:r>
            <a:r>
              <a:rPr lang="pt-BR" sz="1000" b="1" i="1" dirty="0"/>
              <a:t>PMSURVEY.ORG – A global </a:t>
            </a:r>
            <a:r>
              <a:rPr lang="pt-BR" sz="1000" b="1" i="1" dirty="0" err="1"/>
              <a:t>initiative</a:t>
            </a:r>
            <a:r>
              <a:rPr lang="pt-BR" sz="1000" b="1" i="1" dirty="0"/>
              <a:t> </a:t>
            </a:r>
            <a:r>
              <a:rPr lang="pt-BR" sz="1000" b="1" i="1" dirty="0" err="1"/>
              <a:t>of</a:t>
            </a:r>
            <a:r>
              <a:rPr lang="pt-BR" sz="1000" b="1" i="1" dirty="0"/>
              <a:t> PMI </a:t>
            </a:r>
            <a:r>
              <a:rPr lang="pt-BR" sz="1000" b="1" i="1" dirty="0" err="1"/>
              <a:t>Chapters</a:t>
            </a:r>
            <a:r>
              <a:rPr lang="pt-BR" sz="1000" b="1" i="1" dirty="0"/>
              <a:t> - Relatório Nacional 2013</a:t>
            </a:r>
            <a:r>
              <a:rPr lang="pt-BR" sz="1000" dirty="0"/>
              <a:t>. Project Management </a:t>
            </a:r>
            <a:r>
              <a:rPr lang="pt-BR" sz="1000" dirty="0" err="1"/>
              <a:t>Institute</a:t>
            </a:r>
            <a:r>
              <a:rPr lang="pt-BR" sz="1000" dirty="0"/>
              <a:t>. 2013. Disponível em: &lt; http://www.pmsurvey.org/ &gt;. Acesso em: 11 mai. 2014</a:t>
            </a:r>
            <a:r>
              <a:rPr lang="pt-BR" sz="1000" dirty="0"/>
              <a:t>.</a:t>
            </a:r>
            <a:endParaRPr lang="pt-BR" sz="1000" dirty="0"/>
          </a:p>
          <a:p>
            <a:r>
              <a:rPr lang="pt-BR" sz="1000" dirty="0"/>
              <a:t>PMI (PROJECT MANAGEMENT INSTITUTE). </a:t>
            </a:r>
            <a:r>
              <a:rPr lang="en-US" sz="1000" b="1" i="1" dirty="0"/>
              <a:t>A Guide to the Project Management Body of Knowledge (PMBOK® Guide)</a:t>
            </a:r>
            <a:r>
              <a:rPr lang="en-US" sz="1000" dirty="0"/>
              <a:t>. Fifth Edition. Newtown Square, Pennsylvania, USA: Project Management Institute, 2013</a:t>
            </a:r>
            <a:r>
              <a:rPr lang="en-US" sz="1000" dirty="0"/>
              <a:t>.</a:t>
            </a:r>
            <a:endParaRPr lang="pt-BR" sz="1000" dirty="0"/>
          </a:p>
          <a:p>
            <a:r>
              <a:rPr lang="en-US" sz="1000" dirty="0"/>
              <a:t>RATIONAL SOFTWARE. </a:t>
            </a:r>
            <a:r>
              <a:rPr lang="en-US" sz="1000" b="1" i="1" dirty="0"/>
              <a:t>Rational Unified Process: best </a:t>
            </a:r>
            <a:r>
              <a:rPr lang="en-US" sz="1000" b="1" i="1" dirty="0" err="1"/>
              <a:t>pratices</a:t>
            </a:r>
            <a:r>
              <a:rPr lang="en-US" sz="1000" b="1" i="1" dirty="0"/>
              <a:t> for software development teams.</a:t>
            </a:r>
            <a:r>
              <a:rPr lang="en-US" sz="1000" b="1" dirty="0"/>
              <a:t> </a:t>
            </a:r>
            <a:r>
              <a:rPr lang="pt-BR" sz="1000" dirty="0"/>
              <a:t>Rev. 11/01. Cupertino, Califórnia, USA: </a:t>
            </a:r>
            <a:r>
              <a:rPr lang="pt-BR" sz="1000" dirty="0" err="1"/>
              <a:t>Rational</a:t>
            </a:r>
            <a:r>
              <a:rPr lang="pt-BR" sz="1000" dirty="0"/>
              <a:t> Software, 2001. Disponível em: &lt; https://www.ibm.com/developerworks/rational/library/content/03July/1000/1251/1251_bestpractices_TP026B.pdf &gt;. </a:t>
            </a:r>
            <a:r>
              <a:rPr lang="en-US" sz="1000" dirty="0" err="1"/>
              <a:t>Acesso</a:t>
            </a:r>
            <a:r>
              <a:rPr lang="en-US" sz="1000" dirty="0"/>
              <a:t> </a:t>
            </a:r>
            <a:r>
              <a:rPr lang="en-US" sz="1000" dirty="0" err="1"/>
              <a:t>em</a:t>
            </a:r>
            <a:r>
              <a:rPr lang="en-US" sz="1000" dirty="0"/>
              <a:t> 15 </a:t>
            </a:r>
            <a:r>
              <a:rPr lang="en-US" sz="1000" dirty="0" err="1"/>
              <a:t>mai</a:t>
            </a:r>
            <a:r>
              <a:rPr lang="en-US" sz="1000" dirty="0"/>
              <a:t>. 2014</a:t>
            </a:r>
            <a:r>
              <a:rPr lang="en-US" sz="1000" dirty="0"/>
              <a:t>.</a:t>
            </a:r>
          </a:p>
          <a:p>
            <a:r>
              <a:rPr lang="en-US" sz="1000" dirty="0"/>
              <a:t>RATIONAL SOFTWARE. </a:t>
            </a:r>
            <a:r>
              <a:rPr lang="en-US" sz="1000" b="1" i="1" dirty="0"/>
              <a:t>Rational Unified Process – 7.5 – For Large and Small Projects</a:t>
            </a:r>
            <a:r>
              <a:rPr lang="en-US" sz="1000" dirty="0"/>
              <a:t>. IBM Rational. 2008.</a:t>
            </a:r>
            <a:endParaRPr lang="pt-BR" sz="1000" dirty="0"/>
          </a:p>
          <a:p>
            <a:r>
              <a:rPr lang="en-US" sz="1000" dirty="0"/>
              <a:t>RODRIGUEZ-REPISO, L.; SETCHI, R. &amp; SALMERON, J.L. </a:t>
            </a:r>
            <a:r>
              <a:rPr lang="en-US" sz="1000" b="1" i="1" dirty="0"/>
              <a:t>Modelling IT projects success: emerging methodologies reviewed.</a:t>
            </a:r>
            <a:r>
              <a:rPr lang="en-US" sz="1000" dirty="0"/>
              <a:t> </a:t>
            </a:r>
            <a:r>
              <a:rPr lang="en-US" sz="1000" dirty="0" err="1"/>
              <a:t>Technovation</a:t>
            </a:r>
            <a:r>
              <a:rPr lang="en-US" sz="1000" dirty="0"/>
              <a:t>, Elsevier, p. 582-594, 2007.</a:t>
            </a:r>
            <a:endParaRPr lang="pt-BR" sz="1000" dirty="0"/>
          </a:p>
          <a:p>
            <a:r>
              <a:rPr lang="en-US" sz="1000" dirty="0"/>
              <a:t>SOMMERVILLE, I. </a:t>
            </a:r>
            <a:r>
              <a:rPr lang="en-US" sz="1000" b="1" i="1" dirty="0"/>
              <a:t>Software Engineering.</a:t>
            </a:r>
            <a:r>
              <a:rPr lang="en-US" sz="1000" dirty="0"/>
              <a:t> 6. ed. Pearson Education Limited, 2004.</a:t>
            </a:r>
            <a:endParaRPr lang="pt-BR" sz="1000" dirty="0"/>
          </a:p>
          <a:p>
            <a:r>
              <a:rPr lang="en-US" sz="1000" dirty="0"/>
              <a:t>TEMNENCO, V. </a:t>
            </a:r>
            <a:r>
              <a:rPr lang="en-US" sz="1000" b="1" i="1" dirty="0"/>
              <a:t>A Project Manager's RUP in review.</a:t>
            </a:r>
            <a:r>
              <a:rPr lang="en-US" sz="1000" i="1" dirty="0"/>
              <a:t> </a:t>
            </a:r>
            <a:r>
              <a:rPr lang="en-US" sz="1000" dirty="0"/>
              <a:t>The Rational Edge, IBM,</a:t>
            </a:r>
            <a:endParaRPr lang="pt-BR" sz="1000" dirty="0"/>
          </a:p>
          <a:p>
            <a:r>
              <a:rPr lang="en-US" sz="1000" dirty="0"/>
              <a:t>p. 23-31, 2008. </a:t>
            </a:r>
            <a:r>
              <a:rPr lang="pt-BR" sz="1000" dirty="0"/>
              <a:t>Disponível em: &lt; http://public.dhe.ibm.com/software/dw/rationaledge/apr08/TheRationalEdge_April2008.pdf &gt;. Acesso em: 08 mai. 2014.</a:t>
            </a:r>
          </a:p>
          <a:p>
            <a:r>
              <a:rPr lang="pt-BR" sz="1000" dirty="0"/>
              <a:t>TETILA, Everton. </a:t>
            </a:r>
            <a:r>
              <a:rPr lang="pt-BR" sz="1000" b="1" i="1" dirty="0"/>
              <a:t>Processo de Estimativa de Software com a Métrica Use Case Points, PMBOK e RUP</a:t>
            </a:r>
            <a:r>
              <a:rPr lang="pt-BR" sz="1000" dirty="0"/>
              <a:t>. Universidade Paulista. 2007. Disponível em &lt; http://www3.unip.br/ensino/pos_graduacao/strictosensu/eng_producao/download/eng_evertoncastelaotetila.swf &gt;. Acesso em 22 mai. 2014.</a:t>
            </a:r>
          </a:p>
          <a:p>
            <a:r>
              <a:rPr lang="pt-BR" sz="1000" dirty="0"/>
              <a:t>VARGAS, R. V. </a:t>
            </a:r>
            <a:r>
              <a:rPr lang="pt-BR" sz="1000" b="1" i="1" dirty="0"/>
              <a:t>Gerenciamento de projetos: estabelecendo diferenciais competitivos</a:t>
            </a:r>
            <a:r>
              <a:rPr lang="pt-BR" sz="1000" i="1" dirty="0"/>
              <a:t>.</a:t>
            </a:r>
            <a:r>
              <a:rPr lang="pt-BR" sz="1000" dirty="0"/>
              <a:t> </a:t>
            </a:r>
            <a:r>
              <a:rPr lang="en-US" sz="1000" dirty="0"/>
              <a:t>6. ed. Rio de Janeiro: </a:t>
            </a:r>
            <a:r>
              <a:rPr lang="en-US" sz="1000" dirty="0" err="1"/>
              <a:t>Editora</a:t>
            </a:r>
            <a:r>
              <a:rPr lang="en-US" sz="1000" dirty="0"/>
              <a:t> </a:t>
            </a:r>
            <a:r>
              <a:rPr lang="en-US" sz="1000" dirty="0" err="1"/>
              <a:t>Brasport</a:t>
            </a:r>
            <a:r>
              <a:rPr lang="en-US" sz="1000" dirty="0"/>
              <a:t>, 2005</a:t>
            </a:r>
            <a:r>
              <a:rPr lang="en-US" sz="1000" dirty="0"/>
              <a:t>.</a:t>
            </a:r>
            <a:endParaRPr lang="pt-BR" sz="1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1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Siga-nos nas redes sociais</a:t>
            </a:r>
            <a:br>
              <a:rPr lang="pt-BR" smtClean="0"/>
            </a:br>
            <a:r>
              <a:rPr lang="pt-BR" smtClean="0"/>
              <a:t>Tera – Márcio Moreira</a:t>
            </a:r>
            <a:endParaRPr lang="pt-BR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Agenda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431045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3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929053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01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PMBOK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que é o </a:t>
            </a:r>
            <a:r>
              <a:rPr lang="pt-BR" dirty="0" smtClean="0"/>
              <a:t>PMBOK:</a:t>
            </a:r>
          </a:p>
          <a:p>
            <a:pPr lvl="1" algn="just"/>
            <a:r>
              <a:rPr lang="pt-BR" sz="1350" dirty="0" smtClean="0"/>
              <a:t>Guia publicado pelo PMI (</a:t>
            </a:r>
            <a:r>
              <a:rPr lang="pt-BR" sz="1350" i="1" dirty="0" smtClean="0"/>
              <a:t>Project Management </a:t>
            </a:r>
            <a:r>
              <a:rPr lang="pt-BR" sz="1350" i="1" dirty="0" err="1" smtClean="0"/>
              <a:t>Institute</a:t>
            </a:r>
            <a:r>
              <a:rPr lang="pt-BR" sz="1350" dirty="0" smtClean="0"/>
              <a:t> ou Instituto de Gestão de Projetos), que descreve as melhores práticas para a gestão de projetos, de qualquer natureza.</a:t>
            </a:r>
          </a:p>
          <a:p>
            <a:pPr lvl="1" algn="just"/>
            <a:r>
              <a:rPr lang="pt-BR" sz="1350" dirty="0" smtClean="0"/>
              <a:t>Na </a:t>
            </a:r>
            <a:r>
              <a:rPr lang="pt-BR" sz="1350" dirty="0"/>
              <a:t>5ª </a:t>
            </a:r>
            <a:r>
              <a:rPr lang="pt-BR" sz="1350" dirty="0"/>
              <a:t>edição do PMBOK existem 47 processos distribuídos em 5 grupos de </a:t>
            </a:r>
            <a:r>
              <a:rPr lang="pt-BR" sz="1350" dirty="0"/>
              <a:t>processos</a:t>
            </a:r>
            <a:r>
              <a:rPr lang="pt-BR" sz="1350" dirty="0" smtClean="0"/>
              <a:t>.</a:t>
            </a:r>
            <a:endParaRPr lang="pt-BR" sz="135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923678"/>
            <a:ext cx="5346594" cy="2862318"/>
          </a:xfrm>
          <a:prstGeom prst="rect">
            <a:avLst/>
          </a:prstGeom>
          <a:noFill/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968106" y="4716600"/>
            <a:ext cx="5081150" cy="339426"/>
          </a:xfrm>
          <a:prstGeom prst="rect">
            <a:avLst/>
          </a:prstGeom>
        </p:spPr>
        <p:txBody>
          <a:bodyPr vert="horz" lIns="41148" tIns="6858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ctr">
              <a:buNone/>
            </a:pPr>
            <a:r>
              <a:rPr lang="pt-BR" sz="900" i="1" dirty="0"/>
              <a:t>Disciplinas e Grupos de Processos do PMBOK (Adaptado de PMI, 2013, p. 61)</a:t>
            </a:r>
          </a:p>
        </p:txBody>
      </p:sp>
    </p:spTree>
    <p:extLst>
      <p:ext uri="{BB962C8B-B14F-4D97-AF65-F5344CB8AC3E}">
        <p14:creationId xmlns:p14="http://schemas.microsoft.com/office/powerpoint/2010/main" val="296068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517" y="1977684"/>
            <a:ext cx="5984915" cy="2135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PMBOK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sz="1125" dirty="0" err="1"/>
              <a:t>Fonte</a:t>
            </a:r>
            <a:r>
              <a:rPr sz="1125" dirty="0"/>
              <a:t>: </a:t>
            </a:r>
            <a:r>
              <a:rPr sz="1125" dirty="0" err="1"/>
              <a:t>Pesquisa</a:t>
            </a:r>
            <a:r>
              <a:rPr sz="1125" dirty="0"/>
              <a:t> "</a:t>
            </a:r>
            <a:r>
              <a:rPr lang="pt-BR" sz="1125" i="1" dirty="0" err="1"/>
              <a:t>Idéias</a:t>
            </a:r>
            <a:r>
              <a:rPr lang="pt-BR" sz="1125" i="1" dirty="0"/>
              <a:t> e tendências: práticas atuais de gestão de projetos, portfólios e programas </a:t>
            </a:r>
            <a:r>
              <a:rPr lang="pt-BR" sz="1125" i="1" dirty="0"/>
              <a:t>– Terceira </a:t>
            </a:r>
            <a:r>
              <a:rPr lang="pt-BR" sz="1125" i="1" dirty="0"/>
              <a:t>pesquisa global sobre a gestão de projetos – 2012</a:t>
            </a:r>
            <a:r>
              <a:rPr sz="1125" dirty="0"/>
              <a:t>”, </a:t>
            </a:r>
            <a:r>
              <a:rPr lang="pt-BR" sz="1125" dirty="0"/>
              <a:t>PRICE WATERHOUSE &amp; COOPERS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Uso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150066" y="1421350"/>
            <a:ext cx="4843868" cy="3555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pt-BR" sz="1200" b="1" dirty="0"/>
              <a:t>Metodologias de gestão de projetos </a:t>
            </a:r>
            <a:r>
              <a:rPr lang="pt-BR" sz="1200" b="1" dirty="0"/>
              <a:t>mais utilizadas pelas organizações</a:t>
            </a:r>
            <a:endParaRPr lang="pt-BR" sz="1125" b="1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030162" y="2787774"/>
            <a:ext cx="1178727" cy="321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6117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é o RUP:</a:t>
            </a:r>
          </a:p>
          <a:p>
            <a:pPr lvl="1"/>
            <a:r>
              <a:rPr lang="pt-BR" dirty="0" smtClean="0"/>
              <a:t>O RUP é um processo de Engenharia de Software de propriedade privada da </a:t>
            </a:r>
            <a:r>
              <a:rPr lang="pt-BR" dirty="0" err="1" smtClean="0"/>
              <a:t>Rational</a:t>
            </a:r>
            <a:r>
              <a:rPr lang="pt-BR" dirty="0" smtClean="0"/>
              <a:t> Software Corporation (empresa da IBM) e que tem como foco principal garantir a produção de sistemas de software com qualidade de maneira padronizada.</a:t>
            </a:r>
          </a:p>
          <a:p>
            <a:pPr lvl="1"/>
            <a:r>
              <a:rPr lang="pt-BR" dirty="0" smtClean="0"/>
              <a:t>O RUP é dividido em 4 fases sequenciais e 9 disciplinas.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029132" y="4716600"/>
            <a:ext cx="5081150" cy="339426"/>
          </a:xfrm>
          <a:prstGeom prst="rect">
            <a:avLst/>
          </a:prstGeom>
        </p:spPr>
        <p:txBody>
          <a:bodyPr vert="horz" lIns="41148" tIns="6858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algn="ctr">
              <a:buNone/>
            </a:pPr>
            <a:r>
              <a:rPr lang="pt-BR" sz="900" i="1" dirty="0"/>
              <a:t>Fases, iterações e disciplinas do RUP (RATIONAL, 2001, p. 3).</a:t>
            </a:r>
          </a:p>
        </p:txBody>
      </p:sp>
      <p:pic>
        <p:nvPicPr>
          <p:cNvPr id="9" name="Imagem 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39702"/>
            <a:ext cx="3312368" cy="2608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17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456" y="1771250"/>
            <a:ext cx="4925816" cy="31047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RUP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sz="1125" dirty="0" err="1"/>
              <a:t>Fonte</a:t>
            </a:r>
            <a:r>
              <a:rPr sz="1125" dirty="0"/>
              <a:t>: </a:t>
            </a:r>
            <a:r>
              <a:rPr sz="1125" dirty="0" err="1"/>
              <a:t>Pesquisa</a:t>
            </a:r>
            <a:r>
              <a:rPr sz="1125" dirty="0"/>
              <a:t> "</a:t>
            </a:r>
            <a:r>
              <a:rPr lang="en-US" sz="1125" i="1" dirty="0"/>
              <a:t>The Forrester Wave: Agile Development Management Tools, Q2 2010</a:t>
            </a:r>
            <a:r>
              <a:rPr sz="1125" dirty="0"/>
              <a:t>”, </a:t>
            </a:r>
            <a:r>
              <a:rPr lang="pt-BR" sz="1125" dirty="0"/>
              <a:t>FORRESTER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Uso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150066" y="1421350"/>
            <a:ext cx="4843868" cy="3555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pt-BR" sz="1200" b="1" dirty="0"/>
              <a:t>Metodologias de processos de software </a:t>
            </a:r>
            <a:r>
              <a:rPr lang="pt-BR" sz="1200" b="1" dirty="0"/>
              <a:t>mais utilizadas pelas organizações</a:t>
            </a:r>
            <a:endParaRPr lang="pt-BR" sz="1125" b="1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59832" y="4065915"/>
            <a:ext cx="1471610" cy="1620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4962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dirty="0" smtClean="0"/>
              <a:t>PMBOK </a:t>
            </a:r>
            <a:r>
              <a:rPr lang="pt-BR" sz="2700" dirty="0"/>
              <a:t>e o RUP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Avaliação do Relacionamento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282116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2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ctr">
              <a:buNone/>
            </a:pPr>
            <a:r>
              <a:rPr lang="pt-BR" sz="900" dirty="0"/>
              <a:t>Características do RUP e do PMBOK (Adaptado de CHARBONNEAU, 2004, p. 54)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PMBOK &amp; RUP</a:t>
            </a:r>
            <a:endParaRPr lang="pt-BR" dirty="0"/>
          </a:p>
        </p:txBody>
      </p:sp>
      <p:sp>
        <p:nvSpPr>
          <p:cNvPr id="40" name="Espaço Reservado para Conteúdo 2"/>
          <p:cNvSpPr txBox="1">
            <a:spLocks/>
          </p:cNvSpPr>
          <p:nvPr/>
        </p:nvSpPr>
        <p:spPr>
          <a:xfrm>
            <a:off x="1277634" y="3636137"/>
            <a:ext cx="6480720" cy="1365883"/>
          </a:xfrm>
          <a:prstGeom prst="rect">
            <a:avLst/>
          </a:prstGeom>
        </p:spPr>
        <p:txBody>
          <a:bodyPr vert="horz" lIns="41148" tIns="6858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pt-BR" sz="2400" dirty="0"/>
              <a:t>Importante:</a:t>
            </a:r>
          </a:p>
          <a:p>
            <a:pPr lvl="1" algn="just"/>
            <a:r>
              <a:rPr lang="pt-BR" sz="1350" dirty="0"/>
              <a:t>Alguns </a:t>
            </a:r>
            <a:r>
              <a:rPr lang="pt-BR" sz="1350" dirty="0"/>
              <a:t>dos pontos que o RUP não cobre </a:t>
            </a:r>
            <a:r>
              <a:rPr lang="pt-BR" sz="1350" dirty="0"/>
              <a:t>no gerenciamento de um projeto são</a:t>
            </a:r>
            <a:r>
              <a:rPr lang="pt-BR" sz="1350" dirty="0"/>
              <a:t>: gestão de pessoas (contratação, treinamento e instrução), gestão de </a:t>
            </a:r>
            <a:r>
              <a:rPr lang="pt-BR" sz="1350" dirty="0"/>
              <a:t>custos (definição</a:t>
            </a:r>
            <a:r>
              <a:rPr lang="pt-BR" sz="1350" dirty="0"/>
              <a:t>, alocação, etc</a:t>
            </a:r>
            <a:r>
              <a:rPr lang="pt-BR" sz="1350" dirty="0"/>
              <a:t>.) e </a:t>
            </a:r>
            <a:r>
              <a:rPr lang="pt-BR" sz="1350" dirty="0"/>
              <a:t>gestão de compras (contratos com fornecedores e clientes</a:t>
            </a:r>
            <a:r>
              <a:rPr lang="pt-BR" sz="1350" dirty="0"/>
              <a:t>).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74" y="1203598"/>
            <a:ext cx="6906932" cy="26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244061"/>
      </a:dk1>
      <a:lt1>
        <a:sysClr val="window" lastClr="FFFFFF"/>
      </a:lt1>
      <a:dk2>
        <a:srgbClr val="366092"/>
      </a:dk2>
      <a:lt2>
        <a:srgbClr val="EEECE1"/>
      </a:lt2>
      <a:accent1>
        <a:srgbClr val="0099FF"/>
      </a:accent1>
      <a:accent2>
        <a:srgbClr val="33CC33"/>
      </a:accent2>
      <a:accent3>
        <a:srgbClr val="FFFF66"/>
      </a:accent3>
      <a:accent4>
        <a:srgbClr val="FF3300"/>
      </a:accent4>
      <a:accent5>
        <a:srgbClr val="800080"/>
      </a:accent5>
      <a:accent6>
        <a:srgbClr val="1D1B10"/>
      </a:accent6>
      <a:hlink>
        <a:srgbClr val="244061"/>
      </a:hlink>
      <a:folHlink>
        <a:srgbClr val="36609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1866</Words>
  <Application>Microsoft Office PowerPoint</Application>
  <PresentationFormat>Apresentação na tela (16:9)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Courier New</vt:lpstr>
      <vt:lpstr>Wingdings</vt:lpstr>
      <vt:lpstr>Wingdings 2</vt:lpstr>
      <vt:lpstr>Tema do Office</vt:lpstr>
      <vt:lpstr>A Integração entre o RUP e o PMBOK para Projetos de Software</vt:lpstr>
      <vt:lpstr>Agenda</vt:lpstr>
      <vt:lpstr>Introdução</vt:lpstr>
      <vt:lpstr>PMBOK</vt:lpstr>
      <vt:lpstr>PMBOK</vt:lpstr>
      <vt:lpstr>RUP</vt:lpstr>
      <vt:lpstr>RUP</vt:lpstr>
      <vt:lpstr>PMBOK e o RUP</vt:lpstr>
      <vt:lpstr>Características</vt:lpstr>
      <vt:lpstr>Ciclos de Vida</vt:lpstr>
      <vt:lpstr>Relacionamentos</vt:lpstr>
      <vt:lpstr>Relacionamentos</vt:lpstr>
      <vt:lpstr>Relacionamentos</vt:lpstr>
      <vt:lpstr>Gestão de Projetos do RUP</vt:lpstr>
      <vt:lpstr>Conclusões</vt:lpstr>
      <vt:lpstr>Referências</vt:lpstr>
      <vt:lpstr>Referências</vt:lpstr>
      <vt:lpstr>Siga-nos nas redes sociais Tera – Márcio Moreira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Rezende</dc:creator>
  <cp:lastModifiedBy>Marcio Moreira</cp:lastModifiedBy>
  <cp:revision>267</cp:revision>
  <dcterms:created xsi:type="dcterms:W3CDTF">2014-11-24T13:42:20Z</dcterms:created>
  <dcterms:modified xsi:type="dcterms:W3CDTF">2018-05-25T01:50:17Z</dcterms:modified>
</cp:coreProperties>
</file>