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46" r:id="rId3"/>
    <p:sldId id="447" r:id="rId4"/>
    <p:sldId id="449" r:id="rId5"/>
    <p:sldId id="450" r:id="rId6"/>
    <p:sldId id="454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7" r:id="rId17"/>
    <p:sldId id="468" r:id="rId18"/>
    <p:sldId id="469" r:id="rId19"/>
    <p:sldId id="258" r:id="rId2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85E085"/>
    <a:srgbClr val="FF8566"/>
    <a:srgbClr val="FFD6CC"/>
    <a:srgbClr val="223C5C"/>
    <a:srgbClr val="000066"/>
    <a:srgbClr val="29486D"/>
    <a:srgbClr val="006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3727" autoAdjust="0"/>
  </p:normalViewPr>
  <p:slideViewPr>
    <p:cSldViewPr>
      <p:cViewPr varScale="1">
        <p:scale>
          <a:sx n="87" d="100"/>
          <a:sy n="87" d="100"/>
        </p:scale>
        <p:origin x="435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6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9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Celulares / Habitante</a:t>
            </a:r>
          </a:p>
          <a:p>
            <a:pPr>
              <a:defRPr/>
            </a:pPr>
            <a:r>
              <a:rPr lang="en-US"/>
              <a:t>no Brasil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Cel/Hab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Plan1!$B$2:$B$6</c:f>
              <c:numCache>
                <c:formatCode>0.00</c:formatCode>
                <c:ptCount val="5"/>
                <c:pt idx="0">
                  <c:v>0.89528739239828969</c:v>
                </c:pt>
                <c:pt idx="1">
                  <c:v>1.0336799311219682</c:v>
                </c:pt>
                <c:pt idx="2">
                  <c:v>1.2221706396463679</c:v>
                </c:pt>
                <c:pt idx="3">
                  <c:v>1.3090000000000002</c:v>
                </c:pt>
                <c:pt idx="4">
                  <c:v>1.3435824239000072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-878512272"/>
        <c:axId val="-878499216"/>
        <c:axId val="-961012992"/>
      </c:bar3DChart>
      <c:catAx>
        <c:axId val="-87851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78499216"/>
        <c:crosses val="autoZero"/>
        <c:auto val="1"/>
        <c:lblAlgn val="ctr"/>
        <c:lblOffset val="100"/>
        <c:noMultiLvlLbl val="0"/>
      </c:catAx>
      <c:valAx>
        <c:axId val="-87849921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-878512272"/>
        <c:crosses val="autoZero"/>
        <c:crossBetween val="between"/>
      </c:valAx>
      <c:serAx>
        <c:axId val="-961012992"/>
        <c:scaling>
          <c:orientation val="minMax"/>
        </c:scaling>
        <c:delete val="1"/>
        <c:axPos val="b"/>
        <c:majorTickMark val="none"/>
        <c:minorTickMark val="none"/>
        <c:tickLblPos val="nextTo"/>
        <c:crossAx val="-8784992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Iniciação</c:v>
                </c:pt>
                <c:pt idx="1">
                  <c:v>Elaboração</c:v>
                </c:pt>
                <c:pt idx="2">
                  <c:v>Construção</c:v>
                </c:pt>
                <c:pt idx="3">
                  <c:v>Transição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0.56579999999999997</c:v>
                </c:pt>
                <c:pt idx="1">
                  <c:v>0.46050000000000002</c:v>
                </c:pt>
                <c:pt idx="2">
                  <c:v>0.67759999999999998</c:v>
                </c:pt>
                <c:pt idx="3">
                  <c:v>0.67759999999999998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11184224"/>
        <c:axId val="-911188576"/>
      </c:barChart>
      <c:catAx>
        <c:axId val="-911184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911188576"/>
        <c:crosses val="autoZero"/>
        <c:auto val="1"/>
        <c:lblAlgn val="ctr"/>
        <c:lblOffset val="100"/>
        <c:noMultiLvlLbl val="0"/>
      </c:catAx>
      <c:valAx>
        <c:axId val="-911188576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-91118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Mod.Negócio</c:v>
                </c:pt>
                <c:pt idx="1">
                  <c:v>Requisitos</c:v>
                </c:pt>
                <c:pt idx="2">
                  <c:v>Análise &amp; Projeto</c:v>
                </c:pt>
                <c:pt idx="3">
                  <c:v>Implementação</c:v>
                </c:pt>
                <c:pt idx="4">
                  <c:v>Testes</c:v>
                </c:pt>
                <c:pt idx="5">
                  <c:v>Distribuição</c:v>
                </c:pt>
                <c:pt idx="6">
                  <c:v>GCM</c:v>
                </c:pt>
                <c:pt idx="7">
                  <c:v>GP</c:v>
                </c:pt>
                <c:pt idx="8">
                  <c:v>Ambiente</c:v>
                </c:pt>
              </c:strCache>
            </c:strRef>
          </c:cat>
          <c:val>
            <c:numRef>
              <c:f>Plan1!$B$2:$B$10</c:f>
              <c:numCache>
                <c:formatCode>0.00%</c:formatCode>
                <c:ptCount val="9"/>
                <c:pt idx="0">
                  <c:v>0.6714</c:v>
                </c:pt>
                <c:pt idx="1">
                  <c:v>0.7107</c:v>
                </c:pt>
                <c:pt idx="2">
                  <c:v>0.48209999999999997</c:v>
                </c:pt>
                <c:pt idx="3">
                  <c:v>0.6</c:v>
                </c:pt>
                <c:pt idx="4">
                  <c:v>0.63570000000000004</c:v>
                </c:pt>
                <c:pt idx="5">
                  <c:v>0.6321</c:v>
                </c:pt>
                <c:pt idx="6">
                  <c:v>0.63570000000000004</c:v>
                </c:pt>
                <c:pt idx="7">
                  <c:v>0.68569999999999998</c:v>
                </c:pt>
                <c:pt idx="8">
                  <c:v>0.62319999999999998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11179872"/>
        <c:axId val="-911188032"/>
      </c:barChart>
      <c:catAx>
        <c:axId val="-9111798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911188032"/>
        <c:crosses val="autoZero"/>
        <c:auto val="1"/>
        <c:lblAlgn val="ctr"/>
        <c:lblOffset val="100"/>
        <c:noMultiLvlLbl val="0"/>
      </c:catAx>
      <c:valAx>
        <c:axId val="-91118803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-91117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Mod.Negócio</c:v>
                </c:pt>
                <c:pt idx="1">
                  <c:v>Requisitos</c:v>
                </c:pt>
                <c:pt idx="2">
                  <c:v>Análise &amp; Projeto</c:v>
                </c:pt>
                <c:pt idx="3">
                  <c:v>Implementação</c:v>
                </c:pt>
                <c:pt idx="4">
                  <c:v>Testes</c:v>
                </c:pt>
                <c:pt idx="5">
                  <c:v>Distribuição</c:v>
                </c:pt>
                <c:pt idx="6">
                  <c:v>GCM</c:v>
                </c:pt>
                <c:pt idx="7">
                  <c:v>GP</c:v>
                </c:pt>
                <c:pt idx="8">
                  <c:v>Ambiente</c:v>
                </c:pt>
              </c:strCache>
            </c:strRef>
          </c:cat>
          <c:val>
            <c:numRef>
              <c:f>Plan1!$B$2:$B$10</c:f>
              <c:numCache>
                <c:formatCode>0.00%</c:formatCode>
                <c:ptCount val="9"/>
                <c:pt idx="0">
                  <c:v>0.57620000000000005</c:v>
                </c:pt>
                <c:pt idx="1">
                  <c:v>0.60670000000000002</c:v>
                </c:pt>
                <c:pt idx="2">
                  <c:v>0.40849999999999997</c:v>
                </c:pt>
                <c:pt idx="3">
                  <c:v>0.50609999999999999</c:v>
                </c:pt>
                <c:pt idx="4">
                  <c:v>0.56399999999999995</c:v>
                </c:pt>
                <c:pt idx="5">
                  <c:v>0.48170000000000002</c:v>
                </c:pt>
                <c:pt idx="6">
                  <c:v>0.53349999999999997</c:v>
                </c:pt>
                <c:pt idx="7">
                  <c:v>0.47560000000000002</c:v>
                </c:pt>
                <c:pt idx="8">
                  <c:v>0.53049999999999997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78320448"/>
        <c:axId val="-1178313920"/>
      </c:barChart>
      <c:catAx>
        <c:axId val="-1178320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1178313920"/>
        <c:crosses val="autoZero"/>
        <c:auto val="1"/>
        <c:lblAlgn val="ctr"/>
        <c:lblOffset val="100"/>
        <c:noMultiLvlLbl val="0"/>
      </c:catAx>
      <c:valAx>
        <c:axId val="-117831392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-1178320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Mod.Negócio</c:v>
                </c:pt>
                <c:pt idx="1">
                  <c:v>Requisitos</c:v>
                </c:pt>
                <c:pt idx="2">
                  <c:v>Análise &amp; Projeto</c:v>
                </c:pt>
                <c:pt idx="3">
                  <c:v>Implementação</c:v>
                </c:pt>
                <c:pt idx="4">
                  <c:v>Testes</c:v>
                </c:pt>
                <c:pt idx="5">
                  <c:v>Distribuição</c:v>
                </c:pt>
                <c:pt idx="6">
                  <c:v>GCM</c:v>
                </c:pt>
                <c:pt idx="7">
                  <c:v>GP</c:v>
                </c:pt>
                <c:pt idx="8">
                  <c:v>Ambiente</c:v>
                </c:pt>
              </c:strCache>
            </c:strRef>
          </c:cat>
          <c:val>
            <c:numRef>
              <c:f>Plan1!$B$2:$B$10</c:f>
              <c:numCache>
                <c:formatCode>0.00%</c:formatCode>
                <c:ptCount val="9"/>
                <c:pt idx="0">
                  <c:v>0.62009999999999998</c:v>
                </c:pt>
                <c:pt idx="1">
                  <c:v>0.65459999999999996</c:v>
                </c:pt>
                <c:pt idx="2">
                  <c:v>0.44240000000000002</c:v>
                </c:pt>
                <c:pt idx="3">
                  <c:v>0.54930000000000001</c:v>
                </c:pt>
                <c:pt idx="4">
                  <c:v>0.59699999999999998</c:v>
                </c:pt>
                <c:pt idx="5">
                  <c:v>0.55100000000000005</c:v>
                </c:pt>
                <c:pt idx="6">
                  <c:v>0.5806</c:v>
                </c:pt>
                <c:pt idx="7">
                  <c:v>0.57240000000000002</c:v>
                </c:pt>
                <c:pt idx="8">
                  <c:v>0.57320000000000004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78308480"/>
        <c:axId val="-1178319360"/>
      </c:barChart>
      <c:catAx>
        <c:axId val="-11783084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1178319360"/>
        <c:crosses val="autoZero"/>
        <c:auto val="1"/>
        <c:lblAlgn val="ctr"/>
        <c:lblOffset val="100"/>
        <c:noMultiLvlLbl val="0"/>
      </c:catAx>
      <c:valAx>
        <c:axId val="-117831936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-1178308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Mobile</c:v>
                </c:pt>
                <c:pt idx="1">
                  <c:v>Não Mobile</c:v>
                </c:pt>
                <c:pt idx="2">
                  <c:v>Todos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0.64290000000000003</c:v>
                </c:pt>
                <c:pt idx="1">
                  <c:v>0.55489999999999995</c:v>
                </c:pt>
                <c:pt idx="2">
                  <c:v>0.59540000000000004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19577264"/>
        <c:axId val="-919590864"/>
      </c:barChart>
      <c:catAx>
        <c:axId val="-91957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919590864"/>
        <c:crosses val="autoZero"/>
        <c:auto val="1"/>
        <c:lblAlgn val="ctr"/>
        <c:lblOffset val="100"/>
        <c:noMultiLvlLbl val="0"/>
      </c:catAx>
      <c:valAx>
        <c:axId val="-9195908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91957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Mobile</c:v>
                </c:pt>
                <c:pt idx="1">
                  <c:v>Não Mobile</c:v>
                </c:pt>
                <c:pt idx="2">
                  <c:v>Todos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0.63080000000000003</c:v>
                </c:pt>
                <c:pt idx="1">
                  <c:v>0.54320000000000002</c:v>
                </c:pt>
                <c:pt idx="2">
                  <c:v>0.57120000000000004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19580528"/>
        <c:axId val="-1226691648"/>
      </c:barChart>
      <c:catAx>
        <c:axId val="-91958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26691648"/>
        <c:crosses val="autoZero"/>
        <c:auto val="1"/>
        <c:lblAlgn val="ctr"/>
        <c:lblOffset val="100"/>
        <c:noMultiLvlLbl val="0"/>
      </c:catAx>
      <c:valAx>
        <c:axId val="-1226691648"/>
        <c:scaling>
          <c:orientation val="minMax"/>
          <c:max val="0.66000000000000014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91958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Mobile</c:v>
                </c:pt>
                <c:pt idx="1">
                  <c:v>Não Mobile</c:v>
                </c:pt>
                <c:pt idx="2">
                  <c:v>Todos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0.63680000000000003</c:v>
                </c:pt>
                <c:pt idx="1">
                  <c:v>0.54900000000000004</c:v>
                </c:pt>
                <c:pt idx="2">
                  <c:v>0.58330000000000004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226688928"/>
        <c:axId val="-1226692736"/>
      </c:barChart>
      <c:catAx>
        <c:axId val="-122668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26692736"/>
        <c:crosses val="autoZero"/>
        <c:auto val="1"/>
        <c:lblAlgn val="ctr"/>
        <c:lblOffset val="100"/>
        <c:noMultiLvlLbl val="0"/>
      </c:catAx>
      <c:valAx>
        <c:axId val="-12266927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12266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Qtde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0.12571826697306143"/>
                  <c:y val="-0.115122465073031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83828142899243"/>
                      <c:h val="0.17821639759994873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Pequena (≤ 49)</c:v>
                </c:pt>
                <c:pt idx="1">
                  <c:v>Média (≤ 99)</c:v>
                </c:pt>
                <c:pt idx="2">
                  <c:v>Grande (&gt; 99)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43</c:v>
                </c:pt>
                <c:pt idx="1">
                  <c:v>30</c:v>
                </c:pt>
                <c:pt idx="2">
                  <c:v>104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Qtde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layout>
                <c:manualLayout>
                  <c:x val="0.20165640816397398"/>
                  <c:y val="0.176008216364258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9568274748457"/>
                      <c:h val="0.13565217391304349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Plan1!$A$2:$A$4</c:f>
              <c:strCache>
                <c:ptCount val="3"/>
                <c:pt idx="0">
                  <c:v>Empresa de TI</c:v>
                </c:pt>
                <c:pt idx="1">
                  <c:v>Estratégica</c:v>
                </c:pt>
                <c:pt idx="2">
                  <c:v>Ferramenta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88</c:v>
                </c:pt>
                <c:pt idx="1">
                  <c:v>58</c:v>
                </c:pt>
                <c:pt idx="2">
                  <c:v>31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Qtde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Plan1!$A$2:$A$5</c:f>
              <c:strCache>
                <c:ptCount val="4"/>
                <c:pt idx="0">
                  <c:v>Alta Direção</c:v>
                </c:pt>
                <c:pt idx="1">
                  <c:v>Gerente</c:v>
                </c:pt>
                <c:pt idx="2">
                  <c:v>Coordenador</c:v>
                </c:pt>
                <c:pt idx="3">
                  <c:v>Analista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11</c:v>
                </c:pt>
                <c:pt idx="1">
                  <c:v>25</c:v>
                </c:pt>
                <c:pt idx="2">
                  <c:v>22</c:v>
                </c:pt>
                <c:pt idx="3">
                  <c:v>119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Qtde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Não Usa</c:v>
                </c:pt>
                <c:pt idx="1">
                  <c:v>SCRUM</c:v>
                </c:pt>
                <c:pt idx="2">
                  <c:v>RUP</c:v>
                </c:pt>
                <c:pt idx="3">
                  <c:v>O. Ágeis</c:v>
                </c:pt>
                <c:pt idx="4">
                  <c:v>Cascata</c:v>
                </c:pt>
                <c:pt idx="5">
                  <c:v>XP</c:v>
                </c:pt>
                <c:pt idx="6">
                  <c:v>Outros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18</c:v>
                </c:pt>
                <c:pt idx="1">
                  <c:v>33</c:v>
                </c:pt>
                <c:pt idx="2">
                  <c:v>13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936052814961901E-2"/>
          <c:y val="0.84341967134453022"/>
          <c:w val="0.90004809729940805"/>
          <c:h val="0.135899590401966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Qtde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Não Usa</c:v>
                </c:pt>
                <c:pt idx="1">
                  <c:v>SCRUM</c:v>
                </c:pt>
                <c:pt idx="2">
                  <c:v>RUP</c:v>
                </c:pt>
                <c:pt idx="3">
                  <c:v>O. Ágeis</c:v>
                </c:pt>
                <c:pt idx="4">
                  <c:v>Cascata</c:v>
                </c:pt>
                <c:pt idx="5">
                  <c:v>XP</c:v>
                </c:pt>
                <c:pt idx="6">
                  <c:v>Outros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47</c:v>
                </c:pt>
                <c:pt idx="1">
                  <c:v>14</c:v>
                </c:pt>
                <c:pt idx="2">
                  <c:v>18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936052814961901E-2"/>
          <c:y val="0.84341967134453022"/>
          <c:w val="0.90004809729940805"/>
          <c:h val="0.135899590401966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Qtde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Não Usa</c:v>
                </c:pt>
                <c:pt idx="1">
                  <c:v>SCRUM</c:v>
                </c:pt>
                <c:pt idx="2">
                  <c:v>RUP</c:v>
                </c:pt>
                <c:pt idx="3">
                  <c:v>O. Ágeis</c:v>
                </c:pt>
                <c:pt idx="4">
                  <c:v>Cascata</c:v>
                </c:pt>
                <c:pt idx="5">
                  <c:v>XP</c:v>
                </c:pt>
                <c:pt idx="6">
                  <c:v>Outros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65</c:v>
                </c:pt>
                <c:pt idx="1">
                  <c:v>47</c:v>
                </c:pt>
                <c:pt idx="2">
                  <c:v>31</c:v>
                </c:pt>
                <c:pt idx="3">
                  <c:v>14</c:v>
                </c:pt>
                <c:pt idx="4">
                  <c:v>11</c:v>
                </c:pt>
                <c:pt idx="5">
                  <c:v>10</c:v>
                </c:pt>
                <c:pt idx="6">
                  <c:v>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936052814961901E-2"/>
          <c:y val="0.84341967134453022"/>
          <c:w val="0.90004809729940805"/>
          <c:h val="0.135899590401966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Iniciação</c:v>
                </c:pt>
                <c:pt idx="1">
                  <c:v>Elaboração</c:v>
                </c:pt>
                <c:pt idx="2">
                  <c:v>Construção</c:v>
                </c:pt>
                <c:pt idx="3">
                  <c:v>Transição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0.5857</c:v>
                </c:pt>
                <c:pt idx="1">
                  <c:v>0.55710000000000004</c:v>
                </c:pt>
                <c:pt idx="2">
                  <c:v>0.7571</c:v>
                </c:pt>
                <c:pt idx="3">
                  <c:v>0.6714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878507920"/>
        <c:axId val="-878507376"/>
      </c:barChart>
      <c:catAx>
        <c:axId val="-8785079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878507376"/>
        <c:crosses val="autoZero"/>
        <c:auto val="1"/>
        <c:lblAlgn val="ctr"/>
        <c:lblOffset val="100"/>
        <c:noMultiLvlLbl val="0"/>
      </c:catAx>
      <c:valAx>
        <c:axId val="-878507376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-87850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Iniciação</c:v>
                </c:pt>
                <c:pt idx="1">
                  <c:v>Elaboração</c:v>
                </c:pt>
                <c:pt idx="2">
                  <c:v>Construção</c:v>
                </c:pt>
                <c:pt idx="3">
                  <c:v>Transição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0.54879999999999995</c:v>
                </c:pt>
                <c:pt idx="1">
                  <c:v>0.378</c:v>
                </c:pt>
                <c:pt idx="2">
                  <c:v>0.60980000000000001</c:v>
                </c:pt>
                <c:pt idx="3">
                  <c:v>0.68289999999999995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878505200"/>
        <c:axId val="-911174432"/>
      </c:barChart>
      <c:catAx>
        <c:axId val="-8785052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911174432"/>
        <c:crosses val="autoZero"/>
        <c:auto val="1"/>
        <c:lblAlgn val="ctr"/>
        <c:lblOffset val="100"/>
        <c:noMultiLvlLbl val="0"/>
      </c:catAx>
      <c:valAx>
        <c:axId val="-91117443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-87850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5B055-475B-4263-B1AF-6A3F78D3B919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74F06C2-8391-41C1-9B58-08FE2A23D4E8}">
      <dgm:prSet phldrT="[Texto]"/>
      <dgm:spPr/>
      <dgm:t>
        <a:bodyPr/>
        <a:lstStyle/>
        <a:p>
          <a:r>
            <a:rPr lang="pt-BR" smtClean="0"/>
            <a:t>Projeto</a:t>
          </a:r>
          <a:endParaRPr lang="pt-BR"/>
        </a:p>
      </dgm:t>
    </dgm:pt>
    <dgm:pt modelId="{13E17139-A284-4E75-99EA-C07D272A07E9}" type="parTrans" cxnId="{02358EF1-39C5-48E1-B135-A3498739D57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5F88CFB-4A45-4629-B82F-AE3E1A033857}" type="sibTrans" cxnId="{02358EF1-39C5-48E1-B135-A3498739D57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70CFDFA-CE0D-4F61-AAEE-274903B526DF}">
      <dgm:prSet phldrT="[Texto]"/>
      <dgm:spPr/>
      <dgm:t>
        <a:bodyPr/>
        <a:lstStyle/>
        <a:p>
          <a:r>
            <a:rPr lang="pt-BR" smtClean="0"/>
            <a:t>Codificação</a:t>
          </a:r>
          <a:endParaRPr lang="pt-BR"/>
        </a:p>
      </dgm:t>
    </dgm:pt>
    <dgm:pt modelId="{D3392F1E-F814-4C7B-A32D-3518D3FCDAFE}" type="parTrans" cxnId="{44C11A1C-9192-49D8-BDB5-7EADAA18A2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45A2936-DA73-4989-820A-5946FBECF748}" type="sibTrans" cxnId="{44C11A1C-9192-49D8-BDB5-7EADAA18A2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BDAE043-6A6B-4DCA-B9E3-1AD2455E2690}">
      <dgm:prSet phldrT="[Texto]"/>
      <dgm:spPr/>
      <dgm:t>
        <a:bodyPr/>
        <a:lstStyle/>
        <a:p>
          <a:r>
            <a:rPr lang="pt-BR" smtClean="0"/>
            <a:t>Testes</a:t>
          </a:r>
          <a:endParaRPr lang="pt-BR"/>
        </a:p>
      </dgm:t>
    </dgm:pt>
    <dgm:pt modelId="{8795C016-157A-48DC-AD74-9F5FC272012A}" type="parTrans" cxnId="{D7664CD9-1F32-43E4-BDB9-D8481FF1754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97C37EF-BE43-48A0-B903-A3D6747441E6}" type="sibTrans" cxnId="{D7664CD9-1F32-43E4-BDB9-D8481FF1754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27FEBFD-09FA-4218-B577-05CA608ADBE7}">
      <dgm:prSet phldrT="[Texto]"/>
      <dgm:spPr/>
      <dgm:t>
        <a:bodyPr/>
        <a:lstStyle/>
        <a:p>
          <a:r>
            <a:rPr lang="pt-BR" smtClean="0"/>
            <a:t>Planejamento</a:t>
          </a:r>
          <a:endParaRPr lang="pt-BR"/>
        </a:p>
      </dgm:t>
    </dgm:pt>
    <dgm:pt modelId="{9F91D324-C221-4A45-B3E1-9257D69EBC19}" type="parTrans" cxnId="{2C475D81-5821-42AC-83B7-0F698197230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9D4F1F-293A-4C7F-8119-1C288B571895}" type="sibTrans" cxnId="{2C475D81-5821-42AC-83B7-0F698197230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1EF564E-B164-46F9-9A60-278F18EC3CBF}" type="pres">
      <dgm:prSet presAssocID="{4535B055-475B-4263-B1AF-6A3F78D3B91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E61447-82ED-45D0-A8EC-B25B5781FB64}" type="pres">
      <dgm:prSet presAssocID="{4535B055-475B-4263-B1AF-6A3F78D3B919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193A202B-F13B-4E7D-B9D5-D5BB14B53235}" type="pres">
      <dgm:prSet presAssocID="{4535B055-475B-4263-B1AF-6A3F78D3B91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187FD-6081-4816-949B-8B43F725708B}" type="pres">
      <dgm:prSet presAssocID="{4535B055-475B-4263-B1AF-6A3F78D3B91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FAD9E8-BC2B-4CFA-BFAF-F71E10752E02}" type="pres">
      <dgm:prSet presAssocID="{4535B055-475B-4263-B1AF-6A3F78D3B91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577B38-8A13-44DE-8ED4-20F3DC6CA07E}" type="pres">
      <dgm:prSet presAssocID="{4535B055-475B-4263-B1AF-6A3F78D3B91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FB345F-0956-44A9-814E-848E671D8F12}" type="pres">
      <dgm:prSet presAssocID="{4535B055-475B-4263-B1AF-6A3F78D3B91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9DAD19-4445-4697-A861-DEB67482EF6E}" type="pres">
      <dgm:prSet presAssocID="{4535B055-475B-4263-B1AF-6A3F78D3B91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34AF4-579C-46DD-91C8-9C622A965B69}" type="pres">
      <dgm:prSet presAssocID="{4535B055-475B-4263-B1AF-6A3F78D3B91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F2F0A7-ECB6-4E7A-90D9-8727021C52B2}" type="pres">
      <dgm:prSet presAssocID="{4535B055-475B-4263-B1AF-6A3F78D3B91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711829-2C7B-4D84-ABB3-ABE2A6847895}" type="pres">
      <dgm:prSet presAssocID="{4535B055-475B-4263-B1AF-6A3F78D3B91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848395-BB10-4215-84C6-57983B90DD80}" type="pres">
      <dgm:prSet presAssocID="{4535B055-475B-4263-B1AF-6A3F78D3B91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7AF459-74FD-4843-8AB8-9C543DDD73FB}" type="pres">
      <dgm:prSet presAssocID="{4535B055-475B-4263-B1AF-6A3F78D3B91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664CD9-1F32-43E4-BDB9-D8481FF17548}" srcId="{4535B055-475B-4263-B1AF-6A3F78D3B919}" destId="{8BDAE043-6A6B-4DCA-B9E3-1AD2455E2690}" srcOrd="3" destOrd="0" parTransId="{8795C016-157A-48DC-AD74-9F5FC272012A}" sibTransId="{697C37EF-BE43-48A0-B903-A3D6747441E6}"/>
    <dgm:cxn modelId="{0F58DBD0-09FC-4DF5-8FC4-90F9B1C7A322}" type="presOf" srcId="{899D4F1F-293A-4C7F-8119-1C288B571895}" destId="{9BFB345F-0956-44A9-814E-848E671D8F12}" srcOrd="0" destOrd="0" presId="urn:microsoft.com/office/officeart/2005/8/layout/vProcess5"/>
    <dgm:cxn modelId="{2C475D81-5821-42AC-83B7-0F698197230C}" srcId="{4535B055-475B-4263-B1AF-6A3F78D3B919}" destId="{327FEBFD-09FA-4218-B577-05CA608ADBE7}" srcOrd="0" destOrd="0" parTransId="{9F91D324-C221-4A45-B3E1-9257D69EBC19}" sibTransId="{899D4F1F-293A-4C7F-8119-1C288B571895}"/>
    <dgm:cxn modelId="{10F67217-B4EC-4A06-98AA-C0352B4BB076}" type="presOf" srcId="{4535B055-475B-4263-B1AF-6A3F78D3B919}" destId="{A1EF564E-B164-46F9-9A60-278F18EC3CBF}" srcOrd="0" destOrd="0" presId="urn:microsoft.com/office/officeart/2005/8/layout/vProcess5"/>
    <dgm:cxn modelId="{71925AA7-FC2C-4472-B353-F262CF5A4892}" type="presOf" srcId="{E70CFDFA-CE0D-4F61-AAEE-274903B526DF}" destId="{39FAD9E8-BC2B-4CFA-BFAF-F71E10752E02}" srcOrd="0" destOrd="0" presId="urn:microsoft.com/office/officeart/2005/8/layout/vProcess5"/>
    <dgm:cxn modelId="{9836EFC7-62ED-435B-B29D-8AF0EFD154E4}" type="presOf" srcId="{D74F06C2-8391-41C1-9B58-08FE2A23D4E8}" destId="{F2711829-2C7B-4D84-ABB3-ABE2A6847895}" srcOrd="1" destOrd="0" presId="urn:microsoft.com/office/officeart/2005/8/layout/vProcess5"/>
    <dgm:cxn modelId="{40D52B10-D9D5-4528-9974-647A64D5EEE0}" type="presOf" srcId="{8BDAE043-6A6B-4DCA-B9E3-1AD2455E2690}" destId="{A3577B38-8A13-44DE-8ED4-20F3DC6CA07E}" srcOrd="0" destOrd="0" presId="urn:microsoft.com/office/officeart/2005/8/layout/vProcess5"/>
    <dgm:cxn modelId="{C15232A9-F772-4E5B-AE37-F50756B9258F}" type="presOf" srcId="{327FEBFD-09FA-4218-B577-05CA608ADBE7}" destId="{89F2F0A7-ECB6-4E7A-90D9-8727021C52B2}" srcOrd="1" destOrd="0" presId="urn:microsoft.com/office/officeart/2005/8/layout/vProcess5"/>
    <dgm:cxn modelId="{3A7AB081-AEEF-42ED-A512-AB9C50ECD956}" type="presOf" srcId="{D74F06C2-8391-41C1-9B58-08FE2A23D4E8}" destId="{806187FD-6081-4816-949B-8B43F725708B}" srcOrd="0" destOrd="0" presId="urn:microsoft.com/office/officeart/2005/8/layout/vProcess5"/>
    <dgm:cxn modelId="{00A080F0-C72B-43BB-B726-FAEA1BE6A7BF}" type="presOf" srcId="{E70CFDFA-CE0D-4F61-AAEE-274903B526DF}" destId="{88848395-BB10-4215-84C6-57983B90DD80}" srcOrd="1" destOrd="0" presId="urn:microsoft.com/office/officeart/2005/8/layout/vProcess5"/>
    <dgm:cxn modelId="{B12E6857-E31A-4E0D-B44C-B6F935AC7052}" type="presOf" srcId="{327FEBFD-09FA-4218-B577-05CA608ADBE7}" destId="{193A202B-F13B-4E7D-B9D5-D5BB14B53235}" srcOrd="0" destOrd="0" presId="urn:microsoft.com/office/officeart/2005/8/layout/vProcess5"/>
    <dgm:cxn modelId="{02358EF1-39C5-48E1-B135-A3498739D571}" srcId="{4535B055-475B-4263-B1AF-6A3F78D3B919}" destId="{D74F06C2-8391-41C1-9B58-08FE2A23D4E8}" srcOrd="1" destOrd="0" parTransId="{13E17139-A284-4E75-99EA-C07D272A07E9}" sibTransId="{65F88CFB-4A45-4629-B82F-AE3E1A033857}"/>
    <dgm:cxn modelId="{B6C12FA2-0FD7-4A52-BF10-8764B6295F46}" type="presOf" srcId="{345A2936-DA73-4989-820A-5946FBECF748}" destId="{E5134AF4-579C-46DD-91C8-9C622A965B69}" srcOrd="0" destOrd="0" presId="urn:microsoft.com/office/officeart/2005/8/layout/vProcess5"/>
    <dgm:cxn modelId="{44C11A1C-9192-49D8-BDB5-7EADAA18A27C}" srcId="{4535B055-475B-4263-B1AF-6A3F78D3B919}" destId="{E70CFDFA-CE0D-4F61-AAEE-274903B526DF}" srcOrd="2" destOrd="0" parTransId="{D3392F1E-F814-4C7B-A32D-3518D3FCDAFE}" sibTransId="{345A2936-DA73-4989-820A-5946FBECF748}"/>
    <dgm:cxn modelId="{EF02EF32-AC9C-4D70-B94C-DA1610917193}" type="presOf" srcId="{65F88CFB-4A45-4629-B82F-AE3E1A033857}" destId="{889DAD19-4445-4697-A861-DEB67482EF6E}" srcOrd="0" destOrd="0" presId="urn:microsoft.com/office/officeart/2005/8/layout/vProcess5"/>
    <dgm:cxn modelId="{CCF1F49E-4AE6-4974-81ED-7A9D6D0CE9F6}" type="presOf" srcId="{8BDAE043-6A6B-4DCA-B9E3-1AD2455E2690}" destId="{227AF459-74FD-4843-8AB8-9C543DDD73FB}" srcOrd="1" destOrd="0" presId="urn:microsoft.com/office/officeart/2005/8/layout/vProcess5"/>
    <dgm:cxn modelId="{88AFFA78-6E36-4DFE-9F97-0B017CD2ABFE}" type="presParOf" srcId="{A1EF564E-B164-46F9-9A60-278F18EC3CBF}" destId="{6CE61447-82ED-45D0-A8EC-B25B5781FB64}" srcOrd="0" destOrd="0" presId="urn:microsoft.com/office/officeart/2005/8/layout/vProcess5"/>
    <dgm:cxn modelId="{808470D9-70F7-439D-AE80-A87E5C43642D}" type="presParOf" srcId="{A1EF564E-B164-46F9-9A60-278F18EC3CBF}" destId="{193A202B-F13B-4E7D-B9D5-D5BB14B53235}" srcOrd="1" destOrd="0" presId="urn:microsoft.com/office/officeart/2005/8/layout/vProcess5"/>
    <dgm:cxn modelId="{95A90BD5-5616-442A-A09B-5A850047E120}" type="presParOf" srcId="{A1EF564E-B164-46F9-9A60-278F18EC3CBF}" destId="{806187FD-6081-4816-949B-8B43F725708B}" srcOrd="2" destOrd="0" presId="urn:microsoft.com/office/officeart/2005/8/layout/vProcess5"/>
    <dgm:cxn modelId="{54E49A67-B949-4175-84EA-12F3EB63AA00}" type="presParOf" srcId="{A1EF564E-B164-46F9-9A60-278F18EC3CBF}" destId="{39FAD9E8-BC2B-4CFA-BFAF-F71E10752E02}" srcOrd="3" destOrd="0" presId="urn:microsoft.com/office/officeart/2005/8/layout/vProcess5"/>
    <dgm:cxn modelId="{7C1F486D-93B4-433C-BA18-2CCEFA503F47}" type="presParOf" srcId="{A1EF564E-B164-46F9-9A60-278F18EC3CBF}" destId="{A3577B38-8A13-44DE-8ED4-20F3DC6CA07E}" srcOrd="4" destOrd="0" presId="urn:microsoft.com/office/officeart/2005/8/layout/vProcess5"/>
    <dgm:cxn modelId="{3CBCA807-C951-44D7-88D6-6502D342FE77}" type="presParOf" srcId="{A1EF564E-B164-46F9-9A60-278F18EC3CBF}" destId="{9BFB345F-0956-44A9-814E-848E671D8F12}" srcOrd="5" destOrd="0" presId="urn:microsoft.com/office/officeart/2005/8/layout/vProcess5"/>
    <dgm:cxn modelId="{DB4090ED-9EE7-4560-AD2D-83CCDCC57098}" type="presParOf" srcId="{A1EF564E-B164-46F9-9A60-278F18EC3CBF}" destId="{889DAD19-4445-4697-A861-DEB67482EF6E}" srcOrd="6" destOrd="0" presId="urn:microsoft.com/office/officeart/2005/8/layout/vProcess5"/>
    <dgm:cxn modelId="{A3DD6B1D-7659-41D2-B533-79A18635E8EE}" type="presParOf" srcId="{A1EF564E-B164-46F9-9A60-278F18EC3CBF}" destId="{E5134AF4-579C-46DD-91C8-9C622A965B69}" srcOrd="7" destOrd="0" presId="urn:microsoft.com/office/officeart/2005/8/layout/vProcess5"/>
    <dgm:cxn modelId="{6EA42C07-0736-44CC-A99B-48E8E7CB7D7B}" type="presParOf" srcId="{A1EF564E-B164-46F9-9A60-278F18EC3CBF}" destId="{89F2F0A7-ECB6-4E7A-90D9-8727021C52B2}" srcOrd="8" destOrd="0" presId="urn:microsoft.com/office/officeart/2005/8/layout/vProcess5"/>
    <dgm:cxn modelId="{55F9F95C-3302-4DC7-A1B4-926D43E130D1}" type="presParOf" srcId="{A1EF564E-B164-46F9-9A60-278F18EC3CBF}" destId="{F2711829-2C7B-4D84-ABB3-ABE2A6847895}" srcOrd="9" destOrd="0" presId="urn:microsoft.com/office/officeart/2005/8/layout/vProcess5"/>
    <dgm:cxn modelId="{4B6700E1-5CF1-4DA1-A416-D19CA68754E8}" type="presParOf" srcId="{A1EF564E-B164-46F9-9A60-278F18EC3CBF}" destId="{88848395-BB10-4215-84C6-57983B90DD80}" srcOrd="10" destOrd="0" presId="urn:microsoft.com/office/officeart/2005/8/layout/vProcess5"/>
    <dgm:cxn modelId="{9C6C6CF2-5920-4E42-B3FF-3B1BCC4F8F00}" type="presParOf" srcId="{A1EF564E-B164-46F9-9A60-278F18EC3CBF}" destId="{227AF459-74FD-4843-8AB8-9C543DDD73F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9121C-E624-49EE-B59F-4C8276E4FB3E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AA5930-DDEC-4875-B6C6-8818B1EE99DF}">
      <dgm:prSet phldrT="[Texto]"/>
      <dgm:spPr/>
      <dgm:t>
        <a:bodyPr/>
        <a:lstStyle/>
        <a:p>
          <a:r>
            <a:rPr lang="pt-BR" dirty="0" smtClean="0"/>
            <a:t>Objetivas</a:t>
          </a:r>
          <a:endParaRPr lang="pt-BR" dirty="0"/>
        </a:p>
      </dgm:t>
    </dgm:pt>
    <dgm:pt modelId="{674D29A5-163D-4E03-8C60-93D82C58076C}" type="parTrans" cxnId="{A3AE02E4-77DF-4573-98F7-2802A71A32D6}">
      <dgm:prSet/>
      <dgm:spPr/>
      <dgm:t>
        <a:bodyPr/>
        <a:lstStyle/>
        <a:p>
          <a:endParaRPr lang="pt-BR"/>
        </a:p>
      </dgm:t>
    </dgm:pt>
    <dgm:pt modelId="{A664C180-8590-490D-BDD4-0B0951766EAA}" type="sibTrans" cxnId="{A3AE02E4-77DF-4573-98F7-2802A71A32D6}">
      <dgm:prSet/>
      <dgm:spPr/>
      <dgm:t>
        <a:bodyPr/>
        <a:lstStyle/>
        <a:p>
          <a:endParaRPr lang="pt-BR"/>
        </a:p>
      </dgm:t>
    </dgm:pt>
    <dgm:pt modelId="{4A80E1C8-B442-4613-847C-05FAB26F41BB}">
      <dgm:prSet/>
      <dgm:spPr/>
      <dgm:t>
        <a:bodyPr/>
        <a:lstStyle/>
        <a:p>
          <a:r>
            <a:rPr lang="pt-BR" dirty="0" smtClean="0"/>
            <a:t>Fáceis de instalar e de atualizar </a:t>
          </a:r>
        </a:p>
      </dgm:t>
    </dgm:pt>
    <dgm:pt modelId="{79531DC3-CDAF-400F-B108-2430E315BD1C}" type="parTrans" cxnId="{A4E3B8BD-B9F7-4559-9725-48C4E3059E00}">
      <dgm:prSet/>
      <dgm:spPr/>
      <dgm:t>
        <a:bodyPr/>
        <a:lstStyle/>
        <a:p>
          <a:endParaRPr lang="pt-BR"/>
        </a:p>
      </dgm:t>
    </dgm:pt>
    <dgm:pt modelId="{867BF0F4-4B3E-47CC-BF85-77B834367ED8}" type="sibTrans" cxnId="{A4E3B8BD-B9F7-4559-9725-48C4E3059E00}">
      <dgm:prSet/>
      <dgm:spPr/>
      <dgm:t>
        <a:bodyPr/>
        <a:lstStyle/>
        <a:p>
          <a:endParaRPr lang="pt-BR"/>
        </a:p>
      </dgm:t>
    </dgm:pt>
    <dgm:pt modelId="{E0094FA3-7D2E-462C-9981-98492DB8A4BD}">
      <dgm:prSet/>
      <dgm:spPr/>
      <dgm:t>
        <a:bodyPr/>
        <a:lstStyle/>
        <a:p>
          <a:r>
            <a:rPr lang="pt-BR" smtClean="0"/>
            <a:t>Intuitivas</a:t>
          </a:r>
          <a:endParaRPr lang="pt-BR" dirty="0" smtClean="0"/>
        </a:p>
      </dgm:t>
    </dgm:pt>
    <dgm:pt modelId="{9EB81F29-4607-4DE0-9EAB-86EC007F135A}" type="parTrans" cxnId="{B534C5CC-AB55-4B6B-9DD4-E4F693D7A9E3}">
      <dgm:prSet/>
      <dgm:spPr/>
      <dgm:t>
        <a:bodyPr/>
        <a:lstStyle/>
        <a:p>
          <a:endParaRPr lang="pt-BR"/>
        </a:p>
      </dgm:t>
    </dgm:pt>
    <dgm:pt modelId="{C8B64039-AF1D-4A2D-98D1-217D35CCE6DA}" type="sibTrans" cxnId="{B534C5CC-AB55-4B6B-9DD4-E4F693D7A9E3}">
      <dgm:prSet/>
      <dgm:spPr/>
      <dgm:t>
        <a:bodyPr/>
        <a:lstStyle/>
        <a:p>
          <a:endParaRPr lang="pt-BR"/>
        </a:p>
      </dgm:t>
    </dgm:pt>
    <dgm:pt modelId="{AE8759C9-5B4C-4775-A171-5950CDBDDE9E}">
      <dgm:prSet/>
      <dgm:spPr/>
      <dgm:t>
        <a:bodyPr/>
        <a:lstStyle/>
        <a:p>
          <a:r>
            <a:rPr lang="pt-BR" smtClean="0"/>
            <a:t>Estáveis</a:t>
          </a:r>
          <a:endParaRPr lang="pt-BR" dirty="0" smtClean="0"/>
        </a:p>
      </dgm:t>
    </dgm:pt>
    <dgm:pt modelId="{D84180FC-7E6D-4CE1-8E5F-9966EFA2A624}" type="parTrans" cxnId="{A68E00DF-7C26-482B-8B48-19C0902FB99E}">
      <dgm:prSet/>
      <dgm:spPr/>
      <dgm:t>
        <a:bodyPr/>
        <a:lstStyle/>
        <a:p>
          <a:endParaRPr lang="pt-BR"/>
        </a:p>
      </dgm:t>
    </dgm:pt>
    <dgm:pt modelId="{46BB9D65-F71B-478E-A57B-612884DA8F14}" type="sibTrans" cxnId="{A68E00DF-7C26-482B-8B48-19C0902FB99E}">
      <dgm:prSet/>
      <dgm:spPr/>
      <dgm:t>
        <a:bodyPr/>
        <a:lstStyle/>
        <a:p>
          <a:endParaRPr lang="pt-BR"/>
        </a:p>
      </dgm:t>
    </dgm:pt>
    <dgm:pt modelId="{7A01031A-98AE-470D-A287-A0E99BB52A03}">
      <dgm:prSet/>
      <dgm:spPr/>
      <dgm:t>
        <a:bodyPr/>
        <a:lstStyle/>
        <a:p>
          <a:r>
            <a:rPr lang="pt-BR" smtClean="0"/>
            <a:t>Leves</a:t>
          </a:r>
          <a:endParaRPr lang="pt-BR" dirty="0" smtClean="0"/>
        </a:p>
      </dgm:t>
    </dgm:pt>
    <dgm:pt modelId="{CD0D0066-BD7B-46EA-9591-5054309E754E}" type="parTrans" cxnId="{FA997A44-23F4-4149-AC2F-59A4FC14D40A}">
      <dgm:prSet/>
      <dgm:spPr/>
      <dgm:t>
        <a:bodyPr/>
        <a:lstStyle/>
        <a:p>
          <a:endParaRPr lang="pt-BR"/>
        </a:p>
      </dgm:t>
    </dgm:pt>
    <dgm:pt modelId="{83FA0819-8B84-43DD-8FA2-FE7862AAD117}" type="sibTrans" cxnId="{FA997A44-23F4-4149-AC2F-59A4FC14D40A}">
      <dgm:prSet/>
      <dgm:spPr/>
      <dgm:t>
        <a:bodyPr/>
        <a:lstStyle/>
        <a:p>
          <a:endParaRPr lang="pt-BR"/>
        </a:p>
      </dgm:t>
    </dgm:pt>
    <dgm:pt modelId="{3FF6E23D-D137-4633-9B51-184549C5E07F}">
      <dgm:prSet/>
      <dgm:spPr/>
      <dgm:t>
        <a:bodyPr/>
        <a:lstStyle/>
        <a:p>
          <a:r>
            <a:rPr lang="pt-BR" smtClean="0"/>
            <a:t>Suportáveis</a:t>
          </a:r>
          <a:endParaRPr lang="pt-BR" dirty="0" smtClean="0"/>
        </a:p>
      </dgm:t>
    </dgm:pt>
    <dgm:pt modelId="{DA0AA82C-D41D-4105-AF74-9C60B82C441E}" type="parTrans" cxnId="{20A085F5-7E54-4CD8-B4CD-2698405A4277}">
      <dgm:prSet/>
      <dgm:spPr/>
      <dgm:t>
        <a:bodyPr/>
        <a:lstStyle/>
        <a:p>
          <a:endParaRPr lang="pt-BR"/>
        </a:p>
      </dgm:t>
    </dgm:pt>
    <dgm:pt modelId="{8B2D8798-7DA6-4D57-A637-BCBCC2B1825C}" type="sibTrans" cxnId="{20A085F5-7E54-4CD8-B4CD-2698405A4277}">
      <dgm:prSet/>
      <dgm:spPr/>
      <dgm:t>
        <a:bodyPr/>
        <a:lstStyle/>
        <a:p>
          <a:endParaRPr lang="pt-BR"/>
        </a:p>
      </dgm:t>
    </dgm:pt>
    <dgm:pt modelId="{61F3207E-CF60-4FF9-9973-C408B1069437}">
      <dgm:prSet/>
      <dgm:spPr/>
      <dgm:t>
        <a:bodyPr/>
        <a:lstStyle/>
        <a:p>
          <a:r>
            <a:rPr lang="pt-BR" smtClean="0"/>
            <a:t>Compartilháveis</a:t>
          </a:r>
          <a:endParaRPr lang="pt-BR" dirty="0" smtClean="0"/>
        </a:p>
      </dgm:t>
    </dgm:pt>
    <dgm:pt modelId="{3165E512-8B26-40AB-9345-928A7FD6256E}" type="parTrans" cxnId="{B52DD789-5EAE-42D7-9ED5-7551D49DF139}">
      <dgm:prSet/>
      <dgm:spPr/>
      <dgm:t>
        <a:bodyPr/>
        <a:lstStyle/>
        <a:p>
          <a:endParaRPr lang="pt-BR"/>
        </a:p>
      </dgm:t>
    </dgm:pt>
    <dgm:pt modelId="{EC3B28B4-C9AD-45CF-B969-674D69FA5701}" type="sibTrans" cxnId="{B52DD789-5EAE-42D7-9ED5-7551D49DF139}">
      <dgm:prSet/>
      <dgm:spPr/>
      <dgm:t>
        <a:bodyPr/>
        <a:lstStyle/>
        <a:p>
          <a:endParaRPr lang="pt-BR"/>
        </a:p>
      </dgm:t>
    </dgm:pt>
    <dgm:pt modelId="{25722154-3F75-4104-8698-44B3F17F97F6}">
      <dgm:prSet/>
      <dgm:spPr/>
      <dgm:t>
        <a:bodyPr/>
        <a:lstStyle/>
        <a:p>
          <a:r>
            <a:rPr lang="pt-BR" smtClean="0"/>
            <a:t>Adaptáveis</a:t>
          </a:r>
          <a:endParaRPr lang="pt-BR"/>
        </a:p>
      </dgm:t>
    </dgm:pt>
    <dgm:pt modelId="{A469C648-6774-4452-B549-DE251EBB790A}" type="parTrans" cxnId="{E22FA286-CDE0-4FE7-864B-33F3B6F9F054}">
      <dgm:prSet/>
      <dgm:spPr/>
      <dgm:t>
        <a:bodyPr/>
        <a:lstStyle/>
        <a:p>
          <a:endParaRPr lang="pt-BR"/>
        </a:p>
      </dgm:t>
    </dgm:pt>
    <dgm:pt modelId="{DA56B293-7E2C-4A8D-AFEA-9B05EF738F8F}" type="sibTrans" cxnId="{E22FA286-CDE0-4FE7-864B-33F3B6F9F054}">
      <dgm:prSet/>
      <dgm:spPr/>
      <dgm:t>
        <a:bodyPr/>
        <a:lstStyle/>
        <a:p>
          <a:endParaRPr lang="pt-BR"/>
        </a:p>
      </dgm:t>
    </dgm:pt>
    <dgm:pt modelId="{6E62BC38-AFCE-4F14-BE55-DEDE32BD6C4E}" type="pres">
      <dgm:prSet presAssocID="{A839121C-E624-49EE-B59F-4C8276E4FB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1C80EB8-B604-4B32-9BEB-5B696AD46124}" type="pres">
      <dgm:prSet presAssocID="{F6AA5930-DDEC-4875-B6C6-8818B1EE99DF}" presName="composite" presStyleCnt="0"/>
      <dgm:spPr/>
    </dgm:pt>
    <dgm:pt modelId="{F8B1BEA2-7F6E-4989-9868-A47E0D99D8DF}" type="pres">
      <dgm:prSet presAssocID="{F6AA5930-DDEC-4875-B6C6-8818B1EE99DF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4C65F5-3B8E-4C26-A930-237E53E725C4}" type="pres">
      <dgm:prSet presAssocID="{F6AA5930-DDEC-4875-B6C6-8818B1EE99DF}" presName="rect2" presStyleLbl="fgImgPlace1" presStyleIdx="0" presStyleCnt="8"/>
      <dgm:spPr/>
    </dgm:pt>
    <dgm:pt modelId="{42596ADD-8D11-46FE-AAA3-14CB683D1B92}" type="pres">
      <dgm:prSet presAssocID="{A664C180-8590-490D-BDD4-0B0951766EAA}" presName="sibTrans" presStyleCnt="0"/>
      <dgm:spPr/>
    </dgm:pt>
    <dgm:pt modelId="{8DD3E3E8-9B6C-40AE-8647-5216312C25F1}" type="pres">
      <dgm:prSet presAssocID="{4A80E1C8-B442-4613-847C-05FAB26F41BB}" presName="composite" presStyleCnt="0"/>
      <dgm:spPr/>
    </dgm:pt>
    <dgm:pt modelId="{3DF14EC8-596D-4105-8BB9-85AC528F01F2}" type="pres">
      <dgm:prSet presAssocID="{4A80E1C8-B442-4613-847C-05FAB26F41BB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33805C-CA02-42B7-A2E4-101007B6E938}" type="pres">
      <dgm:prSet presAssocID="{4A80E1C8-B442-4613-847C-05FAB26F41BB}" presName="rect2" presStyleLbl="fgImgPlace1" presStyleIdx="1" presStyleCnt="8"/>
      <dgm:spPr/>
    </dgm:pt>
    <dgm:pt modelId="{55B751C2-B40A-481B-B08D-AD999B13FA37}" type="pres">
      <dgm:prSet presAssocID="{867BF0F4-4B3E-47CC-BF85-77B834367ED8}" presName="sibTrans" presStyleCnt="0"/>
      <dgm:spPr/>
    </dgm:pt>
    <dgm:pt modelId="{29D346B5-BD43-45DF-B3B4-4412F16298C6}" type="pres">
      <dgm:prSet presAssocID="{E0094FA3-7D2E-462C-9981-98492DB8A4BD}" presName="composite" presStyleCnt="0"/>
      <dgm:spPr/>
    </dgm:pt>
    <dgm:pt modelId="{B19F0675-D4A9-4925-A95D-F2B84A14689D}" type="pres">
      <dgm:prSet presAssocID="{E0094FA3-7D2E-462C-9981-98492DB8A4BD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492450-821E-4B43-8229-5B7EEB94EB78}" type="pres">
      <dgm:prSet presAssocID="{E0094FA3-7D2E-462C-9981-98492DB8A4BD}" presName="rect2" presStyleLbl="fgImgPlace1" presStyleIdx="2" presStyleCnt="8"/>
      <dgm:spPr/>
    </dgm:pt>
    <dgm:pt modelId="{6D27987E-EA92-4D26-932B-314433D31C7D}" type="pres">
      <dgm:prSet presAssocID="{C8B64039-AF1D-4A2D-98D1-217D35CCE6DA}" presName="sibTrans" presStyleCnt="0"/>
      <dgm:spPr/>
    </dgm:pt>
    <dgm:pt modelId="{DC12DD6D-F4F5-427A-9424-DB24D13D43E0}" type="pres">
      <dgm:prSet presAssocID="{AE8759C9-5B4C-4775-A171-5950CDBDDE9E}" presName="composite" presStyleCnt="0"/>
      <dgm:spPr/>
    </dgm:pt>
    <dgm:pt modelId="{C9510C2E-B3AE-4BEC-8888-122BB82CB4FE}" type="pres">
      <dgm:prSet presAssocID="{AE8759C9-5B4C-4775-A171-5950CDBDDE9E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D1B5D9-89D3-4F25-A3AE-E5EF3EBE4A30}" type="pres">
      <dgm:prSet presAssocID="{AE8759C9-5B4C-4775-A171-5950CDBDDE9E}" presName="rect2" presStyleLbl="fgImgPlace1" presStyleIdx="3" presStyleCnt="8"/>
      <dgm:spPr/>
    </dgm:pt>
    <dgm:pt modelId="{0C07D588-C296-4865-84C5-1200BD0EB92A}" type="pres">
      <dgm:prSet presAssocID="{46BB9D65-F71B-478E-A57B-612884DA8F14}" presName="sibTrans" presStyleCnt="0"/>
      <dgm:spPr/>
    </dgm:pt>
    <dgm:pt modelId="{592E1535-D5D9-4812-8038-A08BAA8B1DC7}" type="pres">
      <dgm:prSet presAssocID="{7A01031A-98AE-470D-A287-A0E99BB52A03}" presName="composite" presStyleCnt="0"/>
      <dgm:spPr/>
    </dgm:pt>
    <dgm:pt modelId="{591B87FF-6B45-45F0-997C-F19E95AB6336}" type="pres">
      <dgm:prSet presAssocID="{7A01031A-98AE-470D-A287-A0E99BB52A03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9F64C9-8A4C-4CDB-98FA-3053292AA5A6}" type="pres">
      <dgm:prSet presAssocID="{7A01031A-98AE-470D-A287-A0E99BB52A03}" presName="rect2" presStyleLbl="fgImgPlace1" presStyleIdx="4" presStyleCnt="8"/>
      <dgm:spPr/>
    </dgm:pt>
    <dgm:pt modelId="{51073CAB-C34B-4D74-940B-C28978E204CA}" type="pres">
      <dgm:prSet presAssocID="{83FA0819-8B84-43DD-8FA2-FE7862AAD117}" presName="sibTrans" presStyleCnt="0"/>
      <dgm:spPr/>
    </dgm:pt>
    <dgm:pt modelId="{0FA71B0F-B927-42EA-9FDA-F75C902DF35A}" type="pres">
      <dgm:prSet presAssocID="{3FF6E23D-D137-4633-9B51-184549C5E07F}" presName="composite" presStyleCnt="0"/>
      <dgm:spPr/>
    </dgm:pt>
    <dgm:pt modelId="{D9A348F0-B31F-4799-8435-628ECCF4230A}" type="pres">
      <dgm:prSet presAssocID="{3FF6E23D-D137-4633-9B51-184549C5E07F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62F28F-07B1-45C7-B960-A825AF9FDFAC}" type="pres">
      <dgm:prSet presAssocID="{3FF6E23D-D137-4633-9B51-184549C5E07F}" presName="rect2" presStyleLbl="fgImgPlace1" presStyleIdx="5" presStyleCnt="8"/>
      <dgm:spPr/>
    </dgm:pt>
    <dgm:pt modelId="{BC4D16BD-C3BF-4B03-89F8-F3F52C64AB25}" type="pres">
      <dgm:prSet presAssocID="{8B2D8798-7DA6-4D57-A637-BCBCC2B1825C}" presName="sibTrans" presStyleCnt="0"/>
      <dgm:spPr/>
    </dgm:pt>
    <dgm:pt modelId="{D5D2825E-6424-497E-9965-F537AF7DC01D}" type="pres">
      <dgm:prSet presAssocID="{61F3207E-CF60-4FF9-9973-C408B1069437}" presName="composite" presStyleCnt="0"/>
      <dgm:spPr/>
    </dgm:pt>
    <dgm:pt modelId="{83391CE8-0285-4F90-84C6-383F8DB7C97C}" type="pres">
      <dgm:prSet presAssocID="{61F3207E-CF60-4FF9-9973-C408B1069437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018A93-3574-4488-8AEA-A9085A6F1E24}" type="pres">
      <dgm:prSet presAssocID="{61F3207E-CF60-4FF9-9973-C408B1069437}" presName="rect2" presStyleLbl="fgImgPlace1" presStyleIdx="6" presStyleCnt="8"/>
      <dgm:spPr/>
    </dgm:pt>
    <dgm:pt modelId="{0D4FA0DD-ED8C-41AA-918F-E98F60785E99}" type="pres">
      <dgm:prSet presAssocID="{EC3B28B4-C9AD-45CF-B969-674D69FA5701}" presName="sibTrans" presStyleCnt="0"/>
      <dgm:spPr/>
    </dgm:pt>
    <dgm:pt modelId="{A989373C-D46E-46A3-9F82-C81254AE5661}" type="pres">
      <dgm:prSet presAssocID="{25722154-3F75-4104-8698-44B3F17F97F6}" presName="composite" presStyleCnt="0"/>
      <dgm:spPr/>
    </dgm:pt>
    <dgm:pt modelId="{53D9F723-2BF7-4EB7-A639-E0895564685F}" type="pres">
      <dgm:prSet presAssocID="{25722154-3F75-4104-8698-44B3F17F97F6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A576F1-5C0B-4B19-AAAA-8005AE9B2DCC}" type="pres">
      <dgm:prSet presAssocID="{25722154-3F75-4104-8698-44B3F17F97F6}" presName="rect2" presStyleLbl="fgImgPlace1" presStyleIdx="7" presStyleCnt="8"/>
      <dgm:spPr/>
    </dgm:pt>
  </dgm:ptLst>
  <dgm:cxnLst>
    <dgm:cxn modelId="{B52DD789-5EAE-42D7-9ED5-7551D49DF139}" srcId="{A839121C-E624-49EE-B59F-4C8276E4FB3E}" destId="{61F3207E-CF60-4FF9-9973-C408B1069437}" srcOrd="6" destOrd="0" parTransId="{3165E512-8B26-40AB-9345-928A7FD6256E}" sibTransId="{EC3B28B4-C9AD-45CF-B969-674D69FA5701}"/>
    <dgm:cxn modelId="{FA997A44-23F4-4149-AC2F-59A4FC14D40A}" srcId="{A839121C-E624-49EE-B59F-4C8276E4FB3E}" destId="{7A01031A-98AE-470D-A287-A0E99BB52A03}" srcOrd="4" destOrd="0" parTransId="{CD0D0066-BD7B-46EA-9591-5054309E754E}" sibTransId="{83FA0819-8B84-43DD-8FA2-FE7862AAD117}"/>
    <dgm:cxn modelId="{5B63697E-EC44-4335-B2B2-94ACAF377CB8}" type="presOf" srcId="{61F3207E-CF60-4FF9-9973-C408B1069437}" destId="{83391CE8-0285-4F90-84C6-383F8DB7C97C}" srcOrd="0" destOrd="0" presId="urn:microsoft.com/office/officeart/2008/layout/PictureStrips"/>
    <dgm:cxn modelId="{38AF20DA-F325-442B-BD30-A9DA823D05F9}" type="presOf" srcId="{4A80E1C8-B442-4613-847C-05FAB26F41BB}" destId="{3DF14EC8-596D-4105-8BB9-85AC528F01F2}" srcOrd="0" destOrd="0" presId="urn:microsoft.com/office/officeart/2008/layout/PictureStrips"/>
    <dgm:cxn modelId="{1B9B16C3-B322-4A2D-8922-E6930C88C5F0}" type="presOf" srcId="{7A01031A-98AE-470D-A287-A0E99BB52A03}" destId="{591B87FF-6B45-45F0-997C-F19E95AB6336}" srcOrd="0" destOrd="0" presId="urn:microsoft.com/office/officeart/2008/layout/PictureStrips"/>
    <dgm:cxn modelId="{A68E00DF-7C26-482B-8B48-19C0902FB99E}" srcId="{A839121C-E624-49EE-B59F-4C8276E4FB3E}" destId="{AE8759C9-5B4C-4775-A171-5950CDBDDE9E}" srcOrd="3" destOrd="0" parTransId="{D84180FC-7E6D-4CE1-8E5F-9966EFA2A624}" sibTransId="{46BB9D65-F71B-478E-A57B-612884DA8F14}"/>
    <dgm:cxn modelId="{E22FA286-CDE0-4FE7-864B-33F3B6F9F054}" srcId="{A839121C-E624-49EE-B59F-4C8276E4FB3E}" destId="{25722154-3F75-4104-8698-44B3F17F97F6}" srcOrd="7" destOrd="0" parTransId="{A469C648-6774-4452-B549-DE251EBB790A}" sibTransId="{DA56B293-7E2C-4A8D-AFEA-9B05EF738F8F}"/>
    <dgm:cxn modelId="{FF51ABBF-77C7-45C4-80D2-D8827D9F94FE}" type="presOf" srcId="{F6AA5930-DDEC-4875-B6C6-8818B1EE99DF}" destId="{F8B1BEA2-7F6E-4989-9868-A47E0D99D8DF}" srcOrd="0" destOrd="0" presId="urn:microsoft.com/office/officeart/2008/layout/PictureStrips"/>
    <dgm:cxn modelId="{B534C5CC-AB55-4B6B-9DD4-E4F693D7A9E3}" srcId="{A839121C-E624-49EE-B59F-4C8276E4FB3E}" destId="{E0094FA3-7D2E-462C-9981-98492DB8A4BD}" srcOrd="2" destOrd="0" parTransId="{9EB81F29-4607-4DE0-9EAB-86EC007F135A}" sibTransId="{C8B64039-AF1D-4A2D-98D1-217D35CCE6DA}"/>
    <dgm:cxn modelId="{20A085F5-7E54-4CD8-B4CD-2698405A4277}" srcId="{A839121C-E624-49EE-B59F-4C8276E4FB3E}" destId="{3FF6E23D-D137-4633-9B51-184549C5E07F}" srcOrd="5" destOrd="0" parTransId="{DA0AA82C-D41D-4105-AF74-9C60B82C441E}" sibTransId="{8B2D8798-7DA6-4D57-A637-BCBCC2B1825C}"/>
    <dgm:cxn modelId="{A3AE02E4-77DF-4573-98F7-2802A71A32D6}" srcId="{A839121C-E624-49EE-B59F-4C8276E4FB3E}" destId="{F6AA5930-DDEC-4875-B6C6-8818B1EE99DF}" srcOrd="0" destOrd="0" parTransId="{674D29A5-163D-4E03-8C60-93D82C58076C}" sibTransId="{A664C180-8590-490D-BDD4-0B0951766EAA}"/>
    <dgm:cxn modelId="{4C91595A-2EB4-4A38-960A-64913CD2CBDA}" type="presOf" srcId="{25722154-3F75-4104-8698-44B3F17F97F6}" destId="{53D9F723-2BF7-4EB7-A639-E0895564685F}" srcOrd="0" destOrd="0" presId="urn:microsoft.com/office/officeart/2008/layout/PictureStrips"/>
    <dgm:cxn modelId="{4143F86F-4771-4917-BEF9-4FB1E3D2008A}" type="presOf" srcId="{E0094FA3-7D2E-462C-9981-98492DB8A4BD}" destId="{B19F0675-D4A9-4925-A95D-F2B84A14689D}" srcOrd="0" destOrd="0" presId="urn:microsoft.com/office/officeart/2008/layout/PictureStrips"/>
    <dgm:cxn modelId="{2B24B7E4-D3E6-4AAC-962C-F8128D385DEA}" type="presOf" srcId="{AE8759C9-5B4C-4775-A171-5950CDBDDE9E}" destId="{C9510C2E-B3AE-4BEC-8888-122BB82CB4FE}" srcOrd="0" destOrd="0" presId="urn:microsoft.com/office/officeart/2008/layout/PictureStrips"/>
    <dgm:cxn modelId="{BE5F0DAF-E9CC-4181-9F2E-932715784D52}" type="presOf" srcId="{A839121C-E624-49EE-B59F-4C8276E4FB3E}" destId="{6E62BC38-AFCE-4F14-BE55-DEDE32BD6C4E}" srcOrd="0" destOrd="0" presId="urn:microsoft.com/office/officeart/2008/layout/PictureStrips"/>
    <dgm:cxn modelId="{A4E3B8BD-B9F7-4559-9725-48C4E3059E00}" srcId="{A839121C-E624-49EE-B59F-4C8276E4FB3E}" destId="{4A80E1C8-B442-4613-847C-05FAB26F41BB}" srcOrd="1" destOrd="0" parTransId="{79531DC3-CDAF-400F-B108-2430E315BD1C}" sibTransId="{867BF0F4-4B3E-47CC-BF85-77B834367ED8}"/>
    <dgm:cxn modelId="{0D11EC3D-43DB-462A-8D8D-2C3DAB95C5F3}" type="presOf" srcId="{3FF6E23D-D137-4633-9B51-184549C5E07F}" destId="{D9A348F0-B31F-4799-8435-628ECCF4230A}" srcOrd="0" destOrd="0" presId="urn:microsoft.com/office/officeart/2008/layout/PictureStrips"/>
    <dgm:cxn modelId="{991F6721-61E9-47F4-AEF5-7893309742B4}" type="presParOf" srcId="{6E62BC38-AFCE-4F14-BE55-DEDE32BD6C4E}" destId="{D1C80EB8-B604-4B32-9BEB-5B696AD46124}" srcOrd="0" destOrd="0" presId="urn:microsoft.com/office/officeart/2008/layout/PictureStrips"/>
    <dgm:cxn modelId="{6EE140A2-243E-4861-AA33-31E61C0F3A4F}" type="presParOf" srcId="{D1C80EB8-B604-4B32-9BEB-5B696AD46124}" destId="{F8B1BEA2-7F6E-4989-9868-A47E0D99D8DF}" srcOrd="0" destOrd="0" presId="urn:microsoft.com/office/officeart/2008/layout/PictureStrips"/>
    <dgm:cxn modelId="{B6D6C30E-C54A-47BF-B4CA-169D3CC5B7AA}" type="presParOf" srcId="{D1C80EB8-B604-4B32-9BEB-5B696AD46124}" destId="{804C65F5-3B8E-4C26-A930-237E53E725C4}" srcOrd="1" destOrd="0" presId="urn:microsoft.com/office/officeart/2008/layout/PictureStrips"/>
    <dgm:cxn modelId="{40B5047D-C473-4DC1-A8EF-E9146FF1E16B}" type="presParOf" srcId="{6E62BC38-AFCE-4F14-BE55-DEDE32BD6C4E}" destId="{42596ADD-8D11-46FE-AAA3-14CB683D1B92}" srcOrd="1" destOrd="0" presId="urn:microsoft.com/office/officeart/2008/layout/PictureStrips"/>
    <dgm:cxn modelId="{565849FE-9869-42CF-8B00-8D10F4F6FE16}" type="presParOf" srcId="{6E62BC38-AFCE-4F14-BE55-DEDE32BD6C4E}" destId="{8DD3E3E8-9B6C-40AE-8647-5216312C25F1}" srcOrd="2" destOrd="0" presId="urn:microsoft.com/office/officeart/2008/layout/PictureStrips"/>
    <dgm:cxn modelId="{9099FE6C-F6DB-4B14-8492-8402820E1AF0}" type="presParOf" srcId="{8DD3E3E8-9B6C-40AE-8647-5216312C25F1}" destId="{3DF14EC8-596D-4105-8BB9-85AC528F01F2}" srcOrd="0" destOrd="0" presId="urn:microsoft.com/office/officeart/2008/layout/PictureStrips"/>
    <dgm:cxn modelId="{DFD2EA13-A770-4D6C-9B1B-D84E1B7981CC}" type="presParOf" srcId="{8DD3E3E8-9B6C-40AE-8647-5216312C25F1}" destId="{C233805C-CA02-42B7-A2E4-101007B6E938}" srcOrd="1" destOrd="0" presId="urn:microsoft.com/office/officeart/2008/layout/PictureStrips"/>
    <dgm:cxn modelId="{F32C34B8-AB2E-469C-A5CC-2DD16D49D8ED}" type="presParOf" srcId="{6E62BC38-AFCE-4F14-BE55-DEDE32BD6C4E}" destId="{55B751C2-B40A-481B-B08D-AD999B13FA37}" srcOrd="3" destOrd="0" presId="urn:microsoft.com/office/officeart/2008/layout/PictureStrips"/>
    <dgm:cxn modelId="{F1F484A2-1484-4C7D-A98C-4DD6B6C9A10C}" type="presParOf" srcId="{6E62BC38-AFCE-4F14-BE55-DEDE32BD6C4E}" destId="{29D346B5-BD43-45DF-B3B4-4412F16298C6}" srcOrd="4" destOrd="0" presId="urn:microsoft.com/office/officeart/2008/layout/PictureStrips"/>
    <dgm:cxn modelId="{8BA82CC3-E6B1-499F-BEFD-A1552B964B00}" type="presParOf" srcId="{29D346B5-BD43-45DF-B3B4-4412F16298C6}" destId="{B19F0675-D4A9-4925-A95D-F2B84A14689D}" srcOrd="0" destOrd="0" presId="urn:microsoft.com/office/officeart/2008/layout/PictureStrips"/>
    <dgm:cxn modelId="{0E345B80-9EA6-4977-BE78-FB5E19F176C5}" type="presParOf" srcId="{29D346B5-BD43-45DF-B3B4-4412F16298C6}" destId="{48492450-821E-4B43-8229-5B7EEB94EB78}" srcOrd="1" destOrd="0" presId="urn:microsoft.com/office/officeart/2008/layout/PictureStrips"/>
    <dgm:cxn modelId="{C2444FA9-2CB2-471A-BDFE-81A5FF738227}" type="presParOf" srcId="{6E62BC38-AFCE-4F14-BE55-DEDE32BD6C4E}" destId="{6D27987E-EA92-4D26-932B-314433D31C7D}" srcOrd="5" destOrd="0" presId="urn:microsoft.com/office/officeart/2008/layout/PictureStrips"/>
    <dgm:cxn modelId="{7AAA5066-D267-42E6-B29C-A4652BD29D83}" type="presParOf" srcId="{6E62BC38-AFCE-4F14-BE55-DEDE32BD6C4E}" destId="{DC12DD6D-F4F5-427A-9424-DB24D13D43E0}" srcOrd="6" destOrd="0" presId="urn:microsoft.com/office/officeart/2008/layout/PictureStrips"/>
    <dgm:cxn modelId="{354D578E-BE12-4136-90C0-148D4F12D1BF}" type="presParOf" srcId="{DC12DD6D-F4F5-427A-9424-DB24D13D43E0}" destId="{C9510C2E-B3AE-4BEC-8888-122BB82CB4FE}" srcOrd="0" destOrd="0" presId="urn:microsoft.com/office/officeart/2008/layout/PictureStrips"/>
    <dgm:cxn modelId="{00DA5193-E0C4-4DDE-B0A7-C833FBA0B3C1}" type="presParOf" srcId="{DC12DD6D-F4F5-427A-9424-DB24D13D43E0}" destId="{42D1B5D9-89D3-4F25-A3AE-E5EF3EBE4A30}" srcOrd="1" destOrd="0" presId="urn:microsoft.com/office/officeart/2008/layout/PictureStrips"/>
    <dgm:cxn modelId="{79477805-8B86-4E4A-AB4F-38F6E478CFF8}" type="presParOf" srcId="{6E62BC38-AFCE-4F14-BE55-DEDE32BD6C4E}" destId="{0C07D588-C296-4865-84C5-1200BD0EB92A}" srcOrd="7" destOrd="0" presId="urn:microsoft.com/office/officeart/2008/layout/PictureStrips"/>
    <dgm:cxn modelId="{A6E109B2-5DA6-4E91-9F20-61A1468C9B74}" type="presParOf" srcId="{6E62BC38-AFCE-4F14-BE55-DEDE32BD6C4E}" destId="{592E1535-D5D9-4812-8038-A08BAA8B1DC7}" srcOrd="8" destOrd="0" presId="urn:microsoft.com/office/officeart/2008/layout/PictureStrips"/>
    <dgm:cxn modelId="{0E5E2105-C51E-4DD3-8DF3-3077FDC466F8}" type="presParOf" srcId="{592E1535-D5D9-4812-8038-A08BAA8B1DC7}" destId="{591B87FF-6B45-45F0-997C-F19E95AB6336}" srcOrd="0" destOrd="0" presId="urn:microsoft.com/office/officeart/2008/layout/PictureStrips"/>
    <dgm:cxn modelId="{919FDD89-6388-4929-9FF9-36CB8AF4F483}" type="presParOf" srcId="{592E1535-D5D9-4812-8038-A08BAA8B1DC7}" destId="{A89F64C9-8A4C-4CDB-98FA-3053292AA5A6}" srcOrd="1" destOrd="0" presId="urn:microsoft.com/office/officeart/2008/layout/PictureStrips"/>
    <dgm:cxn modelId="{897249C7-8C07-4BE7-977A-2FDDE72F3545}" type="presParOf" srcId="{6E62BC38-AFCE-4F14-BE55-DEDE32BD6C4E}" destId="{51073CAB-C34B-4D74-940B-C28978E204CA}" srcOrd="9" destOrd="0" presId="urn:microsoft.com/office/officeart/2008/layout/PictureStrips"/>
    <dgm:cxn modelId="{132E01C1-5015-4A0C-84C9-D992D8447A71}" type="presParOf" srcId="{6E62BC38-AFCE-4F14-BE55-DEDE32BD6C4E}" destId="{0FA71B0F-B927-42EA-9FDA-F75C902DF35A}" srcOrd="10" destOrd="0" presId="urn:microsoft.com/office/officeart/2008/layout/PictureStrips"/>
    <dgm:cxn modelId="{C9CEB6F6-D951-41B9-9D97-BA350BA3F29D}" type="presParOf" srcId="{0FA71B0F-B927-42EA-9FDA-F75C902DF35A}" destId="{D9A348F0-B31F-4799-8435-628ECCF4230A}" srcOrd="0" destOrd="0" presId="urn:microsoft.com/office/officeart/2008/layout/PictureStrips"/>
    <dgm:cxn modelId="{CE1F8E7D-66AB-4EAB-A000-B0B2E99780CC}" type="presParOf" srcId="{0FA71B0F-B927-42EA-9FDA-F75C902DF35A}" destId="{AE62F28F-07B1-45C7-B960-A825AF9FDFAC}" srcOrd="1" destOrd="0" presId="urn:microsoft.com/office/officeart/2008/layout/PictureStrips"/>
    <dgm:cxn modelId="{BC32B263-989F-47BC-B9CA-303EF35D35A3}" type="presParOf" srcId="{6E62BC38-AFCE-4F14-BE55-DEDE32BD6C4E}" destId="{BC4D16BD-C3BF-4B03-89F8-F3F52C64AB25}" srcOrd="11" destOrd="0" presId="urn:microsoft.com/office/officeart/2008/layout/PictureStrips"/>
    <dgm:cxn modelId="{1B99FFF3-D2DC-4C3A-ABC9-65F8605A462C}" type="presParOf" srcId="{6E62BC38-AFCE-4F14-BE55-DEDE32BD6C4E}" destId="{D5D2825E-6424-497E-9965-F537AF7DC01D}" srcOrd="12" destOrd="0" presId="urn:microsoft.com/office/officeart/2008/layout/PictureStrips"/>
    <dgm:cxn modelId="{7360FDF5-EC01-49AE-830D-FF5B7372D874}" type="presParOf" srcId="{D5D2825E-6424-497E-9965-F537AF7DC01D}" destId="{83391CE8-0285-4F90-84C6-383F8DB7C97C}" srcOrd="0" destOrd="0" presId="urn:microsoft.com/office/officeart/2008/layout/PictureStrips"/>
    <dgm:cxn modelId="{825854F0-5612-449E-9662-904A7CC6C249}" type="presParOf" srcId="{D5D2825E-6424-497E-9965-F537AF7DC01D}" destId="{D7018A93-3574-4488-8AEA-A9085A6F1E24}" srcOrd="1" destOrd="0" presId="urn:microsoft.com/office/officeart/2008/layout/PictureStrips"/>
    <dgm:cxn modelId="{9C180E70-A37B-47AA-8F5D-09CE9776DF8E}" type="presParOf" srcId="{6E62BC38-AFCE-4F14-BE55-DEDE32BD6C4E}" destId="{0D4FA0DD-ED8C-41AA-918F-E98F60785E99}" srcOrd="13" destOrd="0" presId="urn:microsoft.com/office/officeart/2008/layout/PictureStrips"/>
    <dgm:cxn modelId="{205E8498-0415-4C8B-8321-E0F988E2939F}" type="presParOf" srcId="{6E62BC38-AFCE-4F14-BE55-DEDE32BD6C4E}" destId="{A989373C-D46E-46A3-9F82-C81254AE5661}" srcOrd="14" destOrd="0" presId="urn:microsoft.com/office/officeart/2008/layout/PictureStrips"/>
    <dgm:cxn modelId="{D6453B9F-EDF5-41A0-A2FA-79FC53D8C560}" type="presParOf" srcId="{A989373C-D46E-46A3-9F82-C81254AE5661}" destId="{53D9F723-2BF7-4EB7-A639-E0895564685F}" srcOrd="0" destOrd="0" presId="urn:microsoft.com/office/officeart/2008/layout/PictureStrips"/>
    <dgm:cxn modelId="{D991F4E8-ACC7-42EF-8117-69FBF30CC2D6}" type="presParOf" srcId="{A989373C-D46E-46A3-9F82-C81254AE5661}" destId="{CDA576F1-5C0B-4B19-AAAA-8005AE9B2D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1FCE-64E6-4FAE-9841-EC2741F0EAAF}" type="datetimeFigureOut">
              <a:rPr lang="pt-BR" smtClean="0"/>
              <a:t>26/05/2016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1480-F0DA-46F5-81F8-95761F7096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7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CC50-E030-4C12-B859-4EBCEC3E1797}" type="datetimeFigureOut">
              <a:rPr lang="pt-BR" smtClean="0"/>
              <a:t>26/05/2016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4141-555D-422A-956E-F80432AF69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mundo – Isso se da devido ao aumento</a:t>
            </a:r>
            <a:r>
              <a:rPr lang="pt-BR" baseline="0" dirty="0" smtClean="0"/>
              <a:t> da venda de smartphones que em 2011 foi de 179% segundo Nielsen, e que de 2009 para 2013 a proporção de smartphone/população estimada foi de 0,9 (174mi/194mi/h) para 1,34 (271,1mi/201mi/h). </a:t>
            </a:r>
          </a:p>
          <a:p>
            <a:r>
              <a:rPr lang="pt-BR" baseline="0" dirty="0" smtClean="0"/>
              <a:t>Crescimento bem acentuado.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Necessidade – Com o crescente aumento de demanda, mostra-se a necessidade de metodologias de desenvolvimento.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Sillitti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falam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seu trabalho que o desenvolvimento mobile é compatível com métodos ágeis (por serem menores e tenderem a modificações) porem existem poucas evidencias. Enquanto Moura e Moreira falam que existem metodologias focadas em projetos pequenos porem não são específicos para o desenvolvimento mobile</a:t>
            </a: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Aplicabilidade – verificar a usabilidade dos métodos propostos no RUP.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hipótese norteadora deste artigo é que o RUP engloba uma filosofia maleável e adaptável, sendo assim possível ser utilizada em pequenos e grandes projetos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Métodos –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 feito um estudo exploratório (para ver o que existe na literatura) e uma pesquisa de campo qualitativa para saber quais metodologias as empresas de Uberlândia estão utilizando para fabricar softwares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7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RUP –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desenvolvido na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Rational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de 1994 a 1998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comprada pela IBM em 2002. </a:t>
            </a:r>
            <a:r>
              <a:rPr lang="pt-BR" dirty="0" smtClean="0"/>
              <a:t>Exemplo de metodologia moderna. Busca</a:t>
            </a:r>
            <a:r>
              <a:rPr lang="pt-BR" baseline="0" dirty="0" smtClean="0"/>
              <a:t> fornecer abordagens disciplinadas tendo como resultado softwares de alta qualidade fabricados com custo e prazos estipulados.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Bom exemplo de processo hibrido, ou seja, pode ser adotado em empresas que não tem uma cultura de processos muito forte e que não bloqueia a adição de informações históricas.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Biblioteca de processos atualizados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Pode ser adaptado e configurado as necessidades da organização.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65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baseline="0" dirty="0" smtClean="0"/>
              <a:t>Exemplo de Fluxo de Trabalho e de Atividade</a:t>
            </a:r>
          </a:p>
          <a:p>
            <a:pPr marL="0" indent="0">
              <a:buFontTx/>
              <a:buNone/>
            </a:pPr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Mostrar as entradas e as saídas</a:t>
            </a:r>
          </a:p>
          <a:p>
            <a:pPr marL="171450" indent="-171450"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9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baseline="0" dirty="0" smtClean="0"/>
              <a:t>Definido a partir do Manifesto Ágil de Desenvolvimento de Software de 2001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Necessidade de vários ciclos para terminar o trabalho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Requisitos descobertos ao decorrer do processo e entregas parciais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Definições de organização da equipe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Capacitar a equipe a resolver e absorver com mais agilidade mudanças durante o projeto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Algumas empresas evitam seu uso devido a necessidade de garantia de segurança, agilidade como fator de risco a gerencia, não responsável e extrema; efetividade de testes automatizados de aceitação e integração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 percepção de que projetos ágeis não são gerenciáveis</a:t>
            </a:r>
            <a:endParaRPr lang="pt-BR" baseline="0" dirty="0" smtClean="0"/>
          </a:p>
          <a:p>
            <a:pPr marL="171450" indent="-171450">
              <a:buFontTx/>
              <a:buChar char="-"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00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Notebooks (perdendo espaço pois já são considerados grandes demais,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surgindo os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ultrabooks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tablets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smartphone, handheld, palmtops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assistentes pessoais (PDAs) e até computadores de vestir (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wearable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628650" lvl="1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Escrita de aplicativos para dispositivos mobile. Plataformas mais usadas: </a:t>
            </a:r>
            <a:r>
              <a:rPr lang="pt-BR" baseline="0" dirty="0" err="1" smtClean="0"/>
              <a:t>Android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iOS</a:t>
            </a:r>
            <a:r>
              <a:rPr lang="pt-BR" baseline="0" dirty="0" smtClean="0"/>
              <a:t> e Windows Phone. </a:t>
            </a:r>
            <a:r>
              <a:rPr lang="pt-BR" baseline="0" dirty="0" err="1" smtClean="0"/>
              <a:t>Distribuidos</a:t>
            </a:r>
            <a:r>
              <a:rPr lang="pt-BR" baseline="0" dirty="0" smtClean="0"/>
              <a:t> pelas lojas virtuais</a:t>
            </a:r>
          </a:p>
          <a:p>
            <a:pPr marL="171450" indent="-171450">
              <a:buFontTx/>
              <a:buChar char="-"/>
            </a:pPr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Mundo: os maiores exemplos disto são a compra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Whatsapp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19 bilhões de dólares em 2014 e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1 bilhão.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Tx/>
              <a:buChar char="-"/>
            </a:pP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 Wireless vendeu 40% da empresa por Us$63 milhões para o Goldman Sachs e a NEA (New Enterprise Associates e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já tinha um faturamento de R$2,9 milhões em 2008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aseline="0" dirty="0" smtClean="0"/>
              <a:t>Acréscimo de papeis antes do desenvolvimento: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estudo de viabilidade econômica e técnica (caso de negócios) precisa ser rápido.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Demonstram dificuldades na implantação de metodologias ágeis em grandes empresas, devido à dificuldade como a coordenação de grandes equipes, realização e controle contínuos dos testes e dificuldades de integração devida a falta de foco na arquitetura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13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aseline="0" dirty="0" smtClean="0"/>
              <a:t>Avaliação Qualitativa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 ficou 2,875, o XP com 2 e o SCRUM com 1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Diante do exposto, a próxima pergunta a ser respondida é se o mercado está seguindo nesta direção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68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</a:t>
            </a:r>
            <a:r>
              <a:rPr lang="pt-BR" baseline="0" dirty="0" smtClean="0"/>
              <a:t> Com 177 respondentes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184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suporte à coleta e ao desenvolvimento de requisitos funcionais, bem como de uma interface com usuário.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adequação de 2,875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 2 e 1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Menor aporte metodológico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Analise e requisito. Causa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seguinte dilema: “adaptar a arquitetura atual” ou “fazer uma aplicação nova” nos projetos de implementação de melhorias no projeto original</a:t>
            </a:r>
          </a:p>
          <a:p>
            <a:pPr marL="17145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empresas que declararam não usar o RUP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0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0219" y="3495540"/>
            <a:ext cx="7717106" cy="90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711221" y="2499742"/>
            <a:ext cx="7715101" cy="9000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29" y="709490"/>
            <a:ext cx="3528392" cy="12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0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79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4"/>
          </p:nvPr>
        </p:nvSpPr>
        <p:spPr>
          <a:xfrm>
            <a:off x="179512" y="2931790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5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464400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388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9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3132707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3132645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5"/>
          </p:nvPr>
        </p:nvSpPr>
        <p:spPr>
          <a:xfrm>
            <a:off x="608590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6085902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75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echament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2771800" y="2607854"/>
            <a:ext cx="3709568" cy="90000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Siga-nos nas redes sociais </a:t>
            </a:r>
            <a:br>
              <a:rPr lang="pt-BR" dirty="0" smtClean="0"/>
            </a:br>
            <a:r>
              <a:rPr lang="pt-BR" dirty="0" err="1" smtClean="0"/>
              <a:t>Tera</a:t>
            </a:r>
            <a:r>
              <a:rPr lang="pt-BR" dirty="0" smtClean="0"/>
              <a:t> &amp; Márcio Moreira</a:t>
            </a:r>
            <a:endParaRPr lang="pt-BR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4212835" y="1691969"/>
            <a:ext cx="852278" cy="814367"/>
            <a:chOff x="4483574" y="2837503"/>
            <a:chExt cx="736498" cy="736498"/>
          </a:xfr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Elipse 6"/>
            <p:cNvSpPr/>
            <p:nvPr/>
          </p:nvSpPr>
          <p:spPr>
            <a:xfrm>
              <a:off x="4572000" y="2942461"/>
              <a:ext cx="565393" cy="565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574" y="2837503"/>
              <a:ext cx="736498" cy="736498"/>
            </a:xfrm>
            <a:prstGeom prst="rect">
              <a:avLst/>
            </a:prstGeom>
            <a:effectLst/>
          </p:spPr>
        </p:pic>
      </p:grp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40272" y="551152"/>
            <a:ext cx="5941096" cy="5804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68" y="4008159"/>
            <a:ext cx="2123080" cy="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15846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119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249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53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16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2483768" y="1131590"/>
            <a:ext cx="648072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160123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2483769" y="843558"/>
            <a:ext cx="6481416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8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 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413251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57807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89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385223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6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2159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03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1999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13193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44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415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512" y="96502"/>
            <a:ext cx="7560840" cy="3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08047"/>
            <a:ext cx="1152128" cy="4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1" r:id="rId5"/>
    <p:sldLayoutId id="2147483671" r:id="rId6"/>
    <p:sldLayoutId id="2147483680" r:id="rId7"/>
    <p:sldLayoutId id="2147483664" r:id="rId8"/>
    <p:sldLayoutId id="2147483665" r:id="rId9"/>
    <p:sldLayoutId id="2147483666" r:id="rId10"/>
    <p:sldLayoutId id="2147483667" r:id="rId11"/>
    <p:sldLayoutId id="2147483662" r:id="rId12"/>
    <p:sldLayoutId id="2147483663" r:id="rId13"/>
    <p:sldLayoutId id="2147483668" r:id="rId14"/>
    <p:sldLayoutId id="2147483669" r:id="rId15"/>
    <p:sldLayoutId id="2147483670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16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Courier New" panose="02070309020205020404" pitchFamily="49" charset="0"/>
        <a:buChar char="o"/>
        <a:defRPr sz="1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Wingdings" panose="05000000000000000000" pitchFamily="2" charset="2"/>
        <a:buChar char="§"/>
        <a:defRPr sz="12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Courier New" panose="02070309020205020404" pitchFamily="49" charset="0"/>
        <a:buChar char="o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710219" y="3137971"/>
            <a:ext cx="7717106" cy="864000"/>
          </a:xfrm>
        </p:spPr>
        <p:txBody>
          <a:bodyPr>
            <a:normAutofit/>
          </a:bodyPr>
          <a:lstStyle/>
          <a:p>
            <a:r>
              <a:rPr lang="pt-BR" sz="1600" dirty="0"/>
              <a:t>Márcio Moreira - Pitágoras Uberlândia - </a:t>
            </a:r>
            <a:r>
              <a:rPr lang="pt-BR" sz="1600" dirty="0" smtClean="0"/>
              <a:t>marcio.moreira@pitagoras.com.br</a:t>
            </a:r>
            <a:endParaRPr lang="pt-BR" sz="1600" dirty="0"/>
          </a:p>
          <a:p>
            <a:r>
              <a:rPr lang="pt-BR" sz="1600" dirty="0"/>
              <a:t>Rogério Oliveira - Pitágoras Uberlândia - rogerincampari@gmail.com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21" y="2355726"/>
            <a:ext cx="7715101" cy="936104"/>
          </a:xfrm>
        </p:spPr>
        <p:txBody>
          <a:bodyPr/>
          <a:lstStyle/>
          <a:p>
            <a:r>
              <a:rPr lang="pt-BR" sz="1700" dirty="0"/>
              <a:t>RUP </a:t>
            </a:r>
            <a:r>
              <a:rPr lang="pt-BR" sz="1700" dirty="0" err="1"/>
              <a:t>Applicability</a:t>
            </a:r>
            <a:r>
              <a:rPr lang="pt-BR" sz="1700" dirty="0"/>
              <a:t> in Mobile Software </a:t>
            </a:r>
            <a:r>
              <a:rPr lang="pt-BR" sz="1700" dirty="0" err="1" smtClean="0"/>
              <a:t>Development</a:t>
            </a:r>
            <a:r>
              <a:rPr lang="pt-BR" sz="1700" dirty="0"/>
              <a:t/>
            </a:r>
            <a:br>
              <a:rPr lang="pt-BR" sz="1700" dirty="0"/>
            </a:br>
            <a:r>
              <a:rPr lang="pt-BR" sz="1700" dirty="0"/>
              <a:t>Aplicabilidade do RUP no Desenvolvimento de Software Mobile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267494"/>
            <a:ext cx="3384376" cy="19753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94" y="4011910"/>
            <a:ext cx="1991234" cy="90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58" y="4011910"/>
            <a:ext cx="2553488" cy="90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89" y="4011910"/>
            <a:ext cx="796788" cy="9000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128652" y="1626354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www.teraits.com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72" y="4011910"/>
            <a:ext cx="74274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5841"/>
              </p:ext>
            </p:extLst>
          </p:nvPr>
        </p:nvGraphicFramePr>
        <p:xfrm>
          <a:off x="1793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Espaço Reservado para Conteúdo 1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35305312"/>
              </p:ext>
            </p:extLst>
          </p:nvPr>
        </p:nvGraphicFramePr>
        <p:xfrm>
          <a:off x="313213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mtClean="0"/>
              <a:t>Porte da Empresa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mtClean="0"/>
              <a:t>Importância da TI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Qualificação das Empresas e dos Respondentes</a:t>
            </a:r>
            <a:endParaRPr lang="pt-BR" dirty="0"/>
          </a:p>
        </p:txBody>
      </p:sp>
      <p:graphicFrame>
        <p:nvGraphicFramePr>
          <p:cNvPr id="18" name="Espaço Reservado para Conteúdo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388977"/>
              </p:ext>
            </p:extLst>
          </p:nvPr>
        </p:nvGraphicFramePr>
        <p:xfrm>
          <a:off x="60848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mtClean="0"/>
              <a:t>Nível Hierárquico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0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99894"/>
              </p:ext>
            </p:extLst>
          </p:nvPr>
        </p:nvGraphicFramePr>
        <p:xfrm>
          <a:off x="1793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Espaço Reservado para Conteúdo 1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39387353"/>
              </p:ext>
            </p:extLst>
          </p:nvPr>
        </p:nvGraphicFramePr>
        <p:xfrm>
          <a:off x="313213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Negócio Mobile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Negócio Não Mobile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Metodologias Utilizadas</a:t>
            </a:r>
            <a:endParaRPr lang="pt-BR" dirty="0"/>
          </a:p>
        </p:txBody>
      </p:sp>
      <p:graphicFrame>
        <p:nvGraphicFramePr>
          <p:cNvPr id="18" name="Espaço Reservado para Conteúdo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0376980"/>
              </p:ext>
            </p:extLst>
          </p:nvPr>
        </p:nvGraphicFramePr>
        <p:xfrm>
          <a:off x="60848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mtClean="0"/>
              <a:t>Todos os Respondentes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smtClean="0"/>
              <a:t>Separadas pelo negócio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03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692745"/>
              </p:ext>
            </p:extLst>
          </p:nvPr>
        </p:nvGraphicFramePr>
        <p:xfrm>
          <a:off x="1793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Espaço Reservado para Conteúdo 1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12339712"/>
              </p:ext>
            </p:extLst>
          </p:nvPr>
        </p:nvGraphicFramePr>
        <p:xfrm>
          <a:off x="313213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z="1400" dirty="0" smtClean="0"/>
              <a:t>Desenvolve Software Mobile</a:t>
            </a:r>
            <a:endParaRPr lang="pt-BR" sz="14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mtClean="0"/>
              <a:t>Não Desenvolve Mobile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Similaridade do RUP por Fases</a:t>
            </a:r>
            <a:endParaRPr lang="pt-BR" dirty="0"/>
          </a:p>
        </p:txBody>
      </p:sp>
      <p:graphicFrame>
        <p:nvGraphicFramePr>
          <p:cNvPr id="18" name="Espaço Reservado para Conteúdo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55019258"/>
              </p:ext>
            </p:extLst>
          </p:nvPr>
        </p:nvGraphicFramePr>
        <p:xfrm>
          <a:off x="60848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mtClean="0"/>
              <a:t>Todos os Respondentes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5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791234"/>
              </p:ext>
            </p:extLst>
          </p:nvPr>
        </p:nvGraphicFramePr>
        <p:xfrm>
          <a:off x="1793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Espaço Reservado para Conteúdo 1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61251116"/>
              </p:ext>
            </p:extLst>
          </p:nvPr>
        </p:nvGraphicFramePr>
        <p:xfrm>
          <a:off x="313213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z="1400" dirty="0" smtClean="0"/>
              <a:t>Desenvolve Software Mobile</a:t>
            </a:r>
            <a:endParaRPr lang="pt-BR" sz="14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mtClean="0"/>
              <a:t>Não Desenvolve Mobile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Similaridade do RUP por Disciplina</a:t>
            </a:r>
            <a:endParaRPr lang="pt-BR" dirty="0"/>
          </a:p>
        </p:txBody>
      </p:sp>
      <p:graphicFrame>
        <p:nvGraphicFramePr>
          <p:cNvPr id="14" name="Espaço Reservado para Conteúdo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104092155"/>
              </p:ext>
            </p:extLst>
          </p:nvPr>
        </p:nvGraphicFramePr>
        <p:xfrm>
          <a:off x="60848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mtClean="0"/>
              <a:t>Todos os Respondentes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37924"/>
              </p:ext>
            </p:extLst>
          </p:nvPr>
        </p:nvGraphicFramePr>
        <p:xfrm>
          <a:off x="1793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Espaço Reservado para Conteúdo 1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03211773"/>
              </p:ext>
            </p:extLst>
          </p:nvPr>
        </p:nvGraphicFramePr>
        <p:xfrm>
          <a:off x="313213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Similaridade x Fases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Similaridade x Disciplinas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Similaridade com o RUP</a:t>
            </a:r>
            <a:endParaRPr lang="pt-BR" dirty="0"/>
          </a:p>
        </p:txBody>
      </p:sp>
      <p:graphicFrame>
        <p:nvGraphicFramePr>
          <p:cNvPr id="13" name="Espaço Reservado para Conteúdo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87647447"/>
              </p:ext>
            </p:extLst>
          </p:nvPr>
        </p:nvGraphicFramePr>
        <p:xfrm>
          <a:off x="6084888" y="1131888"/>
          <a:ext cx="287972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Grau de Similaridade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3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RUP é o método mais indicado, seguido pelo XP</a:t>
            </a:r>
          </a:p>
          <a:p>
            <a:pPr lvl="1"/>
            <a:endParaRPr lang="pt-BR" smtClean="0"/>
          </a:p>
          <a:p>
            <a:r>
              <a:rPr lang="pt-BR" smtClean="0"/>
              <a:t>O SCRUM não é recomendado</a:t>
            </a:r>
          </a:p>
          <a:p>
            <a:pPr lvl="1"/>
            <a:endParaRPr lang="pt-BR" smtClean="0"/>
          </a:p>
          <a:p>
            <a:r>
              <a:rPr lang="pt-BR" smtClean="0"/>
              <a:t>40% das empresas locais usam o SCRUM para projeto mobile:</a:t>
            </a:r>
          </a:p>
          <a:p>
            <a:pPr lvl="1"/>
            <a:r>
              <a:rPr lang="pt-BR" smtClean="0"/>
              <a:t>Elas podem sofrer problemas arquiteturais nas atualizações</a:t>
            </a:r>
          </a:p>
          <a:p>
            <a:pPr lvl="1"/>
            <a:endParaRPr lang="pt-BR" smtClean="0"/>
          </a:p>
          <a:p>
            <a:r>
              <a:rPr lang="pt-BR" smtClean="0"/>
              <a:t>Grau de Similaridade com o RUP: 58,33% no Geral</a:t>
            </a:r>
          </a:p>
          <a:p>
            <a:pPr lvl="1"/>
            <a:r>
              <a:rPr lang="pt-BR" smtClean="0"/>
              <a:t>Empresas com Desenvolvimento Mobile: 63,68%</a:t>
            </a:r>
          </a:p>
          <a:p>
            <a:pPr lvl="1"/>
            <a:r>
              <a:rPr lang="pt-BR" smtClean="0"/>
              <a:t>Empresas sem Desenvolvimento Mobile: 54,90%</a:t>
            </a:r>
          </a:p>
          <a:p>
            <a:pPr lvl="1"/>
            <a:endParaRPr lang="pt-BR" smtClean="0"/>
          </a:p>
          <a:p>
            <a:r>
              <a:rPr lang="pt-BR" smtClean="0"/>
              <a:t>Trabalhos Futuros:</a:t>
            </a:r>
          </a:p>
          <a:p>
            <a:pPr lvl="1"/>
            <a:r>
              <a:rPr lang="pt-BR" smtClean="0"/>
              <a:t>Analisar a dificuldade de fazer projetos evolutivos de aplicações mobile desenvolvidas com SCRUM e XP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343759"/>
              </p:ext>
            </p:extLst>
          </p:nvPr>
        </p:nvGraphicFramePr>
        <p:xfrm>
          <a:off x="179388" y="842963"/>
          <a:ext cx="8785225" cy="4177058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8785225"/>
              </a:tblGrid>
              <a:tr h="679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CISCON, Leonardo.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 Estudo e uma Ferramenta de Gerência de Projetos com Desenvolvimento Ágil de Software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UFMG: Belo Horizonte/MG. 2009. Disponível em: &lt; http://www.bibliotecadigital.ufmg.br/dspace/bitstream/handle/1843/SLSS-7WMHVK/leonardoaparecidociscon_versaofinal.pdf?sequence=1 &gt;. Acesso em: 4 jun. 2014.</a:t>
                      </a:r>
                    </a:p>
                  </a:txBody>
                  <a:tcPr anchor="ctr"/>
                </a:tc>
              </a:tr>
              <a:tr h="679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CORRAL, Luis. SILLITTI, Alberto. SUCCI, Giancarlo.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Processes for Mobile System: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Agile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Really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Taking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Over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Business?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Software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Insitute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Carnegie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Mellon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2013. Disponível em &lt; http://www.sei.cmu.edu/community/mobs2013/upload/mobs2013-corral.pdf &gt;. Acesso em 26 mai. 2014.</a:t>
                      </a:r>
                    </a:p>
                  </a:txBody>
                  <a:tcPr anchor="ctr"/>
                </a:tc>
              </a:tr>
              <a:tr h="485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COVERT, Adrian.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Facebook buys WhatsApp for $19 billion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CNN Money. 19/02/2014.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Disponível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&lt; http://money.cnn.com/2014/02/19/technology/social/facebook-whatsapp/ &gt;.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Acesso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2014.</a:t>
                      </a:r>
                    </a:p>
                  </a:txBody>
                  <a:tcPr anchor="ctr"/>
                </a:tc>
              </a:tr>
              <a:tr h="679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Vendas de smartphones no Brasil crescem 179% em 2011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Revista G1. São Paulo. Globo. 2012. Disponível em: &lt; http://g1.globo.com/tecnologia/noticia/2012/03/vendas-de-smartphones-no-brasil-crescem-179-em-2011-diz-pesquisa.html &gt;. Acesso em: 01 out. 2012.</a:t>
                      </a:r>
                    </a:p>
                  </a:txBody>
                  <a:tcPr anchor="ctr"/>
                </a:tc>
              </a:tr>
              <a:tr h="679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GUIMARÃES, Natália. MOREIRA, Márcio.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de Metodologias de Desenvolvimento de Software e Estudo da Aplicação do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Scrum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 uma Pequena Empresa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Pitágoras – Pós-Graduação. 2014. Disponível em: &lt; http://www.teraits.com/pitagoras/marcio/ori_p/20140310_esof_2_NataliaGuimaraes_AplicacaoDoScrum.pdf &gt;. Acesso em 04 jun. 2014.</a:t>
                      </a:r>
                    </a:p>
                  </a:txBody>
                  <a:tcPr anchor="ctr"/>
                </a:tc>
              </a:tr>
              <a:tr h="679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KROLL, Per; KRUCHTEN,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Phillippe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Rational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Unified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A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Practitioner’s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RUP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 ed., Boston: Pearson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Inc., 2003. Resumo do livro criando um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disponivel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 &lt;http://www.fernandodantas.com.br&gt; . Acesso em: 01 de out. 2012.</a:t>
                      </a:r>
                    </a:p>
                  </a:txBody>
                  <a:tcPr anchor="ctr"/>
                </a:tc>
              </a:tr>
              <a:tr h="2914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KRUCHTEN,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Phillippe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Introdução ao RUP –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Raitonal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Unified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 ed., Rio de Janeiro: Editora Ciência Moderna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Ltda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2003.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1/3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9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914151"/>
              </p:ext>
            </p:extLst>
          </p:nvPr>
        </p:nvGraphicFramePr>
        <p:xfrm>
          <a:off x="179388" y="842960"/>
          <a:ext cx="8785225" cy="4105053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8785225"/>
              </a:tblGrid>
              <a:tr h="526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LEAL, Renato. BRAGA, Artur.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Estudo sistemático em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dependabilidade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métodos ágeis: uma análise de falhas e defeitos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Brasília: UnB. 2013. Disponível em &lt; http://bdm.bce.unb.br/bitstream/10483/6510/1/2013_ArtutBraga_RenatoLeal.pdf &gt; Acesso em 03 de jun. 2014.</a:t>
                      </a:r>
                    </a:p>
                  </a:txBody>
                  <a:tcPr anchor="ctr"/>
                </a:tc>
              </a:tr>
              <a:tr h="526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LOPES, Sérgio.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 é o ano do mercado mobile no Brasil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Disponível em: &lt;http://blog.caleum.com.br/2012-e-o-ano-do-mercado-mobile-no-brasil. Publicado em: 17 de abril de 2012. Acesso em: 15 de maio de 2013.</a:t>
                      </a:r>
                    </a:p>
                  </a:txBody>
                  <a:tcPr anchor="ctr"/>
                </a:tc>
              </a:tr>
              <a:tr h="52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MITCHELL, Keith.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Supporting the Development of Mobile Context-Aware Systems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Doctor of Philosophy Thesis. Lancaster University. England, U.K. 2002.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Disponível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&lt; http://www.nrsp.lancs.ac.uk/kmthesis.pdf &gt;.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Acesso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2014.</a:t>
                      </a:r>
                    </a:p>
                  </a:txBody>
                  <a:tcPr anchor="ctr"/>
                </a:tc>
              </a:tr>
              <a:tr h="526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MOBITHINKING.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mobile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2013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E: Mobile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apps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stores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rates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MobiThinking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2013. Disponível em &lt; http://mobithinking.com/mobile-marketing-tools/latest-mobile-stats/e &gt;. Acesso em 26 mai. 2014.</a:t>
                      </a:r>
                    </a:p>
                  </a:txBody>
                  <a:tcPr anchor="ctr"/>
                </a:tc>
              </a:tr>
              <a:tr h="526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MONIRUZZAMAN, A. HOSSAIN,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Syed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Comparative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Agile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software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methodologies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2013. Cornell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Disponível em &lt; http://arxiv.org/ftp/arxiv/papers/1307/1307.3356.pdf &gt;. Acesso em 4 jun. 2014.</a:t>
                      </a:r>
                    </a:p>
                  </a:txBody>
                  <a:tcPr anchor="ctr"/>
                </a:tc>
              </a:tr>
              <a:tr h="73680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MOREIRA, Márcio.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o RUP pode melhorar o processo de Desenvolvimento de Software?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Pitágoras – Semana Acadêmica. 2013. Disponível em: &lt; http://www.teraits.com/marcio/20131031_Pitagoras_SemAcademica_ComoRUPMelhoraESOF.zip &gt;. Acesso em: 29 de janeiro de 2014.</a:t>
                      </a:r>
                    </a:p>
                  </a:txBody>
                  <a:tcPr anchor="ctr"/>
                </a:tc>
              </a:tr>
              <a:tr h="73680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MOURA, Ellen &amp; MOREIRA, Márcio.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Metodologias de Desenvolvimento de Software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Pitágoras – Pós-Graduação. 2012. Disponível em: &lt; http://www.teraits.com/pitagoras/marcio/ori_p/20120428_daw_1_EllenMoura_MetodologiasDesenvolvimentoSoftware.pdf &gt;. Acesso em: 29 de janeiro de 2014.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2/3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2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086185"/>
              </p:ext>
            </p:extLst>
          </p:nvPr>
        </p:nvGraphicFramePr>
        <p:xfrm>
          <a:off x="179388" y="842964"/>
          <a:ext cx="8785225" cy="4105048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8785225"/>
              </a:tblGrid>
              <a:tr h="8707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PERSSON, Anton. ANDERSSON,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Johannes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Design in Fatigue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Management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Master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Thesis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Chalmers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Technology. Suécia. 2013. Disponível em &lt; http://publications.lib.chalmers.se/records/fulltext/187884/187884.pdf &gt;. Acesso em 28 mai. 2014.</a:t>
                      </a:r>
                    </a:p>
                  </a:txBody>
                  <a:tcPr anchor="ctr"/>
                </a:tc>
              </a:tr>
              <a:tr h="373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PRESSMAN, Roger.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Engineering – A Practitioner’s Approach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Seventh Edition. Boston: Higher Education, 2010.</a:t>
                      </a:r>
                    </a:p>
                  </a:txBody>
                  <a:tcPr anchor="ctr"/>
                </a:tc>
              </a:tr>
              <a:tr h="62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RATIONAL SOFTWARE.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RUP – Rational Unified Process - Version 7.5 for Large Projects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Rational. 2008. IBM - Rational.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Disponível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&lt; http://www.ibm.com/developerworks/br/downloads/r/rup/ &gt;.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Acesso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01 out. 2012.</a:t>
                      </a:r>
                    </a:p>
                  </a:txBody>
                  <a:tcPr anchor="ctr"/>
                </a:tc>
              </a:tr>
              <a:tr h="62197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SEGALLA, Amauri. SAMBRANA, Carlos.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Fortunas no celular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Isto É Dinheiro. Edição 599 de 1/04/2009. Disponível em: &lt; http://www.terra.com.br/istoedinheiro-temp/edicoes/599/imprime129803.htm &gt;. Acesso em 30 mai. 2014.</a:t>
                      </a:r>
                    </a:p>
                  </a:txBody>
                  <a:tcPr anchor="ctr"/>
                </a:tc>
              </a:tr>
              <a:tr h="8707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SOARES, Allan. MOREIRA, Márcio.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de Riscos em Metodologias Ágeis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2014. 11º CONTECSI Congresso Internacional de Gestão de Tecnologia e Sistemas de Informação (pp. 649-662). São Paulo: TECSI EAC FEA USP. Disponível em &lt; http://www.teraits.com/marcio/20140529_11oCONTECSI_GestaoRiscosEmMetodologiasAgeis.pdf &gt;. Acesso em 4 jun. 2014.</a:t>
                      </a:r>
                    </a:p>
                  </a:txBody>
                  <a:tcPr anchor="ctr"/>
                </a:tc>
              </a:tr>
              <a:tr h="3731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SOMMERVILLE, Ian.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Engenharia de Software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Tradução de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Kalinka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Oliveira e Ivan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Bosnic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9 ed. São Paulo: Person, 2011. Original em Inglês.</a:t>
                      </a:r>
                    </a:p>
                  </a:txBody>
                  <a:tcPr anchor="ctr"/>
                </a:tc>
              </a:tr>
              <a:tr h="3731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Estatísticas Brasil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São Paulo.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2014. Disponível em &lt; http://www.teleco.com.br/estatis.asp &gt;. Acesso em: 26 mai. 2014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3/3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0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Siga-nos nas redes sociais</a:t>
            </a:r>
            <a:br>
              <a:rPr lang="pt-BR" smtClean="0"/>
            </a:br>
            <a:r>
              <a:rPr lang="pt-BR" smtClean="0"/>
              <a:t>Tera – Márcio Moreira</a:t>
            </a:r>
            <a:endParaRPr lang="pt-BR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O mundo está diante de uma nova demanda de softwares:</a:t>
            </a:r>
          </a:p>
          <a:p>
            <a:pPr lvl="1"/>
            <a:r>
              <a:rPr lang="pt-BR" sz="1600" dirty="0" smtClean="0"/>
              <a:t>Aplicações para dispositivos móveis</a:t>
            </a:r>
          </a:p>
          <a:p>
            <a:pPr lvl="1"/>
            <a:endParaRPr lang="pt-BR" sz="1600" dirty="0" smtClean="0"/>
          </a:p>
          <a:p>
            <a:r>
              <a:rPr lang="pt-BR" sz="1800" dirty="0" smtClean="0"/>
              <a:t>Será que este tipo de desenvolvimento de requer uma metodologia?</a:t>
            </a:r>
          </a:p>
          <a:p>
            <a:pPr lvl="1"/>
            <a:endParaRPr lang="pt-BR" sz="1600" dirty="0" smtClean="0"/>
          </a:p>
          <a:p>
            <a:r>
              <a:rPr lang="pt-BR" sz="1800" dirty="0" smtClean="0"/>
              <a:t>Será que o RUP é aplicável nestes casos?</a:t>
            </a:r>
          </a:p>
          <a:p>
            <a:pPr lvl="1"/>
            <a:endParaRPr lang="pt-BR" sz="1600" dirty="0" smtClean="0"/>
          </a:p>
          <a:p>
            <a:r>
              <a:rPr lang="pt-BR" sz="1800" dirty="0" smtClean="0"/>
              <a:t>Quais os métodos mais utilizados no mercado?</a:t>
            </a:r>
          </a:p>
        </p:txBody>
      </p:sp>
      <p:graphicFrame>
        <p:nvGraphicFramePr>
          <p:cNvPr id="22" name="Espaço Reservado para Conteúdo 2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55014551"/>
              </p:ext>
            </p:extLst>
          </p:nvPr>
        </p:nvGraphicFramePr>
        <p:xfrm>
          <a:off x="4643438" y="842963"/>
          <a:ext cx="432117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7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dirty="0" err="1" smtClean="0"/>
              <a:t>Rational</a:t>
            </a:r>
            <a:r>
              <a:rPr lang="pt-BR" sz="2000" dirty="0" smtClean="0"/>
              <a:t> </a:t>
            </a:r>
            <a:r>
              <a:rPr lang="pt-BR" sz="2000" dirty="0" err="1" smtClean="0"/>
              <a:t>Unified</a:t>
            </a:r>
            <a:r>
              <a:rPr lang="pt-BR" sz="2000" dirty="0" smtClean="0"/>
              <a:t> </a:t>
            </a:r>
            <a:r>
              <a:rPr lang="pt-BR" sz="2000" dirty="0" err="1" smtClean="0"/>
              <a:t>Process</a:t>
            </a:r>
            <a:endParaRPr lang="pt-BR" sz="2000" dirty="0" smtClean="0"/>
          </a:p>
          <a:p>
            <a:r>
              <a:rPr lang="pt-BR" sz="2000" dirty="0" smtClean="0"/>
              <a:t>Baseado em UML (</a:t>
            </a:r>
            <a:r>
              <a:rPr lang="pt-BR" sz="2000" dirty="0" err="1" smtClean="0"/>
              <a:t>Unified</a:t>
            </a:r>
            <a:r>
              <a:rPr lang="pt-BR" sz="2000" dirty="0" smtClean="0"/>
              <a:t> </a:t>
            </a:r>
            <a:r>
              <a:rPr lang="pt-BR" sz="2000" dirty="0" err="1" smtClean="0"/>
              <a:t>Modeling</a:t>
            </a:r>
            <a:r>
              <a:rPr lang="pt-BR" sz="2000" dirty="0" smtClean="0"/>
              <a:t> </a:t>
            </a:r>
            <a:r>
              <a:rPr lang="pt-BR" sz="2000" dirty="0" err="1" smtClean="0"/>
              <a:t>Language</a:t>
            </a:r>
            <a:r>
              <a:rPr lang="pt-BR" sz="2000" dirty="0" smtClean="0"/>
              <a:t>)</a:t>
            </a:r>
          </a:p>
          <a:p>
            <a:r>
              <a:rPr lang="pt-BR" sz="2000" dirty="0" smtClean="0"/>
              <a:t>Atende a boas práticas:</a:t>
            </a:r>
          </a:p>
          <a:p>
            <a:pPr lvl="1"/>
            <a:r>
              <a:rPr lang="pt-BR" sz="1800" dirty="0" smtClean="0"/>
              <a:t>Desenvolvimento interativo e incremental</a:t>
            </a:r>
          </a:p>
          <a:p>
            <a:pPr lvl="1"/>
            <a:r>
              <a:rPr lang="pt-BR" sz="1800" dirty="0" smtClean="0"/>
              <a:t>Gestão de requisitos</a:t>
            </a:r>
          </a:p>
          <a:p>
            <a:pPr lvl="1"/>
            <a:r>
              <a:rPr lang="pt-BR" sz="1800" dirty="0" smtClean="0"/>
              <a:t>Arquitetura baseada em componentes</a:t>
            </a:r>
          </a:p>
          <a:p>
            <a:pPr lvl="1"/>
            <a:r>
              <a:rPr lang="pt-BR" sz="1800" dirty="0" smtClean="0"/>
              <a:t>Modelagem visual</a:t>
            </a:r>
          </a:p>
          <a:p>
            <a:pPr lvl="1"/>
            <a:r>
              <a:rPr lang="pt-BR" sz="1800" dirty="0" smtClean="0"/>
              <a:t>Verificação contínua da qualidade e mudanças</a:t>
            </a:r>
            <a:endParaRPr lang="pt-BR" sz="18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643438" y="1589625"/>
            <a:ext cx="4321175" cy="2954851"/>
          </a:xfrm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mtClean="0"/>
              <a:t>RUP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Disciplinas, Fases &amp; Iterações do RUP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Metodologias de Desenvolvimento de Software</a:t>
            </a:r>
            <a:endParaRPr lang="pt-BR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0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4421" y="1716669"/>
            <a:ext cx="2091109" cy="2700762"/>
          </a:xfrm>
          <a:prstGeom prst="rect">
            <a:avLst/>
          </a:prstGeom>
        </p:spPr>
      </p:pic>
      <p:pic>
        <p:nvPicPr>
          <p:cNvPr id="13" name="Espaço Reservado para Conteúdo 12"/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5197590" y="2152571"/>
            <a:ext cx="3212870" cy="1828959"/>
          </a:xfrm>
          <a:prstGeom prst="rect">
            <a:avLst/>
          </a:prstGeom>
        </p:spPr>
      </p:pic>
      <p:sp>
        <p:nvSpPr>
          <p:cNvPr id="14" name="Espaço Reservado para Texto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pt-BR" dirty="0" smtClean="0"/>
              <a:t>Fluxos de Trabalho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pt-BR" dirty="0" smtClean="0"/>
              <a:t>Atividades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Documentação do RUP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4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Métodos Ágeis (Processos Leves):</a:t>
            </a:r>
          </a:p>
          <a:p>
            <a:pPr lvl="1"/>
            <a:r>
              <a:rPr lang="pt-BR" dirty="0" smtClean="0"/>
              <a:t>Baseados na interação incremental com o cliente e usuário</a:t>
            </a:r>
          </a:p>
          <a:p>
            <a:pPr lvl="1"/>
            <a:r>
              <a:rPr lang="pt-BR" dirty="0" smtClean="0"/>
              <a:t>São simples e ágeis, mas requerem auto organização</a:t>
            </a:r>
          </a:p>
          <a:p>
            <a:r>
              <a:rPr lang="pt-BR" dirty="0"/>
              <a:t>SCRUM (Jeff Sutherland):</a:t>
            </a:r>
            <a:endParaRPr lang="pt-BR" dirty="0" smtClean="0"/>
          </a:p>
          <a:p>
            <a:pPr lvl="1"/>
            <a:r>
              <a:rPr lang="pt-BR" dirty="0"/>
              <a:t>Baseado em </a:t>
            </a:r>
            <a:r>
              <a:rPr lang="pt-BR" dirty="0" err="1" smtClean="0"/>
              <a:t>Sprints</a:t>
            </a:r>
            <a:r>
              <a:rPr lang="pt-BR" dirty="0" smtClean="0"/>
              <a:t>, reuniões diárias e entregas frequentes</a:t>
            </a:r>
          </a:p>
          <a:p>
            <a:pPr lvl="1"/>
            <a:r>
              <a:rPr lang="pt-BR" dirty="0" smtClean="0"/>
              <a:t>Requer equipes pequenas (comunicação) e escopo aberto para tratar mudanças</a:t>
            </a:r>
            <a:endParaRPr lang="pt-BR" dirty="0"/>
          </a:p>
          <a:p>
            <a:pPr lvl="1"/>
            <a:r>
              <a:rPr lang="pt-BR" dirty="0" smtClean="0"/>
              <a:t>Testes </a:t>
            </a:r>
            <a:r>
              <a:rPr lang="pt-BR" dirty="0"/>
              <a:t>e Documentação em paralelo com o </a:t>
            </a:r>
            <a:r>
              <a:rPr lang="pt-BR" dirty="0" smtClean="0"/>
              <a:t>desenvolvimento</a:t>
            </a:r>
            <a:endParaRPr lang="pt-BR" dirty="0"/>
          </a:p>
          <a:p>
            <a:r>
              <a:rPr lang="pt-BR" dirty="0" smtClean="0"/>
              <a:t>XP - </a:t>
            </a:r>
            <a:r>
              <a:rPr lang="pt-BR" i="1" dirty="0" err="1" smtClean="0"/>
              <a:t>eXtreaming</a:t>
            </a:r>
            <a:r>
              <a:rPr lang="pt-BR" i="1" dirty="0" smtClean="0"/>
              <a:t> </a:t>
            </a:r>
            <a:r>
              <a:rPr lang="pt-BR" i="1" dirty="0" err="1" smtClean="0"/>
              <a:t>Programming</a:t>
            </a:r>
            <a:r>
              <a:rPr lang="pt-BR" dirty="0"/>
              <a:t> (Kent Beck</a:t>
            </a:r>
            <a:r>
              <a:rPr lang="pt-BR" dirty="0" smtClean="0"/>
              <a:t>):</a:t>
            </a:r>
          </a:p>
          <a:p>
            <a:pPr lvl="1"/>
            <a:r>
              <a:rPr lang="pt-BR" dirty="0" smtClean="0"/>
              <a:t>Voltado para equipes pequenas e orientação a objeto</a:t>
            </a:r>
          </a:p>
          <a:p>
            <a:pPr lvl="1"/>
            <a:r>
              <a:rPr lang="pt-BR" dirty="0" smtClean="0"/>
              <a:t>Atividades: planejamento, projeto, codificação (em pares) e testes</a:t>
            </a:r>
          </a:p>
          <a:p>
            <a:pPr lvl="1"/>
            <a:r>
              <a:rPr lang="pt-BR" dirty="0" smtClean="0"/>
              <a:t>Em histórias complexas utiliza-se prototipação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Métodos Ágeis</a:t>
            </a:r>
            <a:endParaRPr lang="pt-BR" dirty="0"/>
          </a:p>
        </p:txBody>
      </p:sp>
      <p:pic>
        <p:nvPicPr>
          <p:cNvPr id="27" name="Espaço Reservado para Conteúdo 26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897" y="842963"/>
            <a:ext cx="4039843" cy="2016125"/>
          </a:xfrm>
          <a:prstGeom prst="rect">
            <a:avLst/>
          </a:prstGeom>
        </p:spPr>
      </p:pic>
      <p:sp>
        <p:nvSpPr>
          <p:cNvPr id="26" name="Espaço Reservado para Texto 2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28" name="Espaço Reservado para Conteúdo 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66527631"/>
              </p:ext>
            </p:extLst>
          </p:nvPr>
        </p:nvGraphicFramePr>
        <p:xfrm>
          <a:off x="4645025" y="2957513"/>
          <a:ext cx="4319588" cy="201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0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O que são dispositivos </a:t>
            </a:r>
            <a:r>
              <a:rPr lang="pt-BR" sz="1800" i="1" dirty="0" smtClean="0"/>
              <a:t>mobile?</a:t>
            </a:r>
          </a:p>
          <a:p>
            <a:pPr lvl="1"/>
            <a:r>
              <a:rPr lang="pt-BR" sz="1600" dirty="0" smtClean="0"/>
              <a:t>Notebooks</a:t>
            </a:r>
            <a:r>
              <a:rPr lang="pt-BR" sz="1600" dirty="0"/>
              <a:t>, </a:t>
            </a:r>
            <a:r>
              <a:rPr lang="pt-BR" sz="1600" i="1" dirty="0" err="1"/>
              <a:t>tablets</a:t>
            </a:r>
            <a:r>
              <a:rPr lang="pt-BR" sz="1600" dirty="0"/>
              <a:t>, smartphone, </a:t>
            </a:r>
            <a:r>
              <a:rPr lang="pt-BR" sz="1600" i="1" dirty="0"/>
              <a:t>handheld</a:t>
            </a:r>
            <a:r>
              <a:rPr lang="pt-BR" sz="1600" dirty="0"/>
              <a:t>, palmtops, assistentes pessoais (PDAs) e até computadores de vestir (</a:t>
            </a:r>
            <a:r>
              <a:rPr lang="pt-BR" sz="1600" i="1" dirty="0" err="1"/>
              <a:t>wearable</a:t>
            </a:r>
            <a:r>
              <a:rPr lang="pt-BR" sz="1600" i="1" dirty="0"/>
              <a:t> </a:t>
            </a:r>
            <a:r>
              <a:rPr lang="pt-BR" sz="1600" i="1" dirty="0" err="1"/>
              <a:t>computing</a:t>
            </a:r>
            <a:r>
              <a:rPr lang="pt-BR" sz="1600" dirty="0" smtClean="0"/>
              <a:t>)</a:t>
            </a:r>
          </a:p>
          <a:p>
            <a:pPr lvl="1"/>
            <a:endParaRPr lang="pt-BR" sz="1600" dirty="0" smtClean="0"/>
          </a:p>
          <a:p>
            <a:r>
              <a:rPr lang="pt-BR" sz="1800" dirty="0" smtClean="0"/>
              <a:t>Plataformas mais comuns:</a:t>
            </a:r>
          </a:p>
          <a:p>
            <a:pPr lvl="1"/>
            <a:r>
              <a:rPr lang="pt-BR" sz="1600" dirty="0" err="1"/>
              <a:t>Android</a:t>
            </a:r>
            <a:r>
              <a:rPr lang="pt-BR" sz="1600" dirty="0"/>
              <a:t> da Google, o </a:t>
            </a:r>
            <a:r>
              <a:rPr lang="pt-BR" sz="1600" dirty="0" err="1"/>
              <a:t>iOS</a:t>
            </a:r>
            <a:r>
              <a:rPr lang="pt-BR" sz="1600" dirty="0"/>
              <a:t> da Apple, o Windows Phone da </a:t>
            </a:r>
            <a:r>
              <a:rPr lang="pt-BR" sz="1600" dirty="0" smtClean="0"/>
              <a:t>Microsoft</a:t>
            </a:r>
          </a:p>
          <a:p>
            <a:pPr lvl="1"/>
            <a:endParaRPr lang="pt-BR" sz="1600" dirty="0"/>
          </a:p>
          <a:p>
            <a:r>
              <a:rPr lang="pt-BR" sz="1800" dirty="0" smtClean="0"/>
              <a:t>Negócio Lucrativo:</a:t>
            </a:r>
          </a:p>
          <a:p>
            <a:pPr lvl="1"/>
            <a:r>
              <a:rPr lang="pt-BR" sz="1600" dirty="0" err="1" smtClean="0"/>
              <a:t>Whatsapp</a:t>
            </a:r>
            <a:r>
              <a:rPr lang="pt-BR" sz="1600" dirty="0" smtClean="0"/>
              <a:t>, </a:t>
            </a:r>
            <a:r>
              <a:rPr lang="pt-BR" sz="1600" dirty="0" err="1" smtClean="0"/>
              <a:t>Instagram</a:t>
            </a:r>
            <a:r>
              <a:rPr lang="pt-BR" sz="1600" dirty="0" smtClean="0"/>
              <a:t>, </a:t>
            </a:r>
            <a:r>
              <a:rPr lang="pt-BR" sz="1600" dirty="0"/>
              <a:t>Spring </a:t>
            </a:r>
            <a:r>
              <a:rPr lang="pt-BR" sz="1600" dirty="0" smtClean="0"/>
              <a:t>Wireless, </a:t>
            </a:r>
            <a:r>
              <a:rPr lang="pt-BR" sz="1600" dirty="0" err="1" smtClean="0"/>
              <a:t>Pocket</a:t>
            </a:r>
            <a:r>
              <a:rPr lang="pt-BR" sz="1600" dirty="0" smtClean="0"/>
              <a:t>, etc.</a:t>
            </a:r>
            <a:endParaRPr lang="pt-BR" sz="1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90733449"/>
              </p:ext>
            </p:extLst>
          </p:nvPr>
        </p:nvGraphicFramePr>
        <p:xfrm>
          <a:off x="464343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Caracterização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Atributos das Aplicações Móveis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Desenvolvimento </a:t>
            </a:r>
            <a:r>
              <a:rPr lang="pt-BR" i="1" dirty="0" smtClean="0"/>
              <a:t>Mobile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9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Ponderações Sobre o Desenvolvimento </a:t>
            </a:r>
            <a:r>
              <a:rPr lang="pt-BR" i="1" dirty="0" smtClean="0"/>
              <a:t>Mobile</a:t>
            </a:r>
            <a:endParaRPr lang="pt-BR" dirty="0"/>
          </a:p>
        </p:txBody>
      </p:sp>
      <p:sp>
        <p:nvSpPr>
          <p:cNvPr id="14" name="Forma livre 13"/>
          <p:cNvSpPr/>
          <p:nvPr/>
        </p:nvSpPr>
        <p:spPr>
          <a:xfrm>
            <a:off x="3556251" y="2969927"/>
            <a:ext cx="2031497" cy="2031497"/>
          </a:xfrm>
          <a:custGeom>
            <a:avLst/>
            <a:gdLst>
              <a:gd name="connsiteX0" fmla="*/ 0 w 2031497"/>
              <a:gd name="connsiteY0" fmla="*/ 1015749 h 2031497"/>
              <a:gd name="connsiteX1" fmla="*/ 1015749 w 2031497"/>
              <a:gd name="connsiteY1" fmla="*/ 0 h 2031497"/>
              <a:gd name="connsiteX2" fmla="*/ 2031498 w 2031497"/>
              <a:gd name="connsiteY2" fmla="*/ 1015749 h 2031497"/>
              <a:gd name="connsiteX3" fmla="*/ 1015749 w 2031497"/>
              <a:gd name="connsiteY3" fmla="*/ 2031498 h 2031497"/>
              <a:gd name="connsiteX4" fmla="*/ 0 w 2031497"/>
              <a:gd name="connsiteY4" fmla="*/ 1015749 h 203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97" h="2031497">
                <a:moveTo>
                  <a:pt x="0" y="1015749"/>
                </a:moveTo>
                <a:cubicBezTo>
                  <a:pt x="0" y="454766"/>
                  <a:pt x="454766" y="0"/>
                  <a:pt x="1015749" y="0"/>
                </a:cubicBezTo>
                <a:cubicBezTo>
                  <a:pt x="1576732" y="0"/>
                  <a:pt x="2031498" y="454766"/>
                  <a:pt x="2031498" y="1015749"/>
                </a:cubicBezTo>
                <a:cubicBezTo>
                  <a:pt x="2031498" y="1576732"/>
                  <a:pt x="1576732" y="2031498"/>
                  <a:pt x="1015749" y="2031498"/>
                </a:cubicBezTo>
                <a:cubicBezTo>
                  <a:pt x="454766" y="2031498"/>
                  <a:pt x="0" y="1576732"/>
                  <a:pt x="0" y="1015749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9571" tIns="309571" rIns="309571" bIns="30957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RUP para pequenos projetos pode se adaptar melhor</a:t>
            </a:r>
            <a:endParaRPr lang="pt-BR" sz="1900" kern="1200" dirty="0"/>
          </a:p>
        </p:txBody>
      </p:sp>
      <p:sp>
        <p:nvSpPr>
          <p:cNvPr id="15" name="Seta para a esquerda 14"/>
          <p:cNvSpPr/>
          <p:nvPr/>
        </p:nvSpPr>
        <p:spPr>
          <a:xfrm rot="11700000">
            <a:off x="2020397" y="3214957"/>
            <a:ext cx="1511252" cy="578976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vre 15"/>
          <p:cNvSpPr/>
          <p:nvPr/>
        </p:nvSpPr>
        <p:spPr>
          <a:xfrm>
            <a:off x="1081183" y="2536906"/>
            <a:ext cx="1929922" cy="1543938"/>
          </a:xfrm>
          <a:custGeom>
            <a:avLst/>
            <a:gdLst>
              <a:gd name="connsiteX0" fmla="*/ 0 w 1929922"/>
              <a:gd name="connsiteY0" fmla="*/ 154394 h 1543938"/>
              <a:gd name="connsiteX1" fmla="*/ 154394 w 1929922"/>
              <a:gd name="connsiteY1" fmla="*/ 0 h 1543938"/>
              <a:gd name="connsiteX2" fmla="*/ 1775528 w 1929922"/>
              <a:gd name="connsiteY2" fmla="*/ 0 h 1543938"/>
              <a:gd name="connsiteX3" fmla="*/ 1929922 w 1929922"/>
              <a:gd name="connsiteY3" fmla="*/ 154394 h 1543938"/>
              <a:gd name="connsiteX4" fmla="*/ 1929922 w 1929922"/>
              <a:gd name="connsiteY4" fmla="*/ 1389544 h 1543938"/>
              <a:gd name="connsiteX5" fmla="*/ 1775528 w 1929922"/>
              <a:gd name="connsiteY5" fmla="*/ 1543938 h 1543938"/>
              <a:gd name="connsiteX6" fmla="*/ 154394 w 1929922"/>
              <a:gd name="connsiteY6" fmla="*/ 1543938 h 1543938"/>
              <a:gd name="connsiteX7" fmla="*/ 0 w 1929922"/>
              <a:gd name="connsiteY7" fmla="*/ 1389544 h 1543938"/>
              <a:gd name="connsiteX8" fmla="*/ 0 w 1929922"/>
              <a:gd name="connsiteY8" fmla="*/ 154394 h 15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922" h="1543938">
                <a:moveTo>
                  <a:pt x="0" y="154394"/>
                </a:moveTo>
                <a:cubicBezTo>
                  <a:pt x="0" y="69125"/>
                  <a:pt x="69125" y="0"/>
                  <a:pt x="154394" y="0"/>
                </a:cubicBezTo>
                <a:lnTo>
                  <a:pt x="1775528" y="0"/>
                </a:lnTo>
                <a:cubicBezTo>
                  <a:pt x="1860797" y="0"/>
                  <a:pt x="1929922" y="69125"/>
                  <a:pt x="1929922" y="154394"/>
                </a:cubicBezTo>
                <a:lnTo>
                  <a:pt x="1929922" y="1389544"/>
                </a:lnTo>
                <a:cubicBezTo>
                  <a:pt x="1929922" y="1474813"/>
                  <a:pt x="1860797" y="1543938"/>
                  <a:pt x="1775528" y="1543938"/>
                </a:cubicBezTo>
                <a:lnTo>
                  <a:pt x="154394" y="1543938"/>
                </a:lnTo>
                <a:cubicBezTo>
                  <a:pt x="69125" y="1543938"/>
                  <a:pt x="0" y="1474813"/>
                  <a:pt x="0" y="1389544"/>
                </a:cubicBezTo>
                <a:lnTo>
                  <a:pt x="0" y="15439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15" tIns="81415" rIns="81415" bIns="8141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Sem metodologia </a:t>
            </a:r>
            <a:r>
              <a:rPr lang="pt-BR" sz="1900" kern="1200" dirty="0" smtClean="0">
                <a:sym typeface="Wingdings" panose="05000000000000000000" pitchFamily="2" charset="2"/>
              </a:rPr>
              <a:t></a:t>
            </a:r>
            <a:r>
              <a:rPr lang="pt-BR" sz="1900" kern="1200" dirty="0" smtClean="0"/>
              <a:t> muito arriscado</a:t>
            </a:r>
            <a:endParaRPr lang="pt-BR" sz="1900" kern="1200" dirty="0"/>
          </a:p>
        </p:txBody>
      </p:sp>
      <p:sp>
        <p:nvSpPr>
          <p:cNvPr id="17" name="Seta para a esquerda 16"/>
          <p:cNvSpPr/>
          <p:nvPr/>
        </p:nvSpPr>
        <p:spPr>
          <a:xfrm rot="14700000">
            <a:off x="3030586" y="2011061"/>
            <a:ext cx="1511252" cy="578976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orma livre 17"/>
          <p:cNvSpPr/>
          <p:nvPr/>
        </p:nvSpPr>
        <p:spPr>
          <a:xfrm>
            <a:off x="2501910" y="843750"/>
            <a:ext cx="1929922" cy="1543938"/>
          </a:xfrm>
          <a:custGeom>
            <a:avLst/>
            <a:gdLst>
              <a:gd name="connsiteX0" fmla="*/ 0 w 1929922"/>
              <a:gd name="connsiteY0" fmla="*/ 154394 h 1543938"/>
              <a:gd name="connsiteX1" fmla="*/ 154394 w 1929922"/>
              <a:gd name="connsiteY1" fmla="*/ 0 h 1543938"/>
              <a:gd name="connsiteX2" fmla="*/ 1775528 w 1929922"/>
              <a:gd name="connsiteY2" fmla="*/ 0 h 1543938"/>
              <a:gd name="connsiteX3" fmla="*/ 1929922 w 1929922"/>
              <a:gd name="connsiteY3" fmla="*/ 154394 h 1543938"/>
              <a:gd name="connsiteX4" fmla="*/ 1929922 w 1929922"/>
              <a:gd name="connsiteY4" fmla="*/ 1389544 h 1543938"/>
              <a:gd name="connsiteX5" fmla="*/ 1775528 w 1929922"/>
              <a:gd name="connsiteY5" fmla="*/ 1543938 h 1543938"/>
              <a:gd name="connsiteX6" fmla="*/ 154394 w 1929922"/>
              <a:gd name="connsiteY6" fmla="*/ 1543938 h 1543938"/>
              <a:gd name="connsiteX7" fmla="*/ 0 w 1929922"/>
              <a:gd name="connsiteY7" fmla="*/ 1389544 h 1543938"/>
              <a:gd name="connsiteX8" fmla="*/ 0 w 1929922"/>
              <a:gd name="connsiteY8" fmla="*/ 154394 h 15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922" h="1543938">
                <a:moveTo>
                  <a:pt x="0" y="154394"/>
                </a:moveTo>
                <a:cubicBezTo>
                  <a:pt x="0" y="69125"/>
                  <a:pt x="69125" y="0"/>
                  <a:pt x="154394" y="0"/>
                </a:cubicBezTo>
                <a:lnTo>
                  <a:pt x="1775528" y="0"/>
                </a:lnTo>
                <a:cubicBezTo>
                  <a:pt x="1860797" y="0"/>
                  <a:pt x="1929922" y="69125"/>
                  <a:pt x="1929922" y="154394"/>
                </a:cubicBezTo>
                <a:lnTo>
                  <a:pt x="1929922" y="1389544"/>
                </a:lnTo>
                <a:cubicBezTo>
                  <a:pt x="1929922" y="1474813"/>
                  <a:pt x="1860797" y="1543938"/>
                  <a:pt x="1775528" y="1543938"/>
                </a:cubicBezTo>
                <a:lnTo>
                  <a:pt x="154394" y="1543938"/>
                </a:lnTo>
                <a:cubicBezTo>
                  <a:pt x="69125" y="1543938"/>
                  <a:pt x="0" y="1474813"/>
                  <a:pt x="0" y="1389544"/>
                </a:cubicBezTo>
                <a:lnTo>
                  <a:pt x="0" y="15439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15" tIns="81415" rIns="81415" bIns="8141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Com métodos pesados </a:t>
            </a:r>
            <a:r>
              <a:rPr lang="pt-BR" sz="1900" kern="1200" dirty="0" smtClean="0">
                <a:sym typeface="Wingdings" panose="05000000000000000000" pitchFamily="2" charset="2"/>
              </a:rPr>
              <a:t></a:t>
            </a:r>
            <a:r>
              <a:rPr lang="pt-BR" sz="1900" kern="1200" dirty="0" smtClean="0"/>
              <a:t> custo muito alto</a:t>
            </a:r>
          </a:p>
        </p:txBody>
      </p:sp>
      <p:sp>
        <p:nvSpPr>
          <p:cNvPr id="19" name="Seta para a esquerda 18"/>
          <p:cNvSpPr/>
          <p:nvPr/>
        </p:nvSpPr>
        <p:spPr>
          <a:xfrm rot="17700000">
            <a:off x="4602161" y="2011061"/>
            <a:ext cx="1511252" cy="578976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vre 19"/>
          <p:cNvSpPr/>
          <p:nvPr/>
        </p:nvSpPr>
        <p:spPr>
          <a:xfrm>
            <a:off x="4712168" y="843750"/>
            <a:ext cx="1929922" cy="1543938"/>
          </a:xfrm>
          <a:custGeom>
            <a:avLst/>
            <a:gdLst>
              <a:gd name="connsiteX0" fmla="*/ 0 w 1929922"/>
              <a:gd name="connsiteY0" fmla="*/ 154394 h 1543938"/>
              <a:gd name="connsiteX1" fmla="*/ 154394 w 1929922"/>
              <a:gd name="connsiteY1" fmla="*/ 0 h 1543938"/>
              <a:gd name="connsiteX2" fmla="*/ 1775528 w 1929922"/>
              <a:gd name="connsiteY2" fmla="*/ 0 h 1543938"/>
              <a:gd name="connsiteX3" fmla="*/ 1929922 w 1929922"/>
              <a:gd name="connsiteY3" fmla="*/ 154394 h 1543938"/>
              <a:gd name="connsiteX4" fmla="*/ 1929922 w 1929922"/>
              <a:gd name="connsiteY4" fmla="*/ 1389544 h 1543938"/>
              <a:gd name="connsiteX5" fmla="*/ 1775528 w 1929922"/>
              <a:gd name="connsiteY5" fmla="*/ 1543938 h 1543938"/>
              <a:gd name="connsiteX6" fmla="*/ 154394 w 1929922"/>
              <a:gd name="connsiteY6" fmla="*/ 1543938 h 1543938"/>
              <a:gd name="connsiteX7" fmla="*/ 0 w 1929922"/>
              <a:gd name="connsiteY7" fmla="*/ 1389544 h 1543938"/>
              <a:gd name="connsiteX8" fmla="*/ 0 w 1929922"/>
              <a:gd name="connsiteY8" fmla="*/ 154394 h 15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922" h="1543938">
                <a:moveTo>
                  <a:pt x="0" y="154394"/>
                </a:moveTo>
                <a:cubicBezTo>
                  <a:pt x="0" y="69125"/>
                  <a:pt x="69125" y="0"/>
                  <a:pt x="154394" y="0"/>
                </a:cubicBezTo>
                <a:lnTo>
                  <a:pt x="1775528" y="0"/>
                </a:lnTo>
                <a:cubicBezTo>
                  <a:pt x="1860797" y="0"/>
                  <a:pt x="1929922" y="69125"/>
                  <a:pt x="1929922" y="154394"/>
                </a:cubicBezTo>
                <a:lnTo>
                  <a:pt x="1929922" y="1389544"/>
                </a:lnTo>
                <a:cubicBezTo>
                  <a:pt x="1929922" y="1474813"/>
                  <a:pt x="1860797" y="1543938"/>
                  <a:pt x="1775528" y="1543938"/>
                </a:cubicBezTo>
                <a:lnTo>
                  <a:pt x="154394" y="1543938"/>
                </a:lnTo>
                <a:cubicBezTo>
                  <a:pt x="69125" y="1543938"/>
                  <a:pt x="0" y="1474813"/>
                  <a:pt x="0" y="1389544"/>
                </a:cubicBezTo>
                <a:lnTo>
                  <a:pt x="0" y="15439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15" tIns="81415" rIns="81415" bIns="8141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Desenvolvedor não pode ser o único papel no Desenvolvimento </a:t>
            </a:r>
            <a:r>
              <a:rPr lang="pt-BR" sz="1900" i="1" kern="1200" dirty="0" smtClean="0"/>
              <a:t>Mobile</a:t>
            </a:r>
          </a:p>
        </p:txBody>
      </p:sp>
      <p:sp>
        <p:nvSpPr>
          <p:cNvPr id="21" name="Seta para a esquerda 20"/>
          <p:cNvSpPr/>
          <p:nvPr/>
        </p:nvSpPr>
        <p:spPr>
          <a:xfrm rot="20700000">
            <a:off x="5612350" y="3214957"/>
            <a:ext cx="1511252" cy="578976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a livre 21"/>
          <p:cNvSpPr/>
          <p:nvPr/>
        </p:nvSpPr>
        <p:spPr>
          <a:xfrm>
            <a:off x="6132894" y="2536906"/>
            <a:ext cx="1929922" cy="1543938"/>
          </a:xfrm>
          <a:custGeom>
            <a:avLst/>
            <a:gdLst>
              <a:gd name="connsiteX0" fmla="*/ 0 w 1929922"/>
              <a:gd name="connsiteY0" fmla="*/ 154394 h 1543938"/>
              <a:gd name="connsiteX1" fmla="*/ 154394 w 1929922"/>
              <a:gd name="connsiteY1" fmla="*/ 0 h 1543938"/>
              <a:gd name="connsiteX2" fmla="*/ 1775528 w 1929922"/>
              <a:gd name="connsiteY2" fmla="*/ 0 h 1543938"/>
              <a:gd name="connsiteX3" fmla="*/ 1929922 w 1929922"/>
              <a:gd name="connsiteY3" fmla="*/ 154394 h 1543938"/>
              <a:gd name="connsiteX4" fmla="*/ 1929922 w 1929922"/>
              <a:gd name="connsiteY4" fmla="*/ 1389544 h 1543938"/>
              <a:gd name="connsiteX5" fmla="*/ 1775528 w 1929922"/>
              <a:gd name="connsiteY5" fmla="*/ 1543938 h 1543938"/>
              <a:gd name="connsiteX6" fmla="*/ 154394 w 1929922"/>
              <a:gd name="connsiteY6" fmla="*/ 1543938 h 1543938"/>
              <a:gd name="connsiteX7" fmla="*/ 0 w 1929922"/>
              <a:gd name="connsiteY7" fmla="*/ 1389544 h 1543938"/>
              <a:gd name="connsiteX8" fmla="*/ 0 w 1929922"/>
              <a:gd name="connsiteY8" fmla="*/ 154394 h 15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922" h="1543938">
                <a:moveTo>
                  <a:pt x="0" y="154394"/>
                </a:moveTo>
                <a:cubicBezTo>
                  <a:pt x="0" y="69125"/>
                  <a:pt x="69125" y="0"/>
                  <a:pt x="154394" y="0"/>
                </a:cubicBezTo>
                <a:lnTo>
                  <a:pt x="1775528" y="0"/>
                </a:lnTo>
                <a:cubicBezTo>
                  <a:pt x="1860797" y="0"/>
                  <a:pt x="1929922" y="69125"/>
                  <a:pt x="1929922" y="154394"/>
                </a:cubicBezTo>
                <a:lnTo>
                  <a:pt x="1929922" y="1389544"/>
                </a:lnTo>
                <a:cubicBezTo>
                  <a:pt x="1929922" y="1474813"/>
                  <a:pt x="1860797" y="1543938"/>
                  <a:pt x="1775528" y="1543938"/>
                </a:cubicBezTo>
                <a:lnTo>
                  <a:pt x="154394" y="1543938"/>
                </a:lnTo>
                <a:cubicBezTo>
                  <a:pt x="69125" y="1543938"/>
                  <a:pt x="0" y="1474813"/>
                  <a:pt x="0" y="1389544"/>
                </a:cubicBezTo>
                <a:lnTo>
                  <a:pt x="0" y="15439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15" tIns="81415" rIns="81415" bIns="8141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Os métodos ágeis podem não ser suficientes para o sucesso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8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das Metodologias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773239"/>
              </p:ext>
            </p:extLst>
          </p:nvPr>
        </p:nvGraphicFramePr>
        <p:xfrm>
          <a:off x="179388" y="842963"/>
          <a:ext cx="8835758" cy="415409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66466"/>
                <a:gridCol w="5978474"/>
                <a:gridCol w="440318"/>
                <a:gridCol w="373644"/>
                <a:gridCol w="676856"/>
              </a:tblGrid>
              <a:tr h="26035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Atributos</a:t>
                      </a:r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das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Aplicações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Impacto das Necessidades na Metodologia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Adequação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03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RUP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L w="25400" cmpd="sng"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XP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SCRUM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055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Objetiva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Deve captar bem os requisitos, apoiando o projeto e a implementação dos requisitos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❸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❷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❶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55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Fáceis de </a:t>
                      </a:r>
                      <a:r>
                        <a:rPr lang="pt-BR" sz="1400" dirty="0" smtClean="0">
                          <a:effectLst/>
                        </a:rPr>
                        <a:t>instalar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e de </a:t>
                      </a:r>
                      <a:r>
                        <a:rPr lang="pt-BR" sz="1400" dirty="0">
                          <a:effectLst/>
                        </a:rPr>
                        <a:t>atualizar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Deve cuidar do processo de instalação e atualização da aplicação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❷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⓿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⓿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</a:tr>
              <a:tr h="2603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Intuitiva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Deve apoiar a construção de uma interface simples e fácil de usar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❸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❷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❶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</a:tr>
              <a:tr h="2603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Estáveis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Deve prever testes unitários, de sistemas e de aceitação dos usuários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❸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❷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❷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</a:tr>
              <a:tr h="2603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Leves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Deve prever a estruturação da arquitetura e uma boa análise dos requisitos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❸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❷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⓿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</a:tr>
              <a:tr h="5055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Suportáveis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Deve gerar documentação suficiente para a equipe de suporte da aplicação fazer o seu trabalho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❸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❷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❶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</a:tr>
              <a:tr h="2603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Compartilháveis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Deve suportar a implementação do requisito de marketing viral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❸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❸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❸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/>
                </a:tc>
              </a:tr>
              <a:tr h="5055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Adaptáveis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Deve suportar a definição arquitetural que capte os requisitos atuais e suporte a implementação de novos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❸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❷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⓿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3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Média de Adequação da Metodologia à Necessidade do Projeto: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❸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❷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❶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0353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Legenda</a:t>
                      </a:r>
                      <a:r>
                        <a:rPr lang="pt-BR" sz="1200" dirty="0" smtClean="0">
                          <a:effectLst/>
                        </a:rPr>
                        <a:t>:   ⓿ </a:t>
                      </a:r>
                      <a:r>
                        <a:rPr lang="pt-BR" sz="1200" dirty="0">
                          <a:effectLst/>
                        </a:rPr>
                        <a:t>Não </a:t>
                      </a:r>
                      <a:r>
                        <a:rPr lang="pt-BR" sz="1200" dirty="0" smtClean="0">
                          <a:effectLst/>
                        </a:rPr>
                        <a:t>previsto   ❶ Baixa   ❷ Média   ❸ Alta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8" marR="46328" marT="27000" marB="27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Utilizáveis no Desenvolvimento </a:t>
            </a:r>
            <a:r>
              <a:rPr lang="pt-BR" i="1" dirty="0" smtClean="0"/>
              <a:t>Mobile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3775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de Metodologias Utilizadas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 smtClean="0"/>
              <a:t>Foi feita uma pesquisa para avaliar as metodologias utilizadas no mercado local:</a:t>
            </a:r>
          </a:p>
          <a:p>
            <a:pPr lvl="1"/>
            <a:r>
              <a:rPr lang="pt-BR" sz="1600" dirty="0" smtClean="0"/>
              <a:t>Além da radiografia do mercado, a pesquisa permitiu também avaliar o grau de similaridade dos métodos utilizados com o RUP</a:t>
            </a:r>
          </a:p>
          <a:p>
            <a:r>
              <a:rPr lang="pt-BR" sz="1800" dirty="0" smtClean="0"/>
              <a:t>Período:</a:t>
            </a:r>
          </a:p>
          <a:p>
            <a:pPr lvl="1"/>
            <a:r>
              <a:rPr lang="pt-BR" dirty="0" smtClean="0"/>
              <a:t>De Setembro a Outubro de 2013</a:t>
            </a:r>
          </a:p>
          <a:p>
            <a:r>
              <a:rPr lang="pt-BR" sz="1800" dirty="0" smtClean="0"/>
              <a:t>Empresas:</a:t>
            </a:r>
          </a:p>
          <a:p>
            <a:pPr lvl="1"/>
            <a:r>
              <a:rPr lang="pt-BR" dirty="0" smtClean="0"/>
              <a:t>Voltadas para o negócio Mobile ou não</a:t>
            </a:r>
          </a:p>
          <a:p>
            <a:r>
              <a:rPr lang="pt-BR" sz="1800" dirty="0" smtClean="0"/>
              <a:t>Respondentes (177):</a:t>
            </a:r>
          </a:p>
          <a:p>
            <a:pPr lvl="1"/>
            <a:r>
              <a:rPr lang="pt-BR" dirty="0" smtClean="0"/>
              <a:t>De desenvolvedores à executivos</a:t>
            </a:r>
          </a:p>
          <a:p>
            <a:r>
              <a:rPr lang="pt-BR" sz="1800" dirty="0" smtClean="0"/>
              <a:t>Qualificação das questões:</a:t>
            </a:r>
          </a:p>
          <a:p>
            <a:pPr lvl="1"/>
            <a:r>
              <a:rPr lang="pt-BR" sz="1600" dirty="0" smtClean="0"/>
              <a:t>Qualificação da Empresa e do Respondente</a:t>
            </a:r>
          </a:p>
          <a:p>
            <a:pPr lvl="1"/>
            <a:r>
              <a:rPr lang="pt-BR" sz="1600" dirty="0" smtClean="0"/>
              <a:t>Qualificação Metodológica</a:t>
            </a:r>
          </a:p>
          <a:p>
            <a:pPr lvl="1"/>
            <a:r>
              <a:rPr lang="pt-BR" sz="1600" dirty="0" smtClean="0"/>
              <a:t>Metodologia Formal </a:t>
            </a:r>
          </a:p>
          <a:p>
            <a:pPr lvl="1"/>
            <a:r>
              <a:rPr lang="pt-BR" sz="1600" dirty="0" smtClean="0"/>
              <a:t>Avaliação Metodológica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No mercado de Uberlândia e região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067694"/>
            <a:ext cx="359695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244061"/>
      </a:dk1>
      <a:lt1>
        <a:sysClr val="window" lastClr="FFFFFF"/>
      </a:lt1>
      <a:dk2>
        <a:srgbClr val="366092"/>
      </a:dk2>
      <a:lt2>
        <a:srgbClr val="EEECE1"/>
      </a:lt2>
      <a:accent1>
        <a:srgbClr val="0099FF"/>
      </a:accent1>
      <a:accent2>
        <a:srgbClr val="33CC33"/>
      </a:accent2>
      <a:accent3>
        <a:srgbClr val="FFFF66"/>
      </a:accent3>
      <a:accent4>
        <a:srgbClr val="FF3300"/>
      </a:accent4>
      <a:accent5>
        <a:srgbClr val="800080"/>
      </a:accent5>
      <a:accent6>
        <a:srgbClr val="1D1B10"/>
      </a:accent6>
      <a:hlink>
        <a:srgbClr val="244061"/>
      </a:hlink>
      <a:folHlink>
        <a:srgbClr val="36609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2278</Words>
  <Application>Microsoft Office PowerPoint</Application>
  <PresentationFormat>Apresentação na tela (16:9)</PresentationFormat>
  <Paragraphs>252</Paragraphs>
  <Slides>19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Courier New</vt:lpstr>
      <vt:lpstr>Times New Roman</vt:lpstr>
      <vt:lpstr>Wingdings</vt:lpstr>
      <vt:lpstr>Tema do Office</vt:lpstr>
      <vt:lpstr>RUP Applicability in Mobile Software Development Aplicabilidade do RUP no Desenvolvimento de Software Mobile</vt:lpstr>
      <vt:lpstr>Introdução</vt:lpstr>
      <vt:lpstr>Metodologias de Desenvolvimento de Software</vt:lpstr>
      <vt:lpstr>Documentação do RUP</vt:lpstr>
      <vt:lpstr>Métodos Ágeis</vt:lpstr>
      <vt:lpstr>Desenvolvimento Mobile</vt:lpstr>
      <vt:lpstr>Ponderações Sobre o Desenvolvimento Mobile</vt:lpstr>
      <vt:lpstr>Avaliação das Metodologias</vt:lpstr>
      <vt:lpstr>Pesquisa de Metodologias Utilizadas</vt:lpstr>
      <vt:lpstr>Qualificação das Empresas e dos Respondentes</vt:lpstr>
      <vt:lpstr>Metodologias Utilizadas</vt:lpstr>
      <vt:lpstr>Similaridade do RUP por Fases</vt:lpstr>
      <vt:lpstr>Similaridade do RUP por Disciplina</vt:lpstr>
      <vt:lpstr>Similaridade com o RUP</vt:lpstr>
      <vt:lpstr>Conclusões</vt:lpstr>
      <vt:lpstr>Referências</vt:lpstr>
      <vt:lpstr>Referências</vt:lpstr>
      <vt:lpstr>Referências</vt:lpstr>
      <vt:lpstr>Siga-nos nas redes sociais Tera – Márcio Moreira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Rezende</dc:creator>
  <cp:lastModifiedBy>Marcio Aurelio Ribeiro Moreira</cp:lastModifiedBy>
  <cp:revision>236</cp:revision>
  <dcterms:created xsi:type="dcterms:W3CDTF">2014-11-24T13:42:20Z</dcterms:created>
  <dcterms:modified xsi:type="dcterms:W3CDTF">2016-05-26T16:12:06Z</dcterms:modified>
</cp:coreProperties>
</file>