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sldIdLst>
    <p:sldId id="410" r:id="rId2"/>
    <p:sldId id="438" r:id="rId3"/>
    <p:sldId id="439" r:id="rId4"/>
    <p:sldId id="440" r:id="rId5"/>
    <p:sldId id="441" r:id="rId6"/>
    <p:sldId id="442" r:id="rId7"/>
    <p:sldId id="443" r:id="rId8"/>
    <p:sldId id="444" r:id="rId9"/>
    <p:sldId id="445" r:id="rId10"/>
    <p:sldId id="446" r:id="rId11"/>
    <p:sldId id="447" r:id="rId12"/>
    <p:sldId id="448" r:id="rId13"/>
    <p:sldId id="449" r:id="rId14"/>
    <p:sldId id="450" r:id="rId15"/>
    <p:sldId id="451" r:id="rId16"/>
    <p:sldId id="452" r:id="rId17"/>
    <p:sldId id="453" r:id="rId18"/>
    <p:sldId id="454" r:id="rId19"/>
    <p:sldId id="455" r:id="rId20"/>
    <p:sldId id="456" r:id="rId21"/>
    <p:sldId id="458" r:id="rId2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DB1"/>
    <a:srgbClr val="FFCCCC"/>
    <a:srgbClr val="FFCCFF"/>
    <a:srgbClr val="000000"/>
    <a:srgbClr val="0000CC"/>
    <a:srgbClr val="FF0066"/>
    <a:srgbClr val="FF9933"/>
    <a:srgbClr val="FF6600"/>
    <a:srgbClr val="FF6699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Estilo com Tema 2 - Ênfas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Estilo com Tema 1 - Ênfas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DCAF9ED-07DC-4A11-8D7F-57B35C25682E}" styleName="Estilo Médio 1 - Ênfas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Estilo Médio 1 - Ênfas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Estilo Médio 3 - Ênfas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Estilo Escuro 1 - Ênfas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A111915-BE36-4E01-A7E5-04B1672EAD32}" styleName="Estilo Claro 2 - Ênfase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2833802-FEF1-4C79-8D5D-14CF1EAF98D9}" styleName="Estilo Claro 2 - Ênfas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12C8C85-51F0-491E-9774-3900AFEF0FD7}" styleName="Estilo Claro 2 - Ênfas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85BE263C-DBD7-4A20-BB59-AAB30ACAA65A}" styleName="Estilo Médio 3 - Ênfas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5" autoAdjust="0"/>
    <p:restoredTop sz="94658" autoAdjust="0"/>
  </p:normalViewPr>
  <p:slideViewPr>
    <p:cSldViewPr>
      <p:cViewPr varScale="1">
        <p:scale>
          <a:sx n="74" d="100"/>
          <a:sy n="74" d="100"/>
        </p:scale>
        <p:origin x="126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35C0AE-C56F-4621-A650-7D6B34469A9F}" type="doc">
      <dgm:prSet loTypeId="urn:microsoft.com/office/officeart/2005/8/layout/equation1" loCatId="relationship" qsTypeId="urn:microsoft.com/office/officeart/2005/8/quickstyle/3d3" qsCatId="3D" csTypeId="urn:microsoft.com/office/officeart/2005/8/colors/colorful2" csCatId="colorful" phldr="1"/>
      <dgm:spPr/>
    </dgm:pt>
    <dgm:pt modelId="{E6BBA90B-C8A4-4D93-A78F-EB4AD75E1EF2}">
      <dgm:prSet phldrT="[Texto]" custT="1"/>
      <dgm:spPr/>
      <dgm:t>
        <a:bodyPr/>
        <a:lstStyle/>
        <a:p>
          <a:r>
            <a:rPr lang="pt-BR" sz="4800" dirty="0" smtClean="0"/>
            <a:t>TI</a:t>
          </a:r>
          <a:endParaRPr lang="pt-BR" sz="4800" dirty="0"/>
        </a:p>
      </dgm:t>
    </dgm:pt>
    <dgm:pt modelId="{CFCCE426-6236-4D38-9A05-8C02FD33F6BC}" type="parTrans" cxnId="{6508B49C-6ED9-4A9A-997D-82F4BE949629}">
      <dgm:prSet/>
      <dgm:spPr/>
      <dgm:t>
        <a:bodyPr/>
        <a:lstStyle/>
        <a:p>
          <a:endParaRPr lang="pt-BR"/>
        </a:p>
      </dgm:t>
    </dgm:pt>
    <dgm:pt modelId="{0BE3278F-9871-4B87-B1C0-89ADC8915E45}" type="sibTrans" cxnId="{6508B49C-6ED9-4A9A-997D-82F4BE949629}">
      <dgm:prSet/>
      <dgm:spPr/>
      <dgm:t>
        <a:bodyPr/>
        <a:lstStyle/>
        <a:p>
          <a:endParaRPr lang="pt-BR"/>
        </a:p>
      </dgm:t>
    </dgm:pt>
    <dgm:pt modelId="{705C4445-B986-452E-8525-FB75CE47DA4A}">
      <dgm:prSet phldrT="[Texto]" custT="1"/>
      <dgm:spPr/>
      <dgm:t>
        <a:bodyPr/>
        <a:lstStyle/>
        <a:p>
          <a:r>
            <a:rPr lang="pt-BR" sz="2000" b="1" dirty="0" smtClean="0"/>
            <a:t>Marketing</a:t>
          </a:r>
          <a:endParaRPr lang="pt-BR" sz="2000" b="1" dirty="0"/>
        </a:p>
      </dgm:t>
    </dgm:pt>
    <dgm:pt modelId="{8A7D572A-EB17-4147-91D8-24896B273A83}" type="parTrans" cxnId="{CC53AD93-A5B0-434B-AE23-629503031248}">
      <dgm:prSet/>
      <dgm:spPr/>
      <dgm:t>
        <a:bodyPr/>
        <a:lstStyle/>
        <a:p>
          <a:endParaRPr lang="pt-BR"/>
        </a:p>
      </dgm:t>
    </dgm:pt>
    <dgm:pt modelId="{1AC79F88-9E6E-4617-A22C-33E2253FAFCA}" type="sibTrans" cxnId="{CC53AD93-A5B0-434B-AE23-629503031248}">
      <dgm:prSet/>
      <dgm:spPr/>
      <dgm:t>
        <a:bodyPr/>
        <a:lstStyle/>
        <a:p>
          <a:endParaRPr lang="pt-BR"/>
        </a:p>
      </dgm:t>
    </dgm:pt>
    <dgm:pt modelId="{BA6A1903-91EF-4351-B268-88DF2A1B0202}">
      <dgm:prSet phldrT="[Texto]"/>
      <dgm:spPr/>
      <dgm:t>
        <a:bodyPr/>
        <a:lstStyle/>
        <a:p>
          <a:r>
            <a:rPr lang="pt-BR" dirty="0" smtClean="0"/>
            <a:t>DBM</a:t>
          </a:r>
          <a:endParaRPr lang="pt-BR" dirty="0"/>
        </a:p>
      </dgm:t>
    </dgm:pt>
    <dgm:pt modelId="{1B191E0A-780A-40AF-B189-10E6BE9C1419}" type="parTrans" cxnId="{F7F23906-09D8-4CB6-BEDC-96F07F7B7974}">
      <dgm:prSet/>
      <dgm:spPr/>
      <dgm:t>
        <a:bodyPr/>
        <a:lstStyle/>
        <a:p>
          <a:endParaRPr lang="pt-BR"/>
        </a:p>
      </dgm:t>
    </dgm:pt>
    <dgm:pt modelId="{A971A464-6F5A-4C26-9C3A-A460E948E498}" type="sibTrans" cxnId="{F7F23906-09D8-4CB6-BEDC-96F07F7B7974}">
      <dgm:prSet/>
      <dgm:spPr/>
      <dgm:t>
        <a:bodyPr/>
        <a:lstStyle/>
        <a:p>
          <a:endParaRPr lang="pt-BR"/>
        </a:p>
      </dgm:t>
    </dgm:pt>
    <dgm:pt modelId="{E9566C10-D178-4873-8340-CE48F239E96F}" type="pres">
      <dgm:prSet presAssocID="{3F35C0AE-C56F-4621-A650-7D6B34469A9F}" presName="linearFlow" presStyleCnt="0">
        <dgm:presLayoutVars>
          <dgm:dir/>
          <dgm:resizeHandles val="exact"/>
        </dgm:presLayoutVars>
      </dgm:prSet>
      <dgm:spPr/>
    </dgm:pt>
    <dgm:pt modelId="{32D22A78-9F07-4D37-BF30-503480B7A98D}" type="pres">
      <dgm:prSet presAssocID="{E6BBA90B-C8A4-4D93-A78F-EB4AD75E1EF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EFA5647-93C2-42B0-A13B-7663F6A5A996}" type="pres">
      <dgm:prSet presAssocID="{0BE3278F-9871-4B87-B1C0-89ADC8915E45}" presName="spacerL" presStyleCnt="0"/>
      <dgm:spPr/>
    </dgm:pt>
    <dgm:pt modelId="{B07AE170-43B7-4DEC-BF66-DE0AA7CA194F}" type="pres">
      <dgm:prSet presAssocID="{0BE3278F-9871-4B87-B1C0-89ADC8915E45}" presName="sibTrans" presStyleLbl="sibTrans2D1" presStyleIdx="0" presStyleCnt="2"/>
      <dgm:spPr/>
      <dgm:t>
        <a:bodyPr/>
        <a:lstStyle/>
        <a:p>
          <a:endParaRPr lang="pt-BR"/>
        </a:p>
      </dgm:t>
    </dgm:pt>
    <dgm:pt modelId="{F411E487-4F88-4DD7-B178-3593947730F8}" type="pres">
      <dgm:prSet presAssocID="{0BE3278F-9871-4B87-B1C0-89ADC8915E45}" presName="spacerR" presStyleCnt="0"/>
      <dgm:spPr/>
    </dgm:pt>
    <dgm:pt modelId="{CE4FE7DC-3FA6-4281-9DB0-EA2B655274A3}" type="pres">
      <dgm:prSet presAssocID="{705C4445-B986-452E-8525-FB75CE47DA4A}" presName="node" presStyleLbl="node1" presStyleIdx="1" presStyleCnt="3" custScaleX="137910" custScaleY="10343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3F9FCCD-8DF2-4FF4-B5B0-4513059F9E12}" type="pres">
      <dgm:prSet presAssocID="{1AC79F88-9E6E-4617-A22C-33E2253FAFCA}" presName="spacerL" presStyleCnt="0"/>
      <dgm:spPr/>
    </dgm:pt>
    <dgm:pt modelId="{54471064-6C07-45B3-BE5F-5E7495B7C81B}" type="pres">
      <dgm:prSet presAssocID="{1AC79F88-9E6E-4617-A22C-33E2253FAFCA}" presName="sibTrans" presStyleLbl="sibTrans2D1" presStyleIdx="1" presStyleCnt="2"/>
      <dgm:spPr/>
      <dgm:t>
        <a:bodyPr/>
        <a:lstStyle/>
        <a:p>
          <a:endParaRPr lang="pt-BR"/>
        </a:p>
      </dgm:t>
    </dgm:pt>
    <dgm:pt modelId="{0C2025BC-AF2B-4264-99A1-753B733AF089}" type="pres">
      <dgm:prSet presAssocID="{1AC79F88-9E6E-4617-A22C-33E2253FAFCA}" presName="spacerR" presStyleCnt="0"/>
      <dgm:spPr/>
    </dgm:pt>
    <dgm:pt modelId="{312E831A-2F8D-4AA2-B75D-0583B8E1641F}" type="pres">
      <dgm:prSet presAssocID="{BA6A1903-91EF-4351-B268-88DF2A1B020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F7F23906-09D8-4CB6-BEDC-96F07F7B7974}" srcId="{3F35C0AE-C56F-4621-A650-7D6B34469A9F}" destId="{BA6A1903-91EF-4351-B268-88DF2A1B0202}" srcOrd="2" destOrd="0" parTransId="{1B191E0A-780A-40AF-B189-10E6BE9C1419}" sibTransId="{A971A464-6F5A-4C26-9C3A-A460E948E498}"/>
    <dgm:cxn modelId="{BECD05DC-424A-40CB-B000-BC9AF777CEB6}" type="presOf" srcId="{E6BBA90B-C8A4-4D93-A78F-EB4AD75E1EF2}" destId="{32D22A78-9F07-4D37-BF30-503480B7A98D}" srcOrd="0" destOrd="0" presId="urn:microsoft.com/office/officeart/2005/8/layout/equation1"/>
    <dgm:cxn modelId="{CC53AD93-A5B0-434B-AE23-629503031248}" srcId="{3F35C0AE-C56F-4621-A650-7D6B34469A9F}" destId="{705C4445-B986-452E-8525-FB75CE47DA4A}" srcOrd="1" destOrd="0" parTransId="{8A7D572A-EB17-4147-91D8-24896B273A83}" sibTransId="{1AC79F88-9E6E-4617-A22C-33E2253FAFCA}"/>
    <dgm:cxn modelId="{D70A8997-167F-42E6-9AC1-23F213FC388A}" type="presOf" srcId="{3F35C0AE-C56F-4621-A650-7D6B34469A9F}" destId="{E9566C10-D178-4873-8340-CE48F239E96F}" srcOrd="0" destOrd="0" presId="urn:microsoft.com/office/officeart/2005/8/layout/equation1"/>
    <dgm:cxn modelId="{13ECFDA2-5E16-4E91-A429-1E746624E9FC}" type="presOf" srcId="{BA6A1903-91EF-4351-B268-88DF2A1B0202}" destId="{312E831A-2F8D-4AA2-B75D-0583B8E1641F}" srcOrd="0" destOrd="0" presId="urn:microsoft.com/office/officeart/2005/8/layout/equation1"/>
    <dgm:cxn modelId="{AD095644-BEE5-4CCD-9E64-C32CDE93A12C}" type="presOf" srcId="{1AC79F88-9E6E-4617-A22C-33E2253FAFCA}" destId="{54471064-6C07-45B3-BE5F-5E7495B7C81B}" srcOrd="0" destOrd="0" presId="urn:microsoft.com/office/officeart/2005/8/layout/equation1"/>
    <dgm:cxn modelId="{7D233CFC-F4BC-4885-A55F-4EA5B3388C57}" type="presOf" srcId="{0BE3278F-9871-4B87-B1C0-89ADC8915E45}" destId="{B07AE170-43B7-4DEC-BF66-DE0AA7CA194F}" srcOrd="0" destOrd="0" presId="urn:microsoft.com/office/officeart/2005/8/layout/equation1"/>
    <dgm:cxn modelId="{6508B49C-6ED9-4A9A-997D-82F4BE949629}" srcId="{3F35C0AE-C56F-4621-A650-7D6B34469A9F}" destId="{E6BBA90B-C8A4-4D93-A78F-EB4AD75E1EF2}" srcOrd="0" destOrd="0" parTransId="{CFCCE426-6236-4D38-9A05-8C02FD33F6BC}" sibTransId="{0BE3278F-9871-4B87-B1C0-89ADC8915E45}"/>
    <dgm:cxn modelId="{A6127918-926C-4214-8EE7-0016FF3E6FE0}" type="presOf" srcId="{705C4445-B986-452E-8525-FB75CE47DA4A}" destId="{CE4FE7DC-3FA6-4281-9DB0-EA2B655274A3}" srcOrd="0" destOrd="0" presId="urn:microsoft.com/office/officeart/2005/8/layout/equation1"/>
    <dgm:cxn modelId="{9A9A1ABE-ED69-4F58-AA20-0315DD08F809}" type="presParOf" srcId="{E9566C10-D178-4873-8340-CE48F239E96F}" destId="{32D22A78-9F07-4D37-BF30-503480B7A98D}" srcOrd="0" destOrd="0" presId="urn:microsoft.com/office/officeart/2005/8/layout/equation1"/>
    <dgm:cxn modelId="{47B15911-F9E1-4C5D-A4AF-FFAD69F479ED}" type="presParOf" srcId="{E9566C10-D178-4873-8340-CE48F239E96F}" destId="{6EFA5647-93C2-42B0-A13B-7663F6A5A996}" srcOrd="1" destOrd="0" presId="urn:microsoft.com/office/officeart/2005/8/layout/equation1"/>
    <dgm:cxn modelId="{8D95E371-9652-45F2-812E-8E5D3A623F70}" type="presParOf" srcId="{E9566C10-D178-4873-8340-CE48F239E96F}" destId="{B07AE170-43B7-4DEC-BF66-DE0AA7CA194F}" srcOrd="2" destOrd="0" presId="urn:microsoft.com/office/officeart/2005/8/layout/equation1"/>
    <dgm:cxn modelId="{A6B31AFD-0A12-422D-B2DA-0F95BE87DDB7}" type="presParOf" srcId="{E9566C10-D178-4873-8340-CE48F239E96F}" destId="{F411E487-4F88-4DD7-B178-3593947730F8}" srcOrd="3" destOrd="0" presId="urn:microsoft.com/office/officeart/2005/8/layout/equation1"/>
    <dgm:cxn modelId="{B08460F6-B79D-4CD9-934C-EF2DDDDEDD1F}" type="presParOf" srcId="{E9566C10-D178-4873-8340-CE48F239E96F}" destId="{CE4FE7DC-3FA6-4281-9DB0-EA2B655274A3}" srcOrd="4" destOrd="0" presId="urn:microsoft.com/office/officeart/2005/8/layout/equation1"/>
    <dgm:cxn modelId="{53A3C31D-B3B9-45E5-901C-225C5E684789}" type="presParOf" srcId="{E9566C10-D178-4873-8340-CE48F239E96F}" destId="{43F9FCCD-8DF2-4FF4-B5B0-4513059F9E12}" srcOrd="5" destOrd="0" presId="urn:microsoft.com/office/officeart/2005/8/layout/equation1"/>
    <dgm:cxn modelId="{D565EEA6-DF6D-4ED3-9F3C-3A9932B19056}" type="presParOf" srcId="{E9566C10-D178-4873-8340-CE48F239E96F}" destId="{54471064-6C07-45B3-BE5F-5E7495B7C81B}" srcOrd="6" destOrd="0" presId="urn:microsoft.com/office/officeart/2005/8/layout/equation1"/>
    <dgm:cxn modelId="{B6CF7E86-88BB-4E27-A87A-0A33C80C9A3A}" type="presParOf" srcId="{E9566C10-D178-4873-8340-CE48F239E96F}" destId="{0C2025BC-AF2B-4264-99A1-753B733AF089}" srcOrd="7" destOrd="0" presId="urn:microsoft.com/office/officeart/2005/8/layout/equation1"/>
    <dgm:cxn modelId="{17E94CA2-4118-4F30-865F-A3F7C036023E}" type="presParOf" srcId="{E9566C10-D178-4873-8340-CE48F239E96F}" destId="{312E831A-2F8D-4AA2-B75D-0583B8E1641F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405EFE6-FF81-45C1-A97B-F88F04B61357}" type="doc">
      <dgm:prSet loTypeId="urn:microsoft.com/office/officeart/2009/3/layout/HorizontalOrganizationChart" loCatId="hierarchy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pt-BR"/>
        </a:p>
      </dgm:t>
    </dgm:pt>
    <dgm:pt modelId="{E7D9B97D-C46F-40F2-B8E8-45802554DCC7}">
      <dgm:prSet phldrT="[Texto]" custT="1"/>
      <dgm:spPr/>
      <dgm:t>
        <a:bodyPr/>
        <a:lstStyle/>
        <a:p>
          <a:pPr algn="ctr"/>
          <a:r>
            <a:rPr lang="pt-BR" sz="2000" dirty="0" smtClean="0"/>
            <a:t>Diretoria de Marketing</a:t>
          </a:r>
          <a:endParaRPr lang="pt-BR" sz="2000" dirty="0"/>
        </a:p>
      </dgm:t>
    </dgm:pt>
    <dgm:pt modelId="{CCEAF158-8F7F-4AEF-AA65-421CADD93450}" type="parTrans" cxnId="{E6408FD7-5755-4666-8BC8-4587AA057AE0}">
      <dgm:prSet/>
      <dgm:spPr/>
      <dgm:t>
        <a:bodyPr/>
        <a:lstStyle/>
        <a:p>
          <a:pPr algn="ctr"/>
          <a:endParaRPr lang="pt-BR" sz="2000"/>
        </a:p>
      </dgm:t>
    </dgm:pt>
    <dgm:pt modelId="{9B892FA3-9FEE-4E67-BFA5-41DDD8A10D76}" type="sibTrans" cxnId="{E6408FD7-5755-4666-8BC8-4587AA057AE0}">
      <dgm:prSet/>
      <dgm:spPr/>
      <dgm:t>
        <a:bodyPr/>
        <a:lstStyle/>
        <a:p>
          <a:pPr algn="ctr"/>
          <a:endParaRPr lang="pt-BR" sz="2000"/>
        </a:p>
      </dgm:t>
    </dgm:pt>
    <dgm:pt modelId="{0C0520AA-A7F6-44E2-B95C-0E80268A3152}">
      <dgm:prSet phldrT="[Texto]" custT="1"/>
      <dgm:spPr/>
      <dgm:t>
        <a:bodyPr/>
        <a:lstStyle/>
        <a:p>
          <a:pPr algn="ctr"/>
          <a:r>
            <a:rPr lang="pt-BR" sz="2000" dirty="0" smtClean="0"/>
            <a:t>Coordenação de Gestão de Portfólio Varejo (CGV)</a:t>
          </a:r>
          <a:endParaRPr lang="pt-BR" sz="2000" dirty="0"/>
        </a:p>
      </dgm:t>
    </dgm:pt>
    <dgm:pt modelId="{BEF10FD8-1CDF-4794-BE46-9365D4633AB5}" type="parTrans" cxnId="{3E86A8D4-8569-4E25-B466-41E329419B7B}">
      <dgm:prSet/>
      <dgm:spPr/>
      <dgm:t>
        <a:bodyPr/>
        <a:lstStyle/>
        <a:p>
          <a:pPr algn="ctr"/>
          <a:endParaRPr lang="pt-BR" sz="2000"/>
        </a:p>
      </dgm:t>
    </dgm:pt>
    <dgm:pt modelId="{F721E21F-D32A-4EDF-AFE4-474738F10830}" type="sibTrans" cxnId="{3E86A8D4-8569-4E25-B466-41E329419B7B}">
      <dgm:prSet/>
      <dgm:spPr/>
      <dgm:t>
        <a:bodyPr/>
        <a:lstStyle/>
        <a:p>
          <a:pPr algn="ctr"/>
          <a:endParaRPr lang="pt-BR" sz="2000"/>
        </a:p>
      </dgm:t>
    </dgm:pt>
    <dgm:pt modelId="{B705D05E-6CA1-4206-9B31-6A7CD213371C}">
      <dgm:prSet phldrT="[Texto]" custT="1"/>
      <dgm:spPr/>
      <dgm:t>
        <a:bodyPr/>
        <a:lstStyle/>
        <a:p>
          <a:pPr algn="ctr"/>
          <a:r>
            <a:rPr lang="pt-BR" sz="2000" dirty="0" smtClean="0"/>
            <a:t>Supervisão de Gestão de Clientes</a:t>
          </a:r>
          <a:endParaRPr lang="pt-BR" sz="2000" dirty="0"/>
        </a:p>
      </dgm:t>
    </dgm:pt>
    <dgm:pt modelId="{86BBE2E6-070C-4F9D-8800-88F63757329C}" type="parTrans" cxnId="{27ECB5F8-A43E-4E0D-B1AA-5B388F5DA0B4}">
      <dgm:prSet/>
      <dgm:spPr/>
      <dgm:t>
        <a:bodyPr/>
        <a:lstStyle/>
        <a:p>
          <a:pPr algn="ctr"/>
          <a:endParaRPr lang="pt-BR" sz="2000"/>
        </a:p>
      </dgm:t>
    </dgm:pt>
    <dgm:pt modelId="{DFAFAA09-3923-49D1-9CF1-A73C7DB80653}" type="sibTrans" cxnId="{27ECB5F8-A43E-4E0D-B1AA-5B388F5DA0B4}">
      <dgm:prSet/>
      <dgm:spPr/>
      <dgm:t>
        <a:bodyPr/>
        <a:lstStyle/>
        <a:p>
          <a:pPr algn="ctr"/>
          <a:endParaRPr lang="pt-BR" sz="2000"/>
        </a:p>
      </dgm:t>
    </dgm:pt>
    <dgm:pt modelId="{4BAD7308-AAFB-4B19-8E68-43C0F37DF7FA}" type="pres">
      <dgm:prSet presAssocID="{4405EFE6-FF81-45C1-A97B-F88F04B6135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E82235F1-39E5-403B-A728-22C3353E5E8D}" type="pres">
      <dgm:prSet presAssocID="{E7D9B97D-C46F-40F2-B8E8-45802554DCC7}" presName="hierRoot1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1FE2C9F1-455D-4F51-9076-049FDFDB48DE}" type="pres">
      <dgm:prSet presAssocID="{E7D9B97D-C46F-40F2-B8E8-45802554DCC7}" presName="rootComposite1" presStyleCnt="0"/>
      <dgm:spPr/>
      <dgm:t>
        <a:bodyPr/>
        <a:lstStyle/>
        <a:p>
          <a:endParaRPr lang="pt-BR"/>
        </a:p>
      </dgm:t>
    </dgm:pt>
    <dgm:pt modelId="{ADD21700-5754-4BFB-B95C-0A9CE197785C}" type="pres">
      <dgm:prSet presAssocID="{E7D9B97D-C46F-40F2-B8E8-45802554DCC7}" presName="rootText1" presStyleLbl="node0" presStyleIdx="0" presStyleCnt="1" custScaleX="182326" custScaleY="233208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549D6023-104B-4005-84EC-05B848CE2E1A}" type="pres">
      <dgm:prSet presAssocID="{E7D9B97D-C46F-40F2-B8E8-45802554DCC7}" presName="rootConnector1" presStyleLbl="node1" presStyleIdx="0" presStyleCnt="0"/>
      <dgm:spPr/>
      <dgm:t>
        <a:bodyPr/>
        <a:lstStyle/>
        <a:p>
          <a:endParaRPr lang="pt-BR"/>
        </a:p>
      </dgm:t>
    </dgm:pt>
    <dgm:pt modelId="{50E4D8DB-7F09-4436-8EA2-CC8DA3401B49}" type="pres">
      <dgm:prSet presAssocID="{E7D9B97D-C46F-40F2-B8E8-45802554DCC7}" presName="hierChild2" presStyleCnt="0"/>
      <dgm:spPr/>
      <dgm:t>
        <a:bodyPr/>
        <a:lstStyle/>
        <a:p>
          <a:endParaRPr lang="pt-BR"/>
        </a:p>
      </dgm:t>
    </dgm:pt>
    <dgm:pt modelId="{4BF16235-6207-4DD6-92AF-ECE9108078FA}" type="pres">
      <dgm:prSet presAssocID="{BEF10FD8-1CDF-4794-BE46-9365D4633AB5}" presName="Name64" presStyleLbl="parChTrans1D2" presStyleIdx="0" presStyleCnt="1"/>
      <dgm:spPr/>
      <dgm:t>
        <a:bodyPr/>
        <a:lstStyle/>
        <a:p>
          <a:endParaRPr lang="pt-BR"/>
        </a:p>
      </dgm:t>
    </dgm:pt>
    <dgm:pt modelId="{70E54CB7-3F80-402E-B9E6-BF881C4342BF}" type="pres">
      <dgm:prSet presAssocID="{0C0520AA-A7F6-44E2-B95C-0E80268A3152}" presName="hierRoot2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20FB2857-F7AD-41A7-981F-614EA9126B0B}" type="pres">
      <dgm:prSet presAssocID="{0C0520AA-A7F6-44E2-B95C-0E80268A3152}" presName="rootComposite" presStyleCnt="0"/>
      <dgm:spPr/>
      <dgm:t>
        <a:bodyPr/>
        <a:lstStyle/>
        <a:p>
          <a:endParaRPr lang="pt-BR"/>
        </a:p>
      </dgm:t>
    </dgm:pt>
    <dgm:pt modelId="{DCCE2031-8E71-466C-AC95-4E4E4FEE22D5}" type="pres">
      <dgm:prSet presAssocID="{0C0520AA-A7F6-44E2-B95C-0E80268A3152}" presName="rootText" presStyleLbl="node2" presStyleIdx="0" presStyleCnt="1" custScaleX="182326" custScaleY="233208" custLinFactNeighborX="-2795" custLinFactNeighborY="73878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9301A0EB-9C6D-44D0-B5FD-C30E08B05D20}" type="pres">
      <dgm:prSet presAssocID="{0C0520AA-A7F6-44E2-B95C-0E80268A3152}" presName="rootConnector" presStyleLbl="node2" presStyleIdx="0" presStyleCnt="1"/>
      <dgm:spPr/>
      <dgm:t>
        <a:bodyPr/>
        <a:lstStyle/>
        <a:p>
          <a:endParaRPr lang="pt-BR"/>
        </a:p>
      </dgm:t>
    </dgm:pt>
    <dgm:pt modelId="{7AFCCCF9-FFD8-4C4B-ADB6-B5DFFC193AC3}" type="pres">
      <dgm:prSet presAssocID="{0C0520AA-A7F6-44E2-B95C-0E80268A3152}" presName="hierChild4" presStyleCnt="0"/>
      <dgm:spPr/>
      <dgm:t>
        <a:bodyPr/>
        <a:lstStyle/>
        <a:p>
          <a:endParaRPr lang="pt-BR"/>
        </a:p>
      </dgm:t>
    </dgm:pt>
    <dgm:pt modelId="{65F15EBA-E663-43FC-9881-9340395673FB}" type="pres">
      <dgm:prSet presAssocID="{86BBE2E6-070C-4F9D-8800-88F63757329C}" presName="Name64" presStyleLbl="parChTrans1D3" presStyleIdx="0" presStyleCnt="1"/>
      <dgm:spPr/>
      <dgm:t>
        <a:bodyPr/>
        <a:lstStyle/>
        <a:p>
          <a:endParaRPr lang="pt-BR"/>
        </a:p>
      </dgm:t>
    </dgm:pt>
    <dgm:pt modelId="{F56B57F4-996A-49A9-9D99-39618A2D8455}" type="pres">
      <dgm:prSet presAssocID="{B705D05E-6CA1-4206-9B31-6A7CD213371C}" presName="hierRoot2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4B1E4A5C-E657-42B5-969C-AACF7871FBDF}" type="pres">
      <dgm:prSet presAssocID="{B705D05E-6CA1-4206-9B31-6A7CD213371C}" presName="rootComposite" presStyleCnt="0"/>
      <dgm:spPr/>
      <dgm:t>
        <a:bodyPr/>
        <a:lstStyle/>
        <a:p>
          <a:endParaRPr lang="pt-BR"/>
        </a:p>
      </dgm:t>
    </dgm:pt>
    <dgm:pt modelId="{BAE16F3C-5E55-4813-A05C-0DB7B90C7893}" type="pres">
      <dgm:prSet presAssocID="{B705D05E-6CA1-4206-9B31-6A7CD213371C}" presName="rootText" presStyleLbl="node3" presStyleIdx="0" presStyleCnt="1" custScaleX="182326" custScaleY="233208" custLinFactY="100000" custLinFactNeighborX="6285" custLinFactNeighborY="10865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CE6FCA77-61D1-4F48-808F-4D26918B88C5}" type="pres">
      <dgm:prSet presAssocID="{B705D05E-6CA1-4206-9B31-6A7CD213371C}" presName="rootConnector" presStyleLbl="node3" presStyleIdx="0" presStyleCnt="1"/>
      <dgm:spPr/>
      <dgm:t>
        <a:bodyPr/>
        <a:lstStyle/>
        <a:p>
          <a:endParaRPr lang="pt-BR"/>
        </a:p>
      </dgm:t>
    </dgm:pt>
    <dgm:pt modelId="{315D200A-05F0-45B6-96D6-BAC3C89989BA}" type="pres">
      <dgm:prSet presAssocID="{B705D05E-6CA1-4206-9B31-6A7CD213371C}" presName="hierChild4" presStyleCnt="0"/>
      <dgm:spPr/>
      <dgm:t>
        <a:bodyPr/>
        <a:lstStyle/>
        <a:p>
          <a:endParaRPr lang="pt-BR"/>
        </a:p>
      </dgm:t>
    </dgm:pt>
    <dgm:pt modelId="{350337EB-A2A3-4EF7-AC64-0A82441E8E08}" type="pres">
      <dgm:prSet presAssocID="{B705D05E-6CA1-4206-9B31-6A7CD213371C}" presName="hierChild5" presStyleCnt="0"/>
      <dgm:spPr/>
      <dgm:t>
        <a:bodyPr/>
        <a:lstStyle/>
        <a:p>
          <a:endParaRPr lang="pt-BR"/>
        </a:p>
      </dgm:t>
    </dgm:pt>
    <dgm:pt modelId="{3DC953D9-179D-42DE-8D54-3CCDE144E70B}" type="pres">
      <dgm:prSet presAssocID="{0C0520AA-A7F6-44E2-B95C-0E80268A3152}" presName="hierChild5" presStyleCnt="0"/>
      <dgm:spPr/>
      <dgm:t>
        <a:bodyPr/>
        <a:lstStyle/>
        <a:p>
          <a:endParaRPr lang="pt-BR"/>
        </a:p>
      </dgm:t>
    </dgm:pt>
    <dgm:pt modelId="{6DA32E68-7425-4C2A-B239-56AC684DB772}" type="pres">
      <dgm:prSet presAssocID="{E7D9B97D-C46F-40F2-B8E8-45802554DCC7}" presName="hierChild3" presStyleCnt="0"/>
      <dgm:spPr/>
      <dgm:t>
        <a:bodyPr/>
        <a:lstStyle/>
        <a:p>
          <a:endParaRPr lang="pt-BR"/>
        </a:p>
      </dgm:t>
    </dgm:pt>
  </dgm:ptLst>
  <dgm:cxnLst>
    <dgm:cxn modelId="{3E86A8D4-8569-4E25-B466-41E329419B7B}" srcId="{E7D9B97D-C46F-40F2-B8E8-45802554DCC7}" destId="{0C0520AA-A7F6-44E2-B95C-0E80268A3152}" srcOrd="0" destOrd="0" parTransId="{BEF10FD8-1CDF-4794-BE46-9365D4633AB5}" sibTransId="{F721E21F-D32A-4EDF-AFE4-474738F10830}"/>
    <dgm:cxn modelId="{27ECB5F8-A43E-4E0D-B1AA-5B388F5DA0B4}" srcId="{0C0520AA-A7F6-44E2-B95C-0E80268A3152}" destId="{B705D05E-6CA1-4206-9B31-6A7CD213371C}" srcOrd="0" destOrd="0" parTransId="{86BBE2E6-070C-4F9D-8800-88F63757329C}" sibTransId="{DFAFAA09-3923-49D1-9CF1-A73C7DB80653}"/>
    <dgm:cxn modelId="{C4206BC9-EC51-4437-9618-3B613B1BD773}" type="presOf" srcId="{B705D05E-6CA1-4206-9B31-6A7CD213371C}" destId="{BAE16F3C-5E55-4813-A05C-0DB7B90C7893}" srcOrd="0" destOrd="0" presId="urn:microsoft.com/office/officeart/2009/3/layout/HorizontalOrganizationChart"/>
    <dgm:cxn modelId="{13445FFC-46A5-42E8-85F6-27C006045C4B}" type="presOf" srcId="{BEF10FD8-1CDF-4794-BE46-9365D4633AB5}" destId="{4BF16235-6207-4DD6-92AF-ECE9108078FA}" srcOrd="0" destOrd="0" presId="urn:microsoft.com/office/officeart/2009/3/layout/HorizontalOrganizationChart"/>
    <dgm:cxn modelId="{0C9EFA98-D93C-4D7A-AABD-70131581C90E}" type="presOf" srcId="{E7D9B97D-C46F-40F2-B8E8-45802554DCC7}" destId="{549D6023-104B-4005-84EC-05B848CE2E1A}" srcOrd="1" destOrd="0" presId="urn:microsoft.com/office/officeart/2009/3/layout/HorizontalOrganizationChart"/>
    <dgm:cxn modelId="{E6408FD7-5755-4666-8BC8-4587AA057AE0}" srcId="{4405EFE6-FF81-45C1-A97B-F88F04B61357}" destId="{E7D9B97D-C46F-40F2-B8E8-45802554DCC7}" srcOrd="0" destOrd="0" parTransId="{CCEAF158-8F7F-4AEF-AA65-421CADD93450}" sibTransId="{9B892FA3-9FEE-4E67-BFA5-41DDD8A10D76}"/>
    <dgm:cxn modelId="{59A4E266-89E8-472E-B217-6C9A59A56C2D}" type="presOf" srcId="{86BBE2E6-070C-4F9D-8800-88F63757329C}" destId="{65F15EBA-E663-43FC-9881-9340395673FB}" srcOrd="0" destOrd="0" presId="urn:microsoft.com/office/officeart/2009/3/layout/HorizontalOrganizationChart"/>
    <dgm:cxn modelId="{2798B42F-F3BD-43B9-9670-4D1F4C8E91C8}" type="presOf" srcId="{0C0520AA-A7F6-44E2-B95C-0E80268A3152}" destId="{DCCE2031-8E71-466C-AC95-4E4E4FEE22D5}" srcOrd="0" destOrd="0" presId="urn:microsoft.com/office/officeart/2009/3/layout/HorizontalOrganizationChart"/>
    <dgm:cxn modelId="{1D5402BA-279E-4785-A524-E55FA5BE5B33}" type="presOf" srcId="{0C0520AA-A7F6-44E2-B95C-0E80268A3152}" destId="{9301A0EB-9C6D-44D0-B5FD-C30E08B05D20}" srcOrd="1" destOrd="0" presId="urn:microsoft.com/office/officeart/2009/3/layout/HorizontalOrganizationChart"/>
    <dgm:cxn modelId="{92F50EA0-9B9A-48A6-922F-B5D38335614A}" type="presOf" srcId="{4405EFE6-FF81-45C1-A97B-F88F04B61357}" destId="{4BAD7308-AAFB-4B19-8E68-43C0F37DF7FA}" srcOrd="0" destOrd="0" presId="urn:microsoft.com/office/officeart/2009/3/layout/HorizontalOrganizationChart"/>
    <dgm:cxn modelId="{90DAF0F0-30E4-4479-81C8-C3EB1D261099}" type="presOf" srcId="{E7D9B97D-C46F-40F2-B8E8-45802554DCC7}" destId="{ADD21700-5754-4BFB-B95C-0A9CE197785C}" srcOrd="0" destOrd="0" presId="urn:microsoft.com/office/officeart/2009/3/layout/HorizontalOrganizationChart"/>
    <dgm:cxn modelId="{A0B16D39-8269-4904-8686-FEAE2E90BA9C}" type="presOf" srcId="{B705D05E-6CA1-4206-9B31-6A7CD213371C}" destId="{CE6FCA77-61D1-4F48-808F-4D26918B88C5}" srcOrd="1" destOrd="0" presId="urn:microsoft.com/office/officeart/2009/3/layout/HorizontalOrganizationChart"/>
    <dgm:cxn modelId="{455C2A45-D099-4F23-A798-F548EB3471FD}" type="presParOf" srcId="{4BAD7308-AAFB-4B19-8E68-43C0F37DF7FA}" destId="{E82235F1-39E5-403B-A728-22C3353E5E8D}" srcOrd="0" destOrd="0" presId="urn:microsoft.com/office/officeart/2009/3/layout/HorizontalOrganizationChart"/>
    <dgm:cxn modelId="{811A7A6C-17D5-41D1-ADD0-1868189D81AF}" type="presParOf" srcId="{E82235F1-39E5-403B-A728-22C3353E5E8D}" destId="{1FE2C9F1-455D-4F51-9076-049FDFDB48DE}" srcOrd="0" destOrd="0" presId="urn:microsoft.com/office/officeart/2009/3/layout/HorizontalOrganizationChart"/>
    <dgm:cxn modelId="{3D23AD36-24A3-45A0-9E27-D7F42FE224CF}" type="presParOf" srcId="{1FE2C9F1-455D-4F51-9076-049FDFDB48DE}" destId="{ADD21700-5754-4BFB-B95C-0A9CE197785C}" srcOrd="0" destOrd="0" presId="urn:microsoft.com/office/officeart/2009/3/layout/HorizontalOrganizationChart"/>
    <dgm:cxn modelId="{6084235C-CBD9-462A-87F4-16526ED9BC84}" type="presParOf" srcId="{1FE2C9F1-455D-4F51-9076-049FDFDB48DE}" destId="{549D6023-104B-4005-84EC-05B848CE2E1A}" srcOrd="1" destOrd="0" presId="urn:microsoft.com/office/officeart/2009/3/layout/HorizontalOrganizationChart"/>
    <dgm:cxn modelId="{85752DC9-2B70-4F7E-B519-7699265E8244}" type="presParOf" srcId="{E82235F1-39E5-403B-A728-22C3353E5E8D}" destId="{50E4D8DB-7F09-4436-8EA2-CC8DA3401B49}" srcOrd="1" destOrd="0" presId="urn:microsoft.com/office/officeart/2009/3/layout/HorizontalOrganizationChart"/>
    <dgm:cxn modelId="{310B3988-2BC4-4397-A568-2DF4CBB4431E}" type="presParOf" srcId="{50E4D8DB-7F09-4436-8EA2-CC8DA3401B49}" destId="{4BF16235-6207-4DD6-92AF-ECE9108078FA}" srcOrd="0" destOrd="0" presId="urn:microsoft.com/office/officeart/2009/3/layout/HorizontalOrganizationChart"/>
    <dgm:cxn modelId="{DFADC352-7C05-4FDC-9FC6-FC07CFE65468}" type="presParOf" srcId="{50E4D8DB-7F09-4436-8EA2-CC8DA3401B49}" destId="{70E54CB7-3F80-402E-B9E6-BF881C4342BF}" srcOrd="1" destOrd="0" presId="urn:microsoft.com/office/officeart/2009/3/layout/HorizontalOrganizationChart"/>
    <dgm:cxn modelId="{8D4EAC05-B3AB-4830-9BAC-560B7C8587E5}" type="presParOf" srcId="{70E54CB7-3F80-402E-B9E6-BF881C4342BF}" destId="{20FB2857-F7AD-41A7-981F-614EA9126B0B}" srcOrd="0" destOrd="0" presId="urn:microsoft.com/office/officeart/2009/3/layout/HorizontalOrganizationChart"/>
    <dgm:cxn modelId="{7784404F-6F46-4936-BD26-133F657F96FD}" type="presParOf" srcId="{20FB2857-F7AD-41A7-981F-614EA9126B0B}" destId="{DCCE2031-8E71-466C-AC95-4E4E4FEE22D5}" srcOrd="0" destOrd="0" presId="urn:microsoft.com/office/officeart/2009/3/layout/HorizontalOrganizationChart"/>
    <dgm:cxn modelId="{C6492E88-1D7B-4CC1-9D33-6F964F861AB0}" type="presParOf" srcId="{20FB2857-F7AD-41A7-981F-614EA9126B0B}" destId="{9301A0EB-9C6D-44D0-B5FD-C30E08B05D20}" srcOrd="1" destOrd="0" presId="urn:microsoft.com/office/officeart/2009/3/layout/HorizontalOrganizationChart"/>
    <dgm:cxn modelId="{804D2047-6FAD-4CCF-8C9D-08656585D41F}" type="presParOf" srcId="{70E54CB7-3F80-402E-B9E6-BF881C4342BF}" destId="{7AFCCCF9-FFD8-4C4B-ADB6-B5DFFC193AC3}" srcOrd="1" destOrd="0" presId="urn:microsoft.com/office/officeart/2009/3/layout/HorizontalOrganizationChart"/>
    <dgm:cxn modelId="{BAEE1244-BF4A-48EF-8280-9D120A72C13F}" type="presParOf" srcId="{7AFCCCF9-FFD8-4C4B-ADB6-B5DFFC193AC3}" destId="{65F15EBA-E663-43FC-9881-9340395673FB}" srcOrd="0" destOrd="0" presId="urn:microsoft.com/office/officeart/2009/3/layout/HorizontalOrganizationChart"/>
    <dgm:cxn modelId="{620FFA37-F888-487F-AE7A-0E29402909AB}" type="presParOf" srcId="{7AFCCCF9-FFD8-4C4B-ADB6-B5DFFC193AC3}" destId="{F56B57F4-996A-49A9-9D99-39618A2D8455}" srcOrd="1" destOrd="0" presId="urn:microsoft.com/office/officeart/2009/3/layout/HorizontalOrganizationChart"/>
    <dgm:cxn modelId="{6B05F3F9-1F7F-4DF3-A0DF-B5F20A8B604A}" type="presParOf" srcId="{F56B57F4-996A-49A9-9D99-39618A2D8455}" destId="{4B1E4A5C-E657-42B5-969C-AACF7871FBDF}" srcOrd="0" destOrd="0" presId="urn:microsoft.com/office/officeart/2009/3/layout/HorizontalOrganizationChart"/>
    <dgm:cxn modelId="{438B9659-7E2A-4A81-A3CF-F2ACC29B0FF8}" type="presParOf" srcId="{4B1E4A5C-E657-42B5-969C-AACF7871FBDF}" destId="{BAE16F3C-5E55-4813-A05C-0DB7B90C7893}" srcOrd="0" destOrd="0" presId="urn:microsoft.com/office/officeart/2009/3/layout/HorizontalOrganizationChart"/>
    <dgm:cxn modelId="{90815D1F-6BB0-4AB2-B924-CFA2DD8C257A}" type="presParOf" srcId="{4B1E4A5C-E657-42B5-969C-AACF7871FBDF}" destId="{CE6FCA77-61D1-4F48-808F-4D26918B88C5}" srcOrd="1" destOrd="0" presId="urn:microsoft.com/office/officeart/2009/3/layout/HorizontalOrganizationChart"/>
    <dgm:cxn modelId="{984F5E3A-5FE7-4276-86CB-19ABA2277E6C}" type="presParOf" srcId="{F56B57F4-996A-49A9-9D99-39618A2D8455}" destId="{315D200A-05F0-45B6-96D6-BAC3C89989BA}" srcOrd="1" destOrd="0" presId="urn:microsoft.com/office/officeart/2009/3/layout/HorizontalOrganizationChart"/>
    <dgm:cxn modelId="{50278626-C0DA-4BC6-AAE2-F5A72FBCF405}" type="presParOf" srcId="{F56B57F4-996A-49A9-9D99-39618A2D8455}" destId="{350337EB-A2A3-4EF7-AC64-0A82441E8E08}" srcOrd="2" destOrd="0" presId="urn:microsoft.com/office/officeart/2009/3/layout/HorizontalOrganizationChart"/>
    <dgm:cxn modelId="{D00C1FCB-60C1-442A-B613-E37A2DDACEC7}" type="presParOf" srcId="{70E54CB7-3F80-402E-B9E6-BF881C4342BF}" destId="{3DC953D9-179D-42DE-8D54-3CCDE144E70B}" srcOrd="2" destOrd="0" presId="urn:microsoft.com/office/officeart/2009/3/layout/HorizontalOrganizationChart"/>
    <dgm:cxn modelId="{CC9F7672-2B98-49CB-B3DD-589B18D922A9}" type="presParOf" srcId="{E82235F1-39E5-403B-A728-22C3353E5E8D}" destId="{6DA32E68-7425-4C2A-B239-56AC684DB772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B11DADD-AE1C-4B1F-8088-8A7515309074}" type="doc">
      <dgm:prSet loTypeId="urn:microsoft.com/office/officeart/2005/8/layout/process1" loCatId="process" qsTypeId="urn:microsoft.com/office/officeart/2005/8/quickstyle/3d3" qsCatId="3D" csTypeId="urn:microsoft.com/office/officeart/2005/8/colors/colorful2" csCatId="colorful" phldr="1"/>
      <dgm:spPr/>
    </dgm:pt>
    <dgm:pt modelId="{1EB8716F-A325-4596-B2A7-47412BEA44F9}">
      <dgm:prSet phldrT="[Texto]" custT="1"/>
      <dgm:spPr/>
      <dgm:t>
        <a:bodyPr/>
        <a:lstStyle/>
        <a:p>
          <a:r>
            <a:rPr lang="pt-BR" sz="1800" dirty="0" smtClean="0"/>
            <a:t>Dados do cliente</a:t>
          </a:r>
          <a:endParaRPr lang="pt-BR" sz="1800" dirty="0"/>
        </a:p>
      </dgm:t>
    </dgm:pt>
    <dgm:pt modelId="{F1DDC78D-7AAB-4D0A-A013-4726E0A8AAB6}" type="parTrans" cxnId="{62FABDFA-1B78-4388-82D5-6583E464F9F6}">
      <dgm:prSet/>
      <dgm:spPr/>
      <dgm:t>
        <a:bodyPr/>
        <a:lstStyle/>
        <a:p>
          <a:endParaRPr lang="pt-BR" sz="4000"/>
        </a:p>
      </dgm:t>
    </dgm:pt>
    <dgm:pt modelId="{19F905A7-CBBD-4066-979C-BF99DB38D61E}" type="sibTrans" cxnId="{62FABDFA-1B78-4388-82D5-6583E464F9F6}">
      <dgm:prSet custT="1"/>
      <dgm:spPr/>
      <dgm:t>
        <a:bodyPr/>
        <a:lstStyle/>
        <a:p>
          <a:endParaRPr lang="pt-BR" sz="1400"/>
        </a:p>
      </dgm:t>
    </dgm:pt>
    <dgm:pt modelId="{D12E2F13-1406-4308-884D-7A1BD3AFB670}">
      <dgm:prSet phldrT="[Texto]" custT="1"/>
      <dgm:spPr/>
      <dgm:t>
        <a:bodyPr/>
        <a:lstStyle/>
        <a:p>
          <a:r>
            <a:rPr lang="pt-BR" sz="1800" dirty="0" smtClean="0"/>
            <a:t>Banco de dados</a:t>
          </a:r>
          <a:endParaRPr lang="pt-BR" sz="1800" dirty="0"/>
        </a:p>
      </dgm:t>
    </dgm:pt>
    <dgm:pt modelId="{D3F09B30-22D5-4DB8-97A7-B82C1C0E5913}" type="parTrans" cxnId="{F4257E68-A980-48A9-B501-A5D67EF3811B}">
      <dgm:prSet/>
      <dgm:spPr/>
      <dgm:t>
        <a:bodyPr/>
        <a:lstStyle/>
        <a:p>
          <a:endParaRPr lang="pt-BR" sz="4000"/>
        </a:p>
      </dgm:t>
    </dgm:pt>
    <dgm:pt modelId="{85692BDC-967A-4ED2-8676-B8745417C922}" type="sibTrans" cxnId="{F4257E68-A980-48A9-B501-A5D67EF3811B}">
      <dgm:prSet custT="1"/>
      <dgm:spPr/>
      <dgm:t>
        <a:bodyPr/>
        <a:lstStyle/>
        <a:p>
          <a:endParaRPr lang="pt-BR" sz="1400"/>
        </a:p>
      </dgm:t>
    </dgm:pt>
    <dgm:pt modelId="{709A943C-018A-4D73-A6AF-27C6D30B4A63}">
      <dgm:prSet phldrT="[Texto]" custT="1"/>
      <dgm:spPr/>
      <dgm:t>
        <a:bodyPr/>
        <a:lstStyle/>
        <a:p>
          <a:r>
            <a:rPr lang="pt-BR" sz="1600" dirty="0" smtClean="0"/>
            <a:t>Informações consolidadas</a:t>
          </a:r>
          <a:endParaRPr lang="pt-BR" sz="1600" dirty="0"/>
        </a:p>
      </dgm:t>
    </dgm:pt>
    <dgm:pt modelId="{C0A930E1-E865-4100-A504-5727D7DA5CCB}" type="parTrans" cxnId="{FB72AB0D-BCE6-4675-B216-076BAE2F0F6E}">
      <dgm:prSet/>
      <dgm:spPr/>
      <dgm:t>
        <a:bodyPr/>
        <a:lstStyle/>
        <a:p>
          <a:endParaRPr lang="pt-BR" sz="4000"/>
        </a:p>
      </dgm:t>
    </dgm:pt>
    <dgm:pt modelId="{83E24A14-D58C-4B26-A3F2-A758300DBCBC}" type="sibTrans" cxnId="{FB72AB0D-BCE6-4675-B216-076BAE2F0F6E}">
      <dgm:prSet custT="1"/>
      <dgm:spPr/>
      <dgm:t>
        <a:bodyPr/>
        <a:lstStyle/>
        <a:p>
          <a:endParaRPr lang="pt-BR" sz="1400"/>
        </a:p>
      </dgm:t>
    </dgm:pt>
    <dgm:pt modelId="{724E1AE4-30BF-4363-B4F8-1F1A7D00284E}">
      <dgm:prSet phldrT="[Texto]" custT="1"/>
      <dgm:spPr/>
      <dgm:t>
        <a:bodyPr/>
        <a:lstStyle/>
        <a:p>
          <a:r>
            <a:rPr lang="pt-BR" sz="1800" dirty="0" smtClean="0"/>
            <a:t>Vários pontos de contato com o cliente</a:t>
          </a:r>
          <a:endParaRPr lang="pt-BR" sz="1800" dirty="0"/>
        </a:p>
      </dgm:t>
    </dgm:pt>
    <dgm:pt modelId="{2039CD1C-C62F-47B0-B018-C46E7EAFA764}" type="parTrans" cxnId="{B0CC4A85-77E6-404B-9CF4-50649CA7B432}">
      <dgm:prSet/>
      <dgm:spPr/>
      <dgm:t>
        <a:bodyPr/>
        <a:lstStyle/>
        <a:p>
          <a:endParaRPr lang="pt-BR" sz="4000"/>
        </a:p>
      </dgm:t>
    </dgm:pt>
    <dgm:pt modelId="{B799746B-71FC-4257-8AF7-34E2E4AAEDB4}" type="sibTrans" cxnId="{B0CC4A85-77E6-404B-9CF4-50649CA7B432}">
      <dgm:prSet custT="1"/>
      <dgm:spPr/>
      <dgm:t>
        <a:bodyPr/>
        <a:lstStyle/>
        <a:p>
          <a:endParaRPr lang="pt-BR" sz="1400"/>
        </a:p>
      </dgm:t>
    </dgm:pt>
    <dgm:pt modelId="{CD360532-7549-4A33-A3D4-B21D6F6D4A98}">
      <dgm:prSet phldrT="[Texto]" custT="1"/>
      <dgm:spPr/>
      <dgm:t>
        <a:bodyPr/>
        <a:lstStyle/>
        <a:p>
          <a:r>
            <a:rPr lang="pt-BR" sz="1600" dirty="0" smtClean="0"/>
            <a:t>Relacionamento com o cliente</a:t>
          </a:r>
          <a:endParaRPr lang="pt-BR" sz="1600" dirty="0"/>
        </a:p>
      </dgm:t>
    </dgm:pt>
    <dgm:pt modelId="{24D7BFF3-F045-4D15-9DD6-DF918F845755}" type="parTrans" cxnId="{D3F7365E-765A-4F06-9DB4-7BAC602CF031}">
      <dgm:prSet/>
      <dgm:spPr/>
      <dgm:t>
        <a:bodyPr/>
        <a:lstStyle/>
        <a:p>
          <a:endParaRPr lang="pt-BR" sz="4000"/>
        </a:p>
      </dgm:t>
    </dgm:pt>
    <dgm:pt modelId="{730595F7-D0A3-4B7C-AA18-8BA4F3C6EF27}" type="sibTrans" cxnId="{D3F7365E-765A-4F06-9DB4-7BAC602CF031}">
      <dgm:prSet/>
      <dgm:spPr/>
      <dgm:t>
        <a:bodyPr/>
        <a:lstStyle/>
        <a:p>
          <a:endParaRPr lang="pt-BR" sz="4000"/>
        </a:p>
      </dgm:t>
    </dgm:pt>
    <dgm:pt modelId="{CB53D971-4060-4E2F-934E-00A3DD9291DD}" type="pres">
      <dgm:prSet presAssocID="{DB11DADD-AE1C-4B1F-8088-8A7515309074}" presName="Name0" presStyleCnt="0">
        <dgm:presLayoutVars>
          <dgm:dir/>
          <dgm:resizeHandles val="exact"/>
        </dgm:presLayoutVars>
      </dgm:prSet>
      <dgm:spPr/>
    </dgm:pt>
    <dgm:pt modelId="{9F62348B-89D3-433C-91E4-C890E2BDE5E4}" type="pres">
      <dgm:prSet presAssocID="{1EB8716F-A325-4596-B2A7-47412BEA44F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28AEA72-16CD-44CB-8918-8EE02F6ACEE7}" type="pres">
      <dgm:prSet presAssocID="{19F905A7-CBBD-4066-979C-BF99DB38D61E}" presName="sibTrans" presStyleLbl="sibTrans2D1" presStyleIdx="0" presStyleCnt="4"/>
      <dgm:spPr/>
      <dgm:t>
        <a:bodyPr/>
        <a:lstStyle/>
        <a:p>
          <a:endParaRPr lang="pt-BR"/>
        </a:p>
      </dgm:t>
    </dgm:pt>
    <dgm:pt modelId="{0445FE43-4C66-4027-B2C9-20EDB626E658}" type="pres">
      <dgm:prSet presAssocID="{19F905A7-CBBD-4066-979C-BF99DB38D61E}" presName="connectorText" presStyleLbl="sibTrans2D1" presStyleIdx="0" presStyleCnt="4"/>
      <dgm:spPr/>
      <dgm:t>
        <a:bodyPr/>
        <a:lstStyle/>
        <a:p>
          <a:endParaRPr lang="pt-BR"/>
        </a:p>
      </dgm:t>
    </dgm:pt>
    <dgm:pt modelId="{B611E54C-A095-4440-A7C2-E9CE6D03DC44}" type="pres">
      <dgm:prSet presAssocID="{D12E2F13-1406-4308-884D-7A1BD3AFB67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16224EB-7A3D-4C50-9458-DE6B7E155A1C}" type="pres">
      <dgm:prSet presAssocID="{85692BDC-967A-4ED2-8676-B8745417C922}" presName="sibTrans" presStyleLbl="sibTrans2D1" presStyleIdx="1" presStyleCnt="4"/>
      <dgm:spPr/>
      <dgm:t>
        <a:bodyPr/>
        <a:lstStyle/>
        <a:p>
          <a:endParaRPr lang="pt-BR"/>
        </a:p>
      </dgm:t>
    </dgm:pt>
    <dgm:pt modelId="{EB84DA8D-F6CB-4384-9B69-51D17072DDE4}" type="pres">
      <dgm:prSet presAssocID="{85692BDC-967A-4ED2-8676-B8745417C922}" presName="connectorText" presStyleLbl="sibTrans2D1" presStyleIdx="1" presStyleCnt="4"/>
      <dgm:spPr/>
      <dgm:t>
        <a:bodyPr/>
        <a:lstStyle/>
        <a:p>
          <a:endParaRPr lang="pt-BR"/>
        </a:p>
      </dgm:t>
    </dgm:pt>
    <dgm:pt modelId="{99F6D3F7-FE69-4AB1-BBA5-1E91D139EEF2}" type="pres">
      <dgm:prSet presAssocID="{709A943C-018A-4D73-A6AF-27C6D30B4A63}" presName="node" presStyleLbl="node1" presStyleIdx="2" presStyleCnt="5" custScaleX="11924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E1F572B-E5D6-439D-9D1B-C469A74AD884}" type="pres">
      <dgm:prSet presAssocID="{83E24A14-D58C-4B26-A3F2-A758300DBCBC}" presName="sibTrans" presStyleLbl="sibTrans2D1" presStyleIdx="2" presStyleCnt="4"/>
      <dgm:spPr/>
      <dgm:t>
        <a:bodyPr/>
        <a:lstStyle/>
        <a:p>
          <a:endParaRPr lang="pt-BR"/>
        </a:p>
      </dgm:t>
    </dgm:pt>
    <dgm:pt modelId="{6E093C2C-AED8-4C2A-98F3-3374AE7B28CB}" type="pres">
      <dgm:prSet presAssocID="{83E24A14-D58C-4B26-A3F2-A758300DBCBC}" presName="connectorText" presStyleLbl="sibTrans2D1" presStyleIdx="2" presStyleCnt="4"/>
      <dgm:spPr/>
      <dgm:t>
        <a:bodyPr/>
        <a:lstStyle/>
        <a:p>
          <a:endParaRPr lang="pt-BR"/>
        </a:p>
      </dgm:t>
    </dgm:pt>
    <dgm:pt modelId="{3D33F77F-0E84-4524-B0C1-243A2A9210B3}" type="pres">
      <dgm:prSet presAssocID="{724E1AE4-30BF-4363-B4F8-1F1A7D00284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64FE3F1-8AA9-4154-B4E0-EDA564C76F24}" type="pres">
      <dgm:prSet presAssocID="{B799746B-71FC-4257-8AF7-34E2E4AAEDB4}" presName="sibTrans" presStyleLbl="sibTrans2D1" presStyleIdx="3" presStyleCnt="4"/>
      <dgm:spPr/>
      <dgm:t>
        <a:bodyPr/>
        <a:lstStyle/>
        <a:p>
          <a:endParaRPr lang="pt-BR"/>
        </a:p>
      </dgm:t>
    </dgm:pt>
    <dgm:pt modelId="{631A2C76-8788-4A96-8C91-B8A06BA77B15}" type="pres">
      <dgm:prSet presAssocID="{B799746B-71FC-4257-8AF7-34E2E4AAEDB4}" presName="connectorText" presStyleLbl="sibTrans2D1" presStyleIdx="3" presStyleCnt="4"/>
      <dgm:spPr/>
      <dgm:t>
        <a:bodyPr/>
        <a:lstStyle/>
        <a:p>
          <a:endParaRPr lang="pt-BR"/>
        </a:p>
      </dgm:t>
    </dgm:pt>
    <dgm:pt modelId="{0FF749DB-418A-41D2-BDA6-1ECEC683B594}" type="pres">
      <dgm:prSet presAssocID="{CD360532-7549-4A33-A3D4-B21D6F6D4A98}" presName="node" presStyleLbl="node1" presStyleIdx="4" presStyleCnt="5" custScaleX="13984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62FABDFA-1B78-4388-82D5-6583E464F9F6}" srcId="{DB11DADD-AE1C-4B1F-8088-8A7515309074}" destId="{1EB8716F-A325-4596-B2A7-47412BEA44F9}" srcOrd="0" destOrd="0" parTransId="{F1DDC78D-7AAB-4D0A-A013-4726E0A8AAB6}" sibTransId="{19F905A7-CBBD-4066-979C-BF99DB38D61E}"/>
    <dgm:cxn modelId="{F4F46AF6-75A2-4081-81D5-5C04B6BF4B89}" type="presOf" srcId="{1EB8716F-A325-4596-B2A7-47412BEA44F9}" destId="{9F62348B-89D3-433C-91E4-C890E2BDE5E4}" srcOrd="0" destOrd="0" presId="urn:microsoft.com/office/officeart/2005/8/layout/process1"/>
    <dgm:cxn modelId="{1084B8BC-0528-46D5-943C-81AD1857C181}" type="presOf" srcId="{85692BDC-967A-4ED2-8676-B8745417C922}" destId="{EB84DA8D-F6CB-4384-9B69-51D17072DDE4}" srcOrd="1" destOrd="0" presId="urn:microsoft.com/office/officeart/2005/8/layout/process1"/>
    <dgm:cxn modelId="{3638962E-2283-4BEF-A584-5F110B0B85E1}" type="presOf" srcId="{83E24A14-D58C-4B26-A3F2-A758300DBCBC}" destId="{6E093C2C-AED8-4C2A-98F3-3374AE7B28CB}" srcOrd="1" destOrd="0" presId="urn:microsoft.com/office/officeart/2005/8/layout/process1"/>
    <dgm:cxn modelId="{FB72AB0D-BCE6-4675-B216-076BAE2F0F6E}" srcId="{DB11DADD-AE1C-4B1F-8088-8A7515309074}" destId="{709A943C-018A-4D73-A6AF-27C6D30B4A63}" srcOrd="2" destOrd="0" parTransId="{C0A930E1-E865-4100-A504-5727D7DA5CCB}" sibTransId="{83E24A14-D58C-4B26-A3F2-A758300DBCBC}"/>
    <dgm:cxn modelId="{7CED4B78-BFF0-450D-9CC8-DBDC63185DD4}" type="presOf" srcId="{709A943C-018A-4D73-A6AF-27C6D30B4A63}" destId="{99F6D3F7-FE69-4AB1-BBA5-1E91D139EEF2}" srcOrd="0" destOrd="0" presId="urn:microsoft.com/office/officeart/2005/8/layout/process1"/>
    <dgm:cxn modelId="{91A25EC7-219E-420E-A43D-73B6179A2861}" type="presOf" srcId="{724E1AE4-30BF-4363-B4F8-1F1A7D00284E}" destId="{3D33F77F-0E84-4524-B0C1-243A2A9210B3}" srcOrd="0" destOrd="0" presId="urn:microsoft.com/office/officeart/2005/8/layout/process1"/>
    <dgm:cxn modelId="{D3F7365E-765A-4F06-9DB4-7BAC602CF031}" srcId="{DB11DADD-AE1C-4B1F-8088-8A7515309074}" destId="{CD360532-7549-4A33-A3D4-B21D6F6D4A98}" srcOrd="4" destOrd="0" parTransId="{24D7BFF3-F045-4D15-9DD6-DF918F845755}" sibTransId="{730595F7-D0A3-4B7C-AA18-8BA4F3C6EF27}"/>
    <dgm:cxn modelId="{A904D2E1-30DF-404C-BCA1-9DCC9F0912A2}" type="presOf" srcId="{CD360532-7549-4A33-A3D4-B21D6F6D4A98}" destId="{0FF749DB-418A-41D2-BDA6-1ECEC683B594}" srcOrd="0" destOrd="0" presId="urn:microsoft.com/office/officeart/2005/8/layout/process1"/>
    <dgm:cxn modelId="{46659583-8B0A-4473-9440-CA625EBC4CD7}" type="presOf" srcId="{19F905A7-CBBD-4066-979C-BF99DB38D61E}" destId="{728AEA72-16CD-44CB-8918-8EE02F6ACEE7}" srcOrd="0" destOrd="0" presId="urn:microsoft.com/office/officeart/2005/8/layout/process1"/>
    <dgm:cxn modelId="{7F11E589-359F-400B-B6EE-DB986810A34F}" type="presOf" srcId="{DB11DADD-AE1C-4B1F-8088-8A7515309074}" destId="{CB53D971-4060-4E2F-934E-00A3DD9291DD}" srcOrd="0" destOrd="0" presId="urn:microsoft.com/office/officeart/2005/8/layout/process1"/>
    <dgm:cxn modelId="{757138BD-B6DE-4723-B4CE-3B34EF4D3E8D}" type="presOf" srcId="{85692BDC-967A-4ED2-8676-B8745417C922}" destId="{516224EB-7A3D-4C50-9458-DE6B7E155A1C}" srcOrd="0" destOrd="0" presId="urn:microsoft.com/office/officeart/2005/8/layout/process1"/>
    <dgm:cxn modelId="{7EF7E069-06B2-4946-8FB3-CFF025539FD2}" type="presOf" srcId="{19F905A7-CBBD-4066-979C-BF99DB38D61E}" destId="{0445FE43-4C66-4027-B2C9-20EDB626E658}" srcOrd="1" destOrd="0" presId="urn:microsoft.com/office/officeart/2005/8/layout/process1"/>
    <dgm:cxn modelId="{F4257E68-A980-48A9-B501-A5D67EF3811B}" srcId="{DB11DADD-AE1C-4B1F-8088-8A7515309074}" destId="{D12E2F13-1406-4308-884D-7A1BD3AFB670}" srcOrd="1" destOrd="0" parTransId="{D3F09B30-22D5-4DB8-97A7-B82C1C0E5913}" sibTransId="{85692BDC-967A-4ED2-8676-B8745417C922}"/>
    <dgm:cxn modelId="{C7BA24AD-C4C8-4E01-9F23-B76CAECE8153}" type="presOf" srcId="{B799746B-71FC-4257-8AF7-34E2E4AAEDB4}" destId="{064FE3F1-8AA9-4154-B4E0-EDA564C76F24}" srcOrd="0" destOrd="0" presId="urn:microsoft.com/office/officeart/2005/8/layout/process1"/>
    <dgm:cxn modelId="{773660B7-73E6-4390-8787-22DAC6B24A1F}" type="presOf" srcId="{83E24A14-D58C-4B26-A3F2-A758300DBCBC}" destId="{2E1F572B-E5D6-439D-9D1B-C469A74AD884}" srcOrd="0" destOrd="0" presId="urn:microsoft.com/office/officeart/2005/8/layout/process1"/>
    <dgm:cxn modelId="{76236CBF-C558-4F19-B781-F96EAB90011B}" type="presOf" srcId="{B799746B-71FC-4257-8AF7-34E2E4AAEDB4}" destId="{631A2C76-8788-4A96-8C91-B8A06BA77B15}" srcOrd="1" destOrd="0" presId="urn:microsoft.com/office/officeart/2005/8/layout/process1"/>
    <dgm:cxn modelId="{89DB56D6-1E97-4D24-B0FE-8A9FFF4BA85D}" type="presOf" srcId="{D12E2F13-1406-4308-884D-7A1BD3AFB670}" destId="{B611E54C-A095-4440-A7C2-E9CE6D03DC44}" srcOrd="0" destOrd="0" presId="urn:microsoft.com/office/officeart/2005/8/layout/process1"/>
    <dgm:cxn modelId="{B0CC4A85-77E6-404B-9CF4-50649CA7B432}" srcId="{DB11DADD-AE1C-4B1F-8088-8A7515309074}" destId="{724E1AE4-30BF-4363-B4F8-1F1A7D00284E}" srcOrd="3" destOrd="0" parTransId="{2039CD1C-C62F-47B0-B018-C46E7EAFA764}" sibTransId="{B799746B-71FC-4257-8AF7-34E2E4AAEDB4}"/>
    <dgm:cxn modelId="{F3777FC6-AE1F-4D9C-931C-3CBFF946EE25}" type="presParOf" srcId="{CB53D971-4060-4E2F-934E-00A3DD9291DD}" destId="{9F62348B-89D3-433C-91E4-C890E2BDE5E4}" srcOrd="0" destOrd="0" presId="urn:microsoft.com/office/officeart/2005/8/layout/process1"/>
    <dgm:cxn modelId="{D07F8E5E-2905-4D80-99AD-8BD5EAAD1389}" type="presParOf" srcId="{CB53D971-4060-4E2F-934E-00A3DD9291DD}" destId="{728AEA72-16CD-44CB-8918-8EE02F6ACEE7}" srcOrd="1" destOrd="0" presId="urn:microsoft.com/office/officeart/2005/8/layout/process1"/>
    <dgm:cxn modelId="{79D25F2B-A161-452A-B99A-A096430CEBDC}" type="presParOf" srcId="{728AEA72-16CD-44CB-8918-8EE02F6ACEE7}" destId="{0445FE43-4C66-4027-B2C9-20EDB626E658}" srcOrd="0" destOrd="0" presId="urn:microsoft.com/office/officeart/2005/8/layout/process1"/>
    <dgm:cxn modelId="{637D12BB-5D66-4B12-A033-69D7EB9525A9}" type="presParOf" srcId="{CB53D971-4060-4E2F-934E-00A3DD9291DD}" destId="{B611E54C-A095-4440-A7C2-E9CE6D03DC44}" srcOrd="2" destOrd="0" presId="urn:microsoft.com/office/officeart/2005/8/layout/process1"/>
    <dgm:cxn modelId="{6F0976EA-CD8C-480F-894B-FD9055DE9471}" type="presParOf" srcId="{CB53D971-4060-4E2F-934E-00A3DD9291DD}" destId="{516224EB-7A3D-4C50-9458-DE6B7E155A1C}" srcOrd="3" destOrd="0" presId="urn:microsoft.com/office/officeart/2005/8/layout/process1"/>
    <dgm:cxn modelId="{A5DFDA32-C749-45BD-A889-A260A39CF177}" type="presParOf" srcId="{516224EB-7A3D-4C50-9458-DE6B7E155A1C}" destId="{EB84DA8D-F6CB-4384-9B69-51D17072DDE4}" srcOrd="0" destOrd="0" presId="urn:microsoft.com/office/officeart/2005/8/layout/process1"/>
    <dgm:cxn modelId="{E12131CD-0931-4303-9BB7-8CDD0666E610}" type="presParOf" srcId="{CB53D971-4060-4E2F-934E-00A3DD9291DD}" destId="{99F6D3F7-FE69-4AB1-BBA5-1E91D139EEF2}" srcOrd="4" destOrd="0" presId="urn:microsoft.com/office/officeart/2005/8/layout/process1"/>
    <dgm:cxn modelId="{A7F9F68C-1E69-4B92-9C34-7387F66730E5}" type="presParOf" srcId="{CB53D971-4060-4E2F-934E-00A3DD9291DD}" destId="{2E1F572B-E5D6-439D-9D1B-C469A74AD884}" srcOrd="5" destOrd="0" presId="urn:microsoft.com/office/officeart/2005/8/layout/process1"/>
    <dgm:cxn modelId="{A18A61C2-7E46-467A-A9E1-D0283E35407C}" type="presParOf" srcId="{2E1F572B-E5D6-439D-9D1B-C469A74AD884}" destId="{6E093C2C-AED8-4C2A-98F3-3374AE7B28CB}" srcOrd="0" destOrd="0" presId="urn:microsoft.com/office/officeart/2005/8/layout/process1"/>
    <dgm:cxn modelId="{D2F38D91-D93C-403E-9FF3-0EF8BA2B765D}" type="presParOf" srcId="{CB53D971-4060-4E2F-934E-00A3DD9291DD}" destId="{3D33F77F-0E84-4524-B0C1-243A2A9210B3}" srcOrd="6" destOrd="0" presId="urn:microsoft.com/office/officeart/2005/8/layout/process1"/>
    <dgm:cxn modelId="{CCEA53BB-E937-4BC9-8E5B-711D5AE15A86}" type="presParOf" srcId="{CB53D971-4060-4E2F-934E-00A3DD9291DD}" destId="{064FE3F1-8AA9-4154-B4E0-EDA564C76F24}" srcOrd="7" destOrd="0" presId="urn:microsoft.com/office/officeart/2005/8/layout/process1"/>
    <dgm:cxn modelId="{68168570-70E8-43BA-8445-08267D0F55C4}" type="presParOf" srcId="{064FE3F1-8AA9-4154-B4E0-EDA564C76F24}" destId="{631A2C76-8788-4A96-8C91-B8A06BA77B15}" srcOrd="0" destOrd="0" presId="urn:microsoft.com/office/officeart/2005/8/layout/process1"/>
    <dgm:cxn modelId="{D81A6FA0-A7CD-41A0-996B-CEA640601DC3}" type="presParOf" srcId="{CB53D971-4060-4E2F-934E-00A3DD9291DD}" destId="{0FF749DB-418A-41D2-BDA6-1ECEC683B594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D22A78-9F07-4D37-BF30-503480B7A98D}">
      <dsp:nvSpPr>
        <dsp:cNvPr id="0" name=""/>
        <dsp:cNvSpPr/>
      </dsp:nvSpPr>
      <dsp:spPr>
        <a:xfrm>
          <a:off x="443" y="1405433"/>
          <a:ext cx="1253132" cy="125313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4800" kern="1200" dirty="0" smtClean="0"/>
            <a:t>TI</a:t>
          </a:r>
          <a:endParaRPr lang="pt-BR" sz="4800" kern="1200" dirty="0"/>
        </a:p>
      </dsp:txBody>
      <dsp:txXfrm>
        <a:off x="183960" y="1588950"/>
        <a:ext cx="886098" cy="886098"/>
      </dsp:txXfrm>
    </dsp:sp>
    <dsp:sp modelId="{B07AE170-43B7-4DEC-BF66-DE0AA7CA194F}">
      <dsp:nvSpPr>
        <dsp:cNvPr id="0" name=""/>
        <dsp:cNvSpPr/>
      </dsp:nvSpPr>
      <dsp:spPr>
        <a:xfrm>
          <a:off x="1355330" y="1668591"/>
          <a:ext cx="726817" cy="726817"/>
        </a:xfrm>
        <a:prstGeom prst="mathPlus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kern="1200"/>
        </a:p>
      </dsp:txBody>
      <dsp:txXfrm>
        <a:off x="1451670" y="1946526"/>
        <a:ext cx="534137" cy="170947"/>
      </dsp:txXfrm>
    </dsp:sp>
    <dsp:sp modelId="{CE4FE7DC-3FA6-4281-9DB0-EA2B655274A3}">
      <dsp:nvSpPr>
        <dsp:cNvPr id="0" name=""/>
        <dsp:cNvSpPr/>
      </dsp:nvSpPr>
      <dsp:spPr>
        <a:xfrm>
          <a:off x="2183902" y="1383929"/>
          <a:ext cx="1728195" cy="1296140"/>
        </a:xfrm>
        <a:prstGeom prst="ellipse">
          <a:avLst/>
        </a:prstGeom>
        <a:solidFill>
          <a:schemeClr val="accent2">
            <a:hueOff val="-8662909"/>
            <a:satOff val="7828"/>
            <a:lumOff val="884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/>
            <a:t>Marketing</a:t>
          </a:r>
          <a:endParaRPr lang="pt-BR" sz="2000" b="1" kern="1200" dirty="0"/>
        </a:p>
      </dsp:txBody>
      <dsp:txXfrm>
        <a:off x="2436990" y="1573744"/>
        <a:ext cx="1222019" cy="916510"/>
      </dsp:txXfrm>
    </dsp:sp>
    <dsp:sp modelId="{54471064-6C07-45B3-BE5F-5E7495B7C81B}">
      <dsp:nvSpPr>
        <dsp:cNvPr id="0" name=""/>
        <dsp:cNvSpPr/>
      </dsp:nvSpPr>
      <dsp:spPr>
        <a:xfrm>
          <a:off x="4013852" y="1668591"/>
          <a:ext cx="726817" cy="726817"/>
        </a:xfrm>
        <a:prstGeom prst="mathEqual">
          <a:avLst/>
        </a:prstGeom>
        <a:solidFill>
          <a:schemeClr val="accent2">
            <a:hueOff val="-17325818"/>
            <a:satOff val="15657"/>
            <a:lumOff val="176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3000" kern="1200"/>
        </a:p>
      </dsp:txBody>
      <dsp:txXfrm>
        <a:off x="4110192" y="1818315"/>
        <a:ext cx="534137" cy="427369"/>
      </dsp:txXfrm>
    </dsp:sp>
    <dsp:sp modelId="{312E831A-2F8D-4AA2-B75D-0583B8E1641F}">
      <dsp:nvSpPr>
        <dsp:cNvPr id="0" name=""/>
        <dsp:cNvSpPr/>
      </dsp:nvSpPr>
      <dsp:spPr>
        <a:xfrm>
          <a:off x="4842423" y="1405433"/>
          <a:ext cx="1253132" cy="1253132"/>
        </a:xfrm>
        <a:prstGeom prst="ellipse">
          <a:avLst/>
        </a:prstGeom>
        <a:solidFill>
          <a:schemeClr val="accent2">
            <a:hueOff val="-17325818"/>
            <a:satOff val="15657"/>
            <a:lumOff val="1768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100" kern="1200" dirty="0" smtClean="0"/>
            <a:t>DBM</a:t>
          </a:r>
          <a:endParaRPr lang="pt-BR" sz="3100" kern="1200" dirty="0"/>
        </a:p>
      </dsp:txBody>
      <dsp:txXfrm>
        <a:off x="5025940" y="1588950"/>
        <a:ext cx="886098" cy="8860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B86A5B-F3A8-49BB-8152-AB0B59A20D8F}" type="datetimeFigureOut">
              <a:rPr lang="pt-BR" smtClean="0"/>
              <a:pPr/>
              <a:t>20/05/2014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130E5-1E58-4A9B-B22B-A63F968A42A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23654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 atual cenário corporativo, as empresas têm procurado soluções para buscar um melhor relacionamento com os seus clientes, a fim de melhorar tanto a sua imagem frente a eles, como também aumentar suas receitas.</a:t>
            </a:r>
            <a:r>
              <a:rPr lang="pt-B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Uma solução viável neste caso é o uso de TI junto à área de Marketing, mais especificamente através do uso do DBM que</a:t>
            </a:r>
            <a:r>
              <a:rPr lang="pt-B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proporciona à empresa uma vantagem em seu domínio competitivo.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1054E-F56C-468B-A936-67F5AE7CFBC0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72947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-as pessoas perceberam melhorias após a implantação do DBM na empresa.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-agora esse índice subiu para 33,3%, isto demostra que além de perceber benefícios com o DBM, as pessoas passaram a depender dele para realizar suas atividades.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1054E-F56C-468B-A936-67F5AE7CFBC0}" type="slidenum">
              <a:rPr lang="pt-BR" smtClean="0"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219859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Visao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única: permite analisar melhor o seu perfil e comportamento de uso dos produtos. </a:t>
            </a:r>
            <a:r>
              <a:rPr lang="pt-BR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desenvolver ações mais eficazes e eficientes para a melhor abordagem com o cliente durante o seu ciclo de vida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Através da nuvem foi possível perceber que as palavras mais citadas são realmente as que mais se relacionam com os benefícios do DBM para a gestão de clientes. Unindo as duas principais palavras temos </a:t>
            </a:r>
            <a:r>
              <a:rPr lang="pt-B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Informações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pt-B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Cliente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que traduz o maior objetivo do DBM, que é compilar todas as informações do cliente em um único lugar.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1054E-F56C-468B-A936-67F5AE7CFBC0}" type="slidenum">
              <a:rPr lang="pt-BR" smtClean="0"/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338219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Existem áreas dentro da organização que insistem em utilizar outras fontes para obter essas informações, gerando assim dados distintos que podem comprometer a confiabilidade do DBM.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-a utilização do DBM, muitas vezes, apenas para extração de relatórios para a empresa e não para a realização de estudos de maior relevância.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1054E-F56C-468B-A936-67F5AE7CFBC0}" type="slidenum">
              <a:rPr lang="pt-BR" smtClean="0"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315077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-O objetivo deste trabalho foi comprovar, através de revisões bibliográficas e pesquisa de campo com os usuários, a hipótese levantada, de que o DBM é de extrema importância para a gestão de clientes.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-De uma forma geral a empresa percebe uma melhoria significativa no cenário após a implantação do DBM em comparação com o cenário anterior, tanto que as pessoas não conseguem mais ficar sem os benefícios gerados pelo DBM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-conhecimento do perfil dos clientes é de fundamental importância para a empresa conseguir tratar milhões de clientes como se fossem únicos.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-Algar Telecom já está na frente no que diz respeito à gestão de clientes. Entretanto, existem alguns pontos que foram levantados que ainda devem ser alvo de melhoria contínua, para aperfeiçoar as ações estratégicas focadas em alavancar vantagens competitivas.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1054E-F56C-468B-A936-67F5AE7CFBC0}" type="slidenum">
              <a:rPr lang="pt-BR" smtClean="0"/>
              <a:t>19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79041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5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maioria dos clientes prefere ser considerado como único, as empresas por outro lado precisam ter muitos clientes para atingir seus objetivos. </a:t>
            </a:r>
          </a:p>
          <a:p>
            <a:r>
              <a:rPr lang="pt-BR" sz="5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DBM é uma ferramenta do Marketing que utiliza a TI para a compilação das informações dos clientes, para análises de seus perfis, que serão usados para aproximação e relacionamento com eles através de estratégias que melhorem este processo como um todo. Com ele, é possível manter informações atualizadas dos clientes atuais e dos potenciais clientes da empresa, executando a coleta, manutenção e análise detalhada dessas informações.</a:t>
            </a:r>
          </a:p>
          <a:p>
            <a:r>
              <a:rPr lang="pt-BR" sz="5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À medida que a empresa sabe mais sobre seus clientes atuais e possíveis novos, todas as decisões da empresa relacionadas a produtos, políticas comerciais, canais de distribuição, comunicação e ofertas se tornam mais eficientes. </a:t>
            </a:r>
            <a:endParaRPr lang="pt-BR" sz="5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1054E-F56C-468B-A936-67F5AE7CFBC0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66708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-Não existia ainda a visão única consolidada do cliente, apenas existiam várias fontes de dados dispersas com as suas informações relacionadas à empresa;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-A visão de faturamento era sempre por produto, não sendo disponibilizada a visão por cliente, incluindo todos os seus produtos com a empresa. 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1054E-F56C-468B-A936-67F5AE7CFBC0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27479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Auditoria: para analisar se ela estava dentro dos padrões de segurança exigidos, garantindo assim que os dados dos clientes estejam sempre seguros.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Portal</a:t>
            </a:r>
            <a:r>
              <a:rPr lang="pt-B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t-BR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Analitico</a:t>
            </a:r>
            <a:r>
              <a:rPr lang="pt-B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um portal web de fácil acesso a algumas visões geradas pelo DBM. A disponibilização de dados gerenciais (como indicadores e relatórios), o gerenciador de campanhas (para a extração de </a:t>
            </a:r>
            <a:r>
              <a:rPr lang="pt-BR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mailings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e o retorno financeiro dessas campanhas.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1054E-F56C-468B-A936-67F5AE7CFBC0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72336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DBM recebe diferentes tipos de dados de várias fontes e sistemas da empresa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 realiza a uniformização de tipos (tratamento), limpeza (exclusão de dados não relevantes), </a:t>
            </a:r>
            <a:r>
              <a:rPr lang="pt-B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deduplicação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(remoção de dados duplicados) e </a:t>
            </a:r>
            <a:r>
              <a:rPr lang="pt-BR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storage</a:t>
            </a:r>
            <a:r>
              <a:rPr lang="pt-BR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(armazenamento) desses dados. 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1054E-F56C-468B-A936-67F5AE7CFBC0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034048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 é um termo de gerenciamento de negócios 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 sistemas de BI permitem que as empresas obtenham um conhecimento mais abrangente sobre os fatores que afetam os seus negócios e que podem contribuir para uma melhor tomada de decisões de negócios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Alguns exemplos de ferramentas que são utilizadas em BI: DBM, DW</a:t>
            </a:r>
            <a:r>
              <a:rPr lang="pt-BR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Data Mart, Data Mining,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Ferramentas OLAP (</a:t>
            </a:r>
            <a:r>
              <a:rPr lang="pt-BR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On-Line </a:t>
            </a:r>
            <a:r>
              <a:rPr lang="pt-BR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Analytical</a:t>
            </a:r>
            <a:r>
              <a:rPr lang="pt-BR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t-BR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Processing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), Planilhas Eletrônicas, etc.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1054E-F56C-468B-A936-67F5AE7CFBC0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241985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DBM é mais do que uma simples ferramenta, na verdade ele pode ser considerado como um conjunto de habilidades, compostas de quatro pilares: marketing, tecnologia, estatística e gerenciamento de dados.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1054E-F56C-468B-A936-67F5AE7CFBC0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469311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-As informações do DBM facilitam o trabalho de gestão de clientes, que está altamente relacionada ao conceito de </a:t>
            </a:r>
            <a:r>
              <a:rPr lang="pt-BR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Customer</a:t>
            </a:r>
            <a:r>
              <a:rPr lang="pt-BR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t-BR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Relationship</a:t>
            </a:r>
            <a:r>
              <a:rPr lang="pt-BR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Management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(CRM). 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-São as atividades que o negócio desenvolve para identificar, qualificar, adquirir, desenvolver e guardar, aumentando a lealdade e rentabilidade do cliente através da entrega do produto ou serviço certo, ao cliente certo, através do canal certo, no tempo certo e no custo certo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ponto de vista tecnológico, a gestão de clientes envolve capturar os dados do cliente ao longo de toda a empresa, consolidar todos os dados capturados interna e externamente em um banco de dados central, transformar os dados analisados em informações consolidadas, distribuir essas informações aos vários pontos de contato com o cliente e usa-las ao interagir com o cliente através de qualquer ponto de contato da empresa.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Consolidando as informações pesquisadas, pode-se concluir que o uso do DBM pelas empresas é muito variável, dependendo do objetivo específico de cada uma. Mas no geral, elas o utilizam para: identificar clientes potenciais, decidir quais clientes devem receber uma oferta em particular, aumentar a fidelidade dos clientes à empresa, reativar as compras de clientes inativos e evitar erros no relacionamento com os clientes.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1054E-F56C-468B-A936-67F5AE7CFBC0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614951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organização que não tiver acesso às características e peculiaridades de seus clientes, ou que não puder ajustar-se prontamente às demandas dos mesmos, correrá um sério risco de perder substância de mercado, no curto prazo, e sucumbir à ação da concorrência, no longo prazo.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1054E-F56C-468B-A936-67F5AE7CFBC0}" type="slidenum">
              <a:rPr lang="pt-BR" smtClean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45426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EF943B-EE03-4C4C-90DC-052A2A419BDE}" type="datetimeFigureOut">
              <a:rPr lang="pt-BR" smtClean="0"/>
              <a:pPr/>
              <a:t>20/05/2014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Retângulo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55448"/>
            <a:ext cx="8640960" cy="1252728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628800"/>
            <a:ext cx="8640960" cy="5040559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dirty="0" smtClean="0"/>
              <a:t>Clique para editar o estilo do título mestre</a:t>
            </a:r>
            <a:endParaRPr kumimoji="0"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255712" y="1628800"/>
            <a:ext cx="4244280" cy="5040560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28800"/>
            <a:ext cx="4244280" cy="504056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19" y="1633525"/>
            <a:ext cx="424578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251519" y="2420888"/>
            <a:ext cx="4245787" cy="4248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633525"/>
            <a:ext cx="424745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420888"/>
            <a:ext cx="4247455" cy="4248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118836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BR" dirty="0" smtClean="0"/>
              <a:t>Clique para editar o estilo do título mestre</a:t>
            </a:r>
            <a:endParaRPr kumimoji="0"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92622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7838" y="1730017"/>
            <a:ext cx="2603962" cy="49403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2" name="Retângulo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1185320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BR" dirty="0" smtClean="0"/>
              <a:t>Clique para editar o estilo do título mestre</a:t>
            </a:r>
            <a:endParaRPr kumimoji="0" lang="en-US" dirty="0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607208" cy="50131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1" name="Retângulo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tângulo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251520" y="152400"/>
            <a:ext cx="864096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pt-BR" dirty="0" smtClean="0"/>
              <a:t>Clique para editar o estilo do título mestre</a:t>
            </a:r>
            <a:endParaRPr kumimoji="0"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20" y="1628800"/>
            <a:ext cx="8640960" cy="504055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pt-BR" dirty="0" smtClean="0"/>
              <a:t>Clique para editar os estilos do texto mestre</a:t>
            </a:r>
          </a:p>
          <a:p>
            <a:pPr lvl="1" eaLnBrk="1" latinLnBrk="0" hangingPunct="1"/>
            <a:r>
              <a:rPr kumimoji="0" lang="pt-BR" dirty="0" smtClean="0"/>
              <a:t>Segundo nível</a:t>
            </a:r>
          </a:p>
          <a:p>
            <a:pPr lvl="2" eaLnBrk="1" latinLnBrk="0" hangingPunct="1"/>
            <a:r>
              <a:rPr kumimoji="0" lang="pt-BR" dirty="0" smtClean="0"/>
              <a:t>Terceiro nível</a:t>
            </a:r>
          </a:p>
          <a:p>
            <a:pPr lvl="3" eaLnBrk="1" latinLnBrk="0" hangingPunct="1"/>
            <a:r>
              <a:rPr kumimoji="0" lang="pt-BR" dirty="0" smtClean="0"/>
              <a:t>Quarto nível</a:t>
            </a:r>
          </a:p>
          <a:p>
            <a:pPr lvl="4" eaLnBrk="1" latinLnBrk="0" hangingPunct="1"/>
            <a:r>
              <a:rPr kumimoji="0" lang="pt-BR" dirty="0" smtClean="0"/>
              <a:t>Quinto nível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mailto:marcio.moreira@pitagoras.com.br" TargetMode="External"/><Relationship Id="rId7" Type="http://schemas.openxmlformats.org/officeDocument/2006/relationships/image" Target="../media/image4.jpeg"/><Relationship Id="rId2" Type="http://schemas.openxmlformats.org/officeDocument/2006/relationships/hyperlink" Target="mailto:deboraotoni1@gmail.com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gif"/><Relationship Id="rId10" Type="http://schemas.openxmlformats.org/officeDocument/2006/relationships/image" Target="../media/image7.jpeg"/><Relationship Id="rId4" Type="http://schemas.openxmlformats.org/officeDocument/2006/relationships/hyperlink" Target="mailto:admartins@yahoo.com.br" TargetMode="External"/><Relationship Id="rId9" Type="http://schemas.openxmlformats.org/officeDocument/2006/relationships/image" Target="../media/image6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mailto:marcio.moreira@pitagoras.com.br" TargetMode="External"/><Relationship Id="rId7" Type="http://schemas.openxmlformats.org/officeDocument/2006/relationships/image" Target="../media/image4.jpeg"/><Relationship Id="rId2" Type="http://schemas.openxmlformats.org/officeDocument/2006/relationships/hyperlink" Target="mailto:deboraotoni1@gmail.com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hyperlink" Target="http://si.lopesgazzani.com.br/docentes/marcio/" TargetMode="External"/><Relationship Id="rId5" Type="http://schemas.openxmlformats.org/officeDocument/2006/relationships/image" Target="../media/image2.gif"/><Relationship Id="rId10" Type="http://schemas.openxmlformats.org/officeDocument/2006/relationships/image" Target="../media/image7.jpeg"/><Relationship Id="rId4" Type="http://schemas.openxmlformats.org/officeDocument/2006/relationships/hyperlink" Target="mailto:admartins@yahoo.com.br" TargetMode="External"/><Relationship Id="rId9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1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67544" y="3212976"/>
            <a:ext cx="8280920" cy="1745926"/>
          </a:xfrm>
        </p:spPr>
        <p:txBody>
          <a:bodyPr anchor="ctr">
            <a:noAutofit/>
          </a:bodyPr>
          <a:lstStyle/>
          <a:p>
            <a:pPr algn="ctr"/>
            <a:r>
              <a:rPr lang="pt-BR" sz="3200" dirty="0" smtClean="0"/>
              <a:t>A Importância do </a:t>
            </a:r>
            <a:r>
              <a:rPr lang="pt-BR" sz="3200" dirty="0" err="1" smtClean="0"/>
              <a:t>DataBase</a:t>
            </a:r>
            <a:r>
              <a:rPr lang="pt-BR" sz="3200" dirty="0" smtClean="0"/>
              <a:t> Marketing (DBM) para a Gestão de Clientes</a:t>
            </a:r>
            <a:endParaRPr lang="en-US" sz="3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08275" y="404664"/>
            <a:ext cx="8312197" cy="2935798"/>
          </a:xfrm>
        </p:spPr>
        <p:txBody>
          <a:bodyPr anchor="ctr">
            <a:normAutofit/>
          </a:bodyPr>
          <a:lstStyle/>
          <a:p>
            <a:r>
              <a:rPr lang="pt-BR" sz="2400" dirty="0" smtClean="0"/>
              <a:t>Débora </a:t>
            </a:r>
            <a:r>
              <a:rPr lang="pt-BR" sz="2400" dirty="0"/>
              <a:t>Pires Otoni		</a:t>
            </a:r>
            <a:r>
              <a:rPr lang="pt-BR" sz="2400" dirty="0" smtClean="0">
                <a:hlinkClick r:id="rId2"/>
              </a:rPr>
              <a:t>deboraotoni1@gmail.com</a:t>
            </a:r>
            <a:endParaRPr lang="pt-BR" sz="2400" dirty="0" smtClean="0"/>
          </a:p>
          <a:p>
            <a:r>
              <a:rPr lang="pt-BR" sz="2400" dirty="0" smtClean="0"/>
              <a:t>Márcio A. R. Moreira		</a:t>
            </a:r>
            <a:r>
              <a:rPr lang="pt-BR" sz="2400" dirty="0" smtClean="0">
                <a:hlinkClick r:id="rId3"/>
              </a:rPr>
              <a:t>marcio.moreira@pitagoras.com.br</a:t>
            </a:r>
            <a:endParaRPr lang="pt-BR" sz="2400" dirty="0" smtClean="0"/>
          </a:p>
          <a:p>
            <a:r>
              <a:rPr lang="pt-BR" sz="2400" dirty="0" smtClean="0"/>
              <a:t>Adriana </a:t>
            </a:r>
            <a:r>
              <a:rPr lang="pt-BR" sz="2400" dirty="0"/>
              <a:t>Medeiros Martins	</a:t>
            </a:r>
            <a:r>
              <a:rPr lang="pt-BR" sz="2400" dirty="0" smtClean="0">
                <a:hlinkClick r:id="rId4"/>
              </a:rPr>
              <a:t>admartins@yahoo.com.br</a:t>
            </a:r>
            <a:endParaRPr lang="pt-BR" sz="2400" dirty="0" smtClean="0"/>
          </a:p>
          <a:p>
            <a:endParaRPr lang="pt-BR" dirty="0" smtClean="0"/>
          </a:p>
          <a:p>
            <a:endParaRPr lang="pt-BR" dirty="0" smtClean="0"/>
          </a:p>
          <a:p>
            <a:pPr algn="ctr"/>
            <a:r>
              <a:rPr lang="pt-BR" dirty="0" smtClean="0"/>
              <a:t>11º CONTECSI  - 28 a 30 de Maio de 2014 – FEA – USP – São Paulo – Brasil</a:t>
            </a:r>
          </a:p>
        </p:txBody>
      </p:sp>
      <p:pic>
        <p:nvPicPr>
          <p:cNvPr id="10" name="Picture 8" descr="http://www.tecsi.fea.usp.br/jornal_tecsi/edicao002/Logo_web_peq.gif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6686" y="5221526"/>
            <a:ext cx="828675" cy="771525"/>
          </a:xfrm>
          <a:prstGeom prst="rect">
            <a:avLst/>
          </a:prstGeom>
          <a:noFill/>
        </p:spPr>
      </p:pic>
      <p:pic>
        <p:nvPicPr>
          <p:cNvPr id="13" name="Imagem 12" descr="fea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0207" y="5193288"/>
            <a:ext cx="828000" cy="828000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9040" y="5229200"/>
            <a:ext cx="1368868" cy="1545538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5024" y="5262800"/>
            <a:ext cx="2956816" cy="1511939"/>
          </a:xfrm>
          <a:prstGeom prst="rect">
            <a:avLst/>
          </a:prstGeom>
        </p:spPr>
      </p:pic>
      <p:pic>
        <p:nvPicPr>
          <p:cNvPr id="1026" name="Picture 2" descr="http://www.unipacmontesclaros.com.br/fotos/fotos%20unipac/logo.gif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3052" y="5262799"/>
            <a:ext cx="1411143" cy="1511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tmforum.org/sdata/content/logos/LOGO%20ALGAR%20TELECOM.jpg"/>
          <p:cNvPicPr>
            <a:picLocks noChangeAspect="1" noChangeArrowheads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6018768"/>
            <a:ext cx="1987514" cy="777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429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Business Inteligence (BI)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pt-BR" smtClean="0"/>
              <a:t>Habilidade das empresas em acessar os dados e explorar as informações decorrentes deles modificando a sua forma de tratamento (Torres,2010)</a:t>
            </a:r>
          </a:p>
          <a:p>
            <a:pPr lvl="1"/>
            <a:endParaRPr lang="pt-BR" smtClean="0"/>
          </a:p>
          <a:p>
            <a:pPr lvl="1"/>
            <a:r>
              <a:rPr lang="pt-BR" smtClean="0"/>
              <a:t>Processo de coleta, organização, análise, compartilhamento e monitoramento de informações que oferecem suporte a gestão de negócios das organizações (Barbieri,2001)</a:t>
            </a: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974281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Database Marketing (DBM)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t-BR" sz="2400" dirty="0" smtClean="0"/>
              <a:t>Conjunto de dados abrangentes sobre clientes atuais ou potenciais atualizado, acessível, prático e organizado para fins de marketing (KOTLER, 2006)</a:t>
            </a:r>
          </a:p>
          <a:p>
            <a:pPr lvl="1"/>
            <a:endParaRPr lang="pt-BR" sz="2000" dirty="0" smtClean="0"/>
          </a:p>
          <a:p>
            <a:r>
              <a:rPr lang="pt-BR" sz="2400" dirty="0" smtClean="0"/>
              <a:t>Processo de construir, manter e usar os bancos de dados de clientes e outros registros para efetuar contatos e transações e para construir relacionamentos com o cliente (KOTLER, 2006)</a:t>
            </a:r>
            <a:endParaRPr lang="pt-BR" sz="2400" dirty="0"/>
          </a:p>
        </p:txBody>
      </p:sp>
      <p:grpSp>
        <p:nvGrpSpPr>
          <p:cNvPr id="14" name="Grupo 13"/>
          <p:cNvGrpSpPr/>
          <p:nvPr/>
        </p:nvGrpSpPr>
        <p:grpSpPr>
          <a:xfrm>
            <a:off x="3203848" y="4581128"/>
            <a:ext cx="3017594" cy="2097980"/>
            <a:chOff x="2440484" y="3611488"/>
            <a:chExt cx="3442614" cy="2851596"/>
          </a:xfrm>
        </p:grpSpPr>
        <p:sp>
          <p:nvSpPr>
            <p:cNvPr id="15" name="Retângulo 14"/>
            <p:cNvSpPr/>
            <p:nvPr/>
          </p:nvSpPr>
          <p:spPr>
            <a:xfrm>
              <a:off x="2440484" y="4509120"/>
              <a:ext cx="432048" cy="19539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200" dirty="0"/>
            </a:p>
          </p:txBody>
        </p:sp>
        <p:sp>
          <p:nvSpPr>
            <p:cNvPr id="16" name="Retângulo 15"/>
            <p:cNvSpPr/>
            <p:nvPr/>
          </p:nvSpPr>
          <p:spPr>
            <a:xfrm>
              <a:off x="3419872" y="4509120"/>
              <a:ext cx="432048" cy="19539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200"/>
            </a:p>
          </p:txBody>
        </p:sp>
        <p:sp>
          <p:nvSpPr>
            <p:cNvPr id="17" name="Retângulo 16"/>
            <p:cNvSpPr/>
            <p:nvPr/>
          </p:nvSpPr>
          <p:spPr>
            <a:xfrm>
              <a:off x="4427984" y="4509120"/>
              <a:ext cx="432048" cy="19539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200"/>
            </a:p>
          </p:txBody>
        </p:sp>
        <p:sp>
          <p:nvSpPr>
            <p:cNvPr id="18" name="Retângulo 17"/>
            <p:cNvSpPr/>
            <p:nvPr/>
          </p:nvSpPr>
          <p:spPr>
            <a:xfrm>
              <a:off x="5436096" y="4509120"/>
              <a:ext cx="432048" cy="19539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200"/>
            </a:p>
          </p:txBody>
        </p:sp>
        <p:sp>
          <p:nvSpPr>
            <p:cNvPr id="19" name="Triângulo isósceles 18"/>
            <p:cNvSpPr/>
            <p:nvPr/>
          </p:nvSpPr>
          <p:spPr>
            <a:xfrm>
              <a:off x="2440484" y="3611488"/>
              <a:ext cx="3427660" cy="720080"/>
            </a:xfrm>
            <a:prstGeom prst="triangle">
              <a:avLst>
                <a:gd name="adj" fmla="val 4799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pt-BR" sz="2800" dirty="0" smtClean="0"/>
                <a:t>DBM</a:t>
              </a:r>
              <a:endParaRPr lang="pt-BR" sz="2800" dirty="0"/>
            </a:p>
          </p:txBody>
        </p:sp>
        <p:sp>
          <p:nvSpPr>
            <p:cNvPr id="20" name="CaixaDeTexto 19"/>
            <p:cNvSpPr txBox="1"/>
            <p:nvPr/>
          </p:nvSpPr>
          <p:spPr>
            <a:xfrm rot="16200000">
              <a:off x="1845633" y="5247230"/>
              <a:ext cx="1593923" cy="386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6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Marketing</a:t>
              </a:r>
              <a:endParaRPr lang="pt-BR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CaixaDeTexto 20"/>
            <p:cNvSpPr txBox="1"/>
            <p:nvPr/>
          </p:nvSpPr>
          <p:spPr>
            <a:xfrm rot="16200000">
              <a:off x="2711241" y="5206351"/>
              <a:ext cx="1819694" cy="386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6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Tecnologia</a:t>
              </a:r>
              <a:endParaRPr lang="pt-BR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CaixaDeTexto 21"/>
            <p:cNvSpPr txBox="1"/>
            <p:nvPr/>
          </p:nvSpPr>
          <p:spPr>
            <a:xfrm rot="16200000">
              <a:off x="3719353" y="5206354"/>
              <a:ext cx="1819694" cy="386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6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Estatística</a:t>
              </a:r>
              <a:endParaRPr lang="pt-BR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CaixaDeTexto 22"/>
            <p:cNvSpPr txBox="1"/>
            <p:nvPr/>
          </p:nvSpPr>
          <p:spPr>
            <a:xfrm rot="16200000">
              <a:off x="4660328" y="5240311"/>
              <a:ext cx="1953964" cy="491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1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Gerenciamento de dados</a:t>
              </a:r>
              <a:endParaRPr lang="pt-BR" sz="11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9547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smtClean="0"/>
              <a:t>Customer Relationship Management (CRM)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t-BR" sz="2650" dirty="0" smtClean="0"/>
              <a:t>Integra vendas, marketing, serviço, planejamento de recursos operacionais e as funções de gerenciamento do canal de suprimento, através da automação dos processos, tecnologia de soluções e recursos de informação para maximizar cada contato com cliente (</a:t>
            </a:r>
            <a:r>
              <a:rPr lang="pt-BR" sz="2650" dirty="0" err="1" smtClean="0"/>
              <a:t>Galbreath</a:t>
            </a:r>
            <a:r>
              <a:rPr lang="pt-BR" sz="2650" dirty="0" smtClean="0"/>
              <a:t>, 1999)</a:t>
            </a:r>
          </a:p>
          <a:p>
            <a:endParaRPr lang="pt-BR" sz="2650" dirty="0" smtClean="0"/>
          </a:p>
          <a:p>
            <a:r>
              <a:rPr lang="pt-BR" sz="2650" dirty="0" smtClean="0"/>
              <a:t>Gestão de clientes segundo Peppers &amp; Rogers </a:t>
            </a:r>
            <a:r>
              <a:rPr lang="pt-BR" sz="2650" dirty="0" err="1" smtClean="0"/>
              <a:t>Group</a:t>
            </a:r>
            <a:r>
              <a:rPr lang="pt-BR" sz="2650" dirty="0" smtClean="0"/>
              <a:t> (2004):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856018470"/>
              </p:ext>
            </p:extLst>
          </p:nvPr>
        </p:nvGraphicFramePr>
        <p:xfrm>
          <a:off x="395536" y="4941168"/>
          <a:ext cx="8424936" cy="1687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79718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F62348B-89D3-433C-91E4-C890E2BDE5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9F62348B-89D3-433C-91E4-C890E2BDE5E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28AEA72-16CD-44CB-8918-8EE02F6ACE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728AEA72-16CD-44CB-8918-8EE02F6ACEE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611E54C-A095-4440-A7C2-E9CE6D03DC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graphicEl>
                                              <a:dgm id="{B611E54C-A095-4440-A7C2-E9CE6D03DC4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16224EB-7A3D-4C50-9458-DE6B7E155A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graphicEl>
                                              <a:dgm id="{516224EB-7A3D-4C50-9458-DE6B7E155A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9F6D3F7-FE69-4AB1-BBA5-1E91D139EE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graphicEl>
                                              <a:dgm id="{99F6D3F7-FE69-4AB1-BBA5-1E91D139EE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E1F572B-E5D6-439D-9D1B-C469A74AD8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2E1F572B-E5D6-439D-9D1B-C469A74AD88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33F77F-0E84-4524-B0C1-243A2A9210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">
                                            <p:graphicEl>
                                              <a:dgm id="{3D33F77F-0E84-4524-B0C1-243A2A9210B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64FE3F1-8AA9-4154-B4E0-EDA564C76F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dgm id="{064FE3F1-8AA9-4154-B4E0-EDA564C76F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FF749DB-418A-41D2-BDA6-1ECEC683B5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">
                                            <p:graphicEl>
                                              <a:dgm id="{0FF749DB-418A-41D2-BDA6-1ECEC683B59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Pesquisa de campo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Questões de múltipla escolha + questões discursivas</a:t>
            </a:r>
          </a:p>
          <a:p>
            <a:endParaRPr lang="pt-BR" dirty="0" smtClean="0"/>
          </a:p>
          <a:p>
            <a:r>
              <a:rPr lang="pt-BR" dirty="0" smtClean="0"/>
              <a:t>Dezoito perguntas</a:t>
            </a:r>
          </a:p>
          <a:p>
            <a:endParaRPr lang="pt-BR" dirty="0" smtClean="0"/>
          </a:p>
          <a:p>
            <a:r>
              <a:rPr lang="pt-BR" dirty="0" smtClean="0"/>
              <a:t>70 pessoas selecionadas</a:t>
            </a:r>
          </a:p>
          <a:p>
            <a:pPr lvl="1"/>
            <a:r>
              <a:rPr lang="pt-BR" dirty="0" smtClean="0"/>
              <a:t>Maioria da Coordenação de Marketing (CGV)</a:t>
            </a:r>
          </a:p>
          <a:p>
            <a:pPr lvl="1"/>
            <a:r>
              <a:rPr lang="pt-BR" dirty="0" smtClean="0"/>
              <a:t>23 pessoas responderam  (32,8%)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08707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Perfil dos entrevistados</a:t>
            </a:r>
            <a:endParaRPr lang="pt-BR" dirty="0"/>
          </a:p>
        </p:txBody>
      </p:sp>
      <p:pic>
        <p:nvPicPr>
          <p:cNvPr id="4" name="Espaço Reservado para Conteúdo 3"/>
          <p:cNvPicPr>
            <a:picLocks noGrp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204864"/>
            <a:ext cx="7272808" cy="3960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1399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smtClean="0"/>
              <a:t>Mudança de cenário proporcionada pelo DBM</a:t>
            </a:r>
            <a:endParaRPr lang="pt-BR" dirty="0"/>
          </a:p>
        </p:txBody>
      </p:sp>
      <p:pic>
        <p:nvPicPr>
          <p:cNvPr id="4" name="Espaço Reservado para Conteúdo 3"/>
          <p:cNvPicPr>
            <a:picLocks noGrp="1"/>
          </p:cNvPicPr>
          <p:nvPr>
            <p:ph sz="quarter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520" y="1556792"/>
            <a:ext cx="8640960" cy="5112568"/>
          </a:xfrm>
        </p:spPr>
      </p:pic>
    </p:spTree>
    <p:extLst>
      <p:ext uri="{BB962C8B-B14F-4D97-AF65-F5344CB8AC3E}">
        <p14:creationId xmlns:p14="http://schemas.microsoft.com/office/powerpoint/2010/main" val="216364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smtClean="0"/>
              <a:t>Pontos positivos decorrentes do uso do DBM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/>
              <a:t>87% muitos benefícios  e 8,3% poucos benefícios</a:t>
            </a:r>
          </a:p>
          <a:p>
            <a:r>
              <a:rPr lang="pt-BR" sz="2800" dirty="0" smtClean="0"/>
              <a:t>Visão consolidada de cliente</a:t>
            </a:r>
          </a:p>
          <a:p>
            <a:r>
              <a:rPr lang="pt-BR" sz="2800" dirty="0" smtClean="0"/>
              <a:t>Autonomia e independência sobre a informação em relação à área de TI da empresa.</a:t>
            </a:r>
          </a:p>
          <a:p>
            <a:r>
              <a:rPr lang="pt-BR" sz="2800" dirty="0" smtClean="0"/>
              <a:t>Facilidade de acesso e uso (através do Portal Analítico), a velocidade e facilidade na obtenção dessas informações</a:t>
            </a:r>
            <a:endParaRPr lang="pt-BR" sz="2800" dirty="0"/>
          </a:p>
        </p:txBody>
      </p:sp>
      <p:pic>
        <p:nvPicPr>
          <p:cNvPr id="4" name="Imagem 3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4293096"/>
            <a:ext cx="7128792" cy="24482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4725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smtClean="0"/>
              <a:t>Pontos negativos decorrentes do uso do DBM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pt-BR" smtClean="0"/>
              <a:t>Divergências internas em relação aos critérios que são utilizados para a geração das informações</a:t>
            </a:r>
          </a:p>
          <a:p>
            <a:pPr lvl="1"/>
            <a:r>
              <a:rPr lang="pt-BR" smtClean="0"/>
              <a:t>Falta de padronização na definição das informações</a:t>
            </a:r>
          </a:p>
          <a:p>
            <a:pPr lvl="1"/>
            <a:endParaRPr lang="pt-BR" smtClean="0"/>
          </a:p>
          <a:p>
            <a:r>
              <a:rPr lang="pt-BR" smtClean="0"/>
              <a:t>Não utilização do DBM como a fonte oficial de dados e informações dos clientes na empresa</a:t>
            </a:r>
          </a:p>
          <a:p>
            <a:endParaRPr lang="pt-BR" smtClean="0"/>
          </a:p>
          <a:p>
            <a:r>
              <a:rPr lang="pt-BR" smtClean="0"/>
              <a:t>Utilização do DBM apenas para extração de relatórios para a empresa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30275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TI no Marketing</a:t>
            </a:r>
            <a:endParaRPr lang="pt-BR" dirty="0"/>
          </a:p>
        </p:txBody>
      </p:sp>
      <p:pic>
        <p:nvPicPr>
          <p:cNvPr id="4" name="Espaço Reservado para Conteúdo 3"/>
          <p:cNvPicPr>
            <a:picLocks noGrp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3643" y="1700808"/>
            <a:ext cx="8618837" cy="4968552"/>
          </a:xfrm>
        </p:spPr>
      </p:pic>
    </p:spTree>
    <p:extLst>
      <p:ext uri="{BB962C8B-B14F-4D97-AF65-F5344CB8AC3E}">
        <p14:creationId xmlns:p14="http://schemas.microsoft.com/office/powerpoint/2010/main" val="76946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Conclusão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pt-BR" smtClean="0"/>
              <a:t>Os benefícios e os pontos positivos do uso do DBM superam os pontos negativos levantados</a:t>
            </a:r>
          </a:p>
          <a:p>
            <a:endParaRPr lang="pt-BR" smtClean="0"/>
          </a:p>
          <a:p>
            <a:r>
              <a:rPr lang="pt-BR" smtClean="0"/>
              <a:t>Melhoria significativa no cenário após a implantação do DBM </a:t>
            </a:r>
          </a:p>
          <a:p>
            <a:endParaRPr lang="pt-BR" smtClean="0"/>
          </a:p>
          <a:p>
            <a:r>
              <a:rPr lang="pt-BR" smtClean="0"/>
              <a:t>Tratar milhões de clientes como se fossem únicos</a:t>
            </a:r>
          </a:p>
          <a:p>
            <a:endParaRPr lang="pt-BR" smtClean="0"/>
          </a:p>
          <a:p>
            <a:r>
              <a:rPr lang="pt-BR" smtClean="0"/>
              <a:t>A Algar Telecom já está na frente no que diz respeito à gestão de clientes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2147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Agenda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smtClean="0"/>
              <a:t>Introdução</a:t>
            </a:r>
          </a:p>
          <a:p>
            <a:r>
              <a:rPr lang="pt-BR" smtClean="0"/>
              <a:t>Objetivos e Hipótese</a:t>
            </a:r>
          </a:p>
          <a:p>
            <a:r>
              <a:rPr lang="pt-BR" smtClean="0"/>
              <a:t>A empresa Algar Telecom</a:t>
            </a:r>
          </a:p>
          <a:p>
            <a:r>
              <a:rPr lang="pt-BR" smtClean="0"/>
              <a:t>Conceitos (BI, DW, DBM, CRM)</a:t>
            </a:r>
          </a:p>
          <a:p>
            <a:r>
              <a:rPr lang="pt-BR" smtClean="0"/>
              <a:t>Pesquisa de campo</a:t>
            </a:r>
          </a:p>
          <a:p>
            <a:r>
              <a:rPr lang="pt-BR" smtClean="0"/>
              <a:t>Conclusão</a:t>
            </a:r>
          </a:p>
          <a:p>
            <a:r>
              <a:rPr lang="pt-BR" smtClean="0"/>
              <a:t>Referências Bibliográficas</a:t>
            </a:r>
          </a:p>
          <a:p>
            <a:endParaRPr lang="pt-BR" smtClean="0"/>
          </a:p>
          <a:p>
            <a:endParaRPr lang="pt-BR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2055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Referências Bibliográficas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lnSpc>
                <a:spcPts val="1700"/>
              </a:lnSpc>
            </a:pPr>
            <a:r>
              <a:rPr lang="pt-BR" sz="1500" dirty="0" smtClean="0"/>
              <a:t>Algar Telecom. Disponível em: &lt;www.ctbc.com.br&gt;. Acesso em 08 de set de 2013.</a:t>
            </a:r>
          </a:p>
          <a:p>
            <a:pPr>
              <a:lnSpc>
                <a:spcPts val="1700"/>
              </a:lnSpc>
            </a:pPr>
            <a:r>
              <a:rPr lang="pt-BR" sz="1500" dirty="0" smtClean="0"/>
              <a:t>BARBIERI, C. BI - Business </a:t>
            </a:r>
            <a:r>
              <a:rPr lang="pt-BR" sz="1500" dirty="0" err="1" smtClean="0"/>
              <a:t>Intelligence</a:t>
            </a:r>
            <a:r>
              <a:rPr lang="pt-BR" sz="1500" dirty="0" smtClean="0"/>
              <a:t> – Modelagem e tecnologia. </a:t>
            </a:r>
            <a:r>
              <a:rPr lang="pt-BR" sz="1500" dirty="0" err="1" smtClean="0"/>
              <a:t>Axcel</a:t>
            </a:r>
            <a:r>
              <a:rPr lang="pt-BR" sz="1500" dirty="0" smtClean="0"/>
              <a:t> Books 1ª Edição. Rio de Janeiro. 2001.448p.</a:t>
            </a:r>
          </a:p>
          <a:p>
            <a:pPr>
              <a:lnSpc>
                <a:spcPts val="1700"/>
              </a:lnSpc>
            </a:pPr>
            <a:r>
              <a:rPr lang="pt-BR" sz="1500" dirty="0" smtClean="0"/>
              <a:t>COMPUTERWORLD; ORACLE. </a:t>
            </a:r>
            <a:r>
              <a:rPr lang="pt-BR" sz="1500" dirty="0" err="1" smtClean="0"/>
              <a:t>Executive</a:t>
            </a:r>
            <a:r>
              <a:rPr lang="pt-BR" sz="1500" dirty="0" smtClean="0"/>
              <a:t> Briefing, a Segunda onda do CRM - Guia executivo para decisões estratégicas. Disponível em: &lt;http://www.datawarehouse.inf.br/Papers/CRM.pdf&gt;. Acesso em: 10 set. 2012.</a:t>
            </a:r>
          </a:p>
          <a:p>
            <a:pPr>
              <a:lnSpc>
                <a:spcPts val="1700"/>
              </a:lnSpc>
            </a:pPr>
            <a:r>
              <a:rPr lang="pt-BR" sz="1500" dirty="0" smtClean="0"/>
              <a:t>CRAVENS, D. </a:t>
            </a:r>
            <a:r>
              <a:rPr lang="pt-BR" sz="1500" dirty="0" err="1" smtClean="0"/>
              <a:t>Strategic</a:t>
            </a:r>
            <a:r>
              <a:rPr lang="pt-BR" sz="1500" dirty="0" smtClean="0"/>
              <a:t> Marketing. 4ª Edição. Boston: Irwin, Inc., 1994. </a:t>
            </a:r>
          </a:p>
          <a:p>
            <a:pPr>
              <a:lnSpc>
                <a:spcPts val="1700"/>
              </a:lnSpc>
            </a:pPr>
            <a:r>
              <a:rPr lang="pt-BR" sz="1500" dirty="0" smtClean="0"/>
              <a:t>GHILHOTO, L. F. M.; TOLEDO, G. L.; TOLEDO, L. A. O uso do </a:t>
            </a:r>
            <a:r>
              <a:rPr lang="pt-BR" sz="1500" dirty="0" err="1" smtClean="0"/>
              <a:t>database</a:t>
            </a:r>
            <a:r>
              <a:rPr lang="pt-BR" sz="1500" dirty="0" smtClean="0"/>
              <a:t> Marketing como fonte de vantagem competitiva no comércio eletrônico. </a:t>
            </a:r>
            <a:r>
              <a:rPr lang="en-US" sz="1500" dirty="0" smtClean="0"/>
              <a:t>2003</a:t>
            </a:r>
            <a:endParaRPr lang="pt-BR" sz="1500" dirty="0" smtClean="0"/>
          </a:p>
          <a:p>
            <a:pPr>
              <a:lnSpc>
                <a:spcPts val="1700"/>
              </a:lnSpc>
            </a:pPr>
            <a:r>
              <a:rPr lang="en-US" sz="1500" dirty="0" smtClean="0"/>
              <a:t>GALBREATH, J.; ROGERS, T. Customer Relationship Leadership: a Leadership and Motivational Model for the Twenty-First Century Business. TQM Magazine. Bradford, v.11, n.3, p. 161-171, 1999.</a:t>
            </a:r>
            <a:endParaRPr lang="pt-BR" sz="1500" dirty="0" smtClean="0"/>
          </a:p>
          <a:p>
            <a:pPr>
              <a:lnSpc>
                <a:spcPts val="1700"/>
              </a:lnSpc>
            </a:pPr>
            <a:r>
              <a:rPr lang="en-US" sz="1500" dirty="0" smtClean="0"/>
              <a:t>JACKSON, R., WANG, </a:t>
            </a:r>
            <a:r>
              <a:rPr lang="en-US" sz="1500" dirty="0" err="1" smtClean="0"/>
              <a:t>P.Strategic</a:t>
            </a:r>
            <a:r>
              <a:rPr lang="en-US" sz="1500" dirty="0" smtClean="0"/>
              <a:t> Database Marketing. Lincolnwood: NTC Business Books. 1994.388p.</a:t>
            </a:r>
          </a:p>
          <a:p>
            <a:pPr>
              <a:lnSpc>
                <a:spcPts val="1700"/>
              </a:lnSpc>
            </a:pPr>
            <a:r>
              <a:rPr lang="en-US" sz="1500" dirty="0" smtClean="0"/>
              <a:t>KOTLER, P.; KELLER, K. L. </a:t>
            </a:r>
            <a:r>
              <a:rPr lang="pt-BR" sz="1500" dirty="0" smtClean="0"/>
              <a:t>Administração de Marketing. Pearson </a:t>
            </a:r>
            <a:r>
              <a:rPr lang="pt-BR" sz="1500" dirty="0" err="1" smtClean="0"/>
              <a:t>Education</a:t>
            </a:r>
            <a:r>
              <a:rPr lang="pt-BR" sz="1500" dirty="0" smtClean="0"/>
              <a:t> – Br.  12ª Edição. 2006. 776p. </a:t>
            </a:r>
          </a:p>
          <a:p>
            <a:pPr>
              <a:lnSpc>
                <a:spcPts val="1700"/>
              </a:lnSpc>
            </a:pPr>
            <a:r>
              <a:rPr lang="pt-BR" sz="1500" dirty="0" smtClean="0"/>
              <a:t>MACHADO, F. N. R. Tecnologia e Projeto de Data </a:t>
            </a:r>
            <a:r>
              <a:rPr lang="pt-BR" sz="1500" dirty="0" err="1" smtClean="0"/>
              <a:t>Warehouse</a:t>
            </a:r>
            <a:r>
              <a:rPr lang="pt-BR" sz="1500" dirty="0" smtClean="0"/>
              <a:t>. Editora Érica. 4ª Edição. 2008. 318p.</a:t>
            </a:r>
          </a:p>
          <a:p>
            <a:pPr>
              <a:lnSpc>
                <a:spcPts val="1700"/>
              </a:lnSpc>
            </a:pPr>
            <a:r>
              <a:rPr lang="pt-BR" sz="1500" dirty="0" err="1" smtClean="0"/>
              <a:t>McKENNA</a:t>
            </a:r>
            <a:r>
              <a:rPr lang="pt-BR" sz="1500" dirty="0" smtClean="0"/>
              <a:t>, R. Marketing de Relacionamento. Editora Campus, Rio de Janeiro. 1995.</a:t>
            </a:r>
          </a:p>
          <a:p>
            <a:pPr>
              <a:lnSpc>
                <a:spcPts val="1700"/>
              </a:lnSpc>
            </a:pPr>
            <a:r>
              <a:rPr lang="pt-BR" sz="1500" dirty="0" smtClean="0"/>
              <a:t>MOREIRA, M. &amp; SILVA, I. Aplicabilidade dos frameworks ITIL e COBIT através de um Estudo de Caso. 2013. 10º CONTECSI Congresso Internacional de Gestão de Tecnologia e Sistemas de Informação (pp. 2165-2184). </a:t>
            </a:r>
            <a:r>
              <a:rPr lang="en-US" sz="1500" dirty="0" smtClean="0"/>
              <a:t>São Paulo: TECSI EAC FEA USP.</a:t>
            </a:r>
            <a:endParaRPr lang="pt-BR" sz="1500" dirty="0" smtClean="0"/>
          </a:p>
          <a:p>
            <a:pPr>
              <a:lnSpc>
                <a:spcPts val="1700"/>
              </a:lnSpc>
            </a:pPr>
            <a:r>
              <a:rPr lang="en-US" sz="1500" dirty="0" smtClean="0"/>
              <a:t>PEPPERS &amp; ROGERS GROUP. CRM Series – Marketing 1 to 1. </a:t>
            </a:r>
            <a:r>
              <a:rPr lang="pt-BR" sz="1500" dirty="0" smtClean="0"/>
              <a:t>3.ed. São Paulo, 2004, 108p. </a:t>
            </a:r>
          </a:p>
          <a:p>
            <a:pPr>
              <a:lnSpc>
                <a:spcPts val="1700"/>
              </a:lnSpc>
            </a:pPr>
            <a:r>
              <a:rPr lang="pt-BR" sz="1500" dirty="0" smtClean="0"/>
              <a:t>TORRES, J. O. L. Proposta de uma solução de Business </a:t>
            </a:r>
            <a:r>
              <a:rPr lang="pt-BR" sz="1500" dirty="0" err="1" smtClean="0"/>
              <a:t>Intelligence</a:t>
            </a:r>
            <a:r>
              <a:rPr lang="pt-BR" sz="1500" dirty="0" smtClean="0"/>
              <a:t> para a gestão da Produção de Serviços e Tecnologias da Informação com Base no Padrão de Gerência de Redes ISSO/IEC 7498-4. Dissertação de Mestrado em Engenharia Elétrica, Publicação ENE. 063/10 DM Junho/2012, Departamento de Engenharia Elétrica, Universidade de Brasília, Brasília, DF, 119.</a:t>
            </a:r>
            <a:endParaRPr lang="pt-BR" sz="1500" dirty="0"/>
          </a:p>
        </p:txBody>
      </p:sp>
    </p:spTree>
    <p:extLst>
      <p:ext uri="{BB962C8B-B14F-4D97-AF65-F5344CB8AC3E}">
        <p14:creationId xmlns:p14="http://schemas.microsoft.com/office/powerpoint/2010/main" val="226278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67544" y="3789040"/>
            <a:ext cx="8280920" cy="1169862"/>
          </a:xfrm>
        </p:spPr>
        <p:txBody>
          <a:bodyPr anchor="ctr">
            <a:noAutofit/>
          </a:bodyPr>
          <a:lstStyle/>
          <a:p>
            <a:pPr algn="ctr"/>
            <a:r>
              <a:rPr lang="pt-BR" sz="3200" dirty="0" smtClean="0"/>
              <a:t>A Importância do </a:t>
            </a:r>
            <a:r>
              <a:rPr lang="pt-BR" sz="3200" dirty="0" err="1" smtClean="0"/>
              <a:t>DataBase</a:t>
            </a:r>
            <a:r>
              <a:rPr lang="pt-BR" sz="3200" dirty="0" smtClean="0"/>
              <a:t> Marketing (DBM) para a Gestão de Clientes</a:t>
            </a:r>
            <a:endParaRPr lang="en-US" sz="3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08275" y="1501314"/>
            <a:ext cx="8312197" cy="2071702"/>
          </a:xfrm>
        </p:spPr>
        <p:txBody>
          <a:bodyPr anchor="ctr">
            <a:normAutofit/>
          </a:bodyPr>
          <a:lstStyle/>
          <a:p>
            <a:r>
              <a:rPr lang="pt-BR" sz="2400" dirty="0" smtClean="0"/>
              <a:t>Débora </a:t>
            </a:r>
            <a:r>
              <a:rPr lang="pt-BR" sz="2400" dirty="0"/>
              <a:t>Pires Otoni		</a:t>
            </a:r>
            <a:r>
              <a:rPr lang="pt-BR" sz="2400" dirty="0" smtClean="0">
                <a:hlinkClick r:id="rId2"/>
              </a:rPr>
              <a:t>deboraotoni1@gmail.com</a:t>
            </a:r>
            <a:endParaRPr lang="pt-BR" sz="2400" dirty="0" smtClean="0"/>
          </a:p>
          <a:p>
            <a:r>
              <a:rPr lang="pt-BR" sz="2400" dirty="0" smtClean="0"/>
              <a:t>Márcio A. R. Moreira		</a:t>
            </a:r>
            <a:r>
              <a:rPr lang="pt-BR" sz="2400" dirty="0" smtClean="0">
                <a:hlinkClick r:id="rId3"/>
              </a:rPr>
              <a:t>marcio.moreira@pitagoras.com.br</a:t>
            </a:r>
            <a:endParaRPr lang="pt-BR" sz="2400" dirty="0" smtClean="0"/>
          </a:p>
          <a:p>
            <a:r>
              <a:rPr lang="pt-BR" sz="2400" dirty="0" smtClean="0"/>
              <a:t>Adriana </a:t>
            </a:r>
            <a:r>
              <a:rPr lang="pt-BR" sz="2400" dirty="0"/>
              <a:t>Medeiros Martins	</a:t>
            </a:r>
            <a:r>
              <a:rPr lang="pt-BR" sz="2400" dirty="0" smtClean="0">
                <a:hlinkClick r:id="rId4"/>
              </a:rPr>
              <a:t>admartins@yahoo.com.br</a:t>
            </a:r>
            <a:endParaRPr lang="pt-BR" sz="2400" dirty="0" smtClean="0"/>
          </a:p>
          <a:p>
            <a:endParaRPr lang="pt-BR" dirty="0" smtClean="0"/>
          </a:p>
          <a:p>
            <a:pPr algn="ctr"/>
            <a:r>
              <a:rPr lang="pt-BR" dirty="0" smtClean="0"/>
              <a:t>11º CONTECSI  - 28 a 30 de Maio de 2014 – FEA – USP – São Paulo – Brasil</a:t>
            </a:r>
          </a:p>
        </p:txBody>
      </p:sp>
      <p:pic>
        <p:nvPicPr>
          <p:cNvPr id="10" name="Picture 8" descr="http://www.tecsi.fea.usp.br/jornal_tecsi/edicao002/Logo_web_peq.gif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6686" y="5221526"/>
            <a:ext cx="828675" cy="771525"/>
          </a:xfrm>
          <a:prstGeom prst="rect">
            <a:avLst/>
          </a:prstGeom>
          <a:noFill/>
        </p:spPr>
      </p:pic>
      <p:pic>
        <p:nvPicPr>
          <p:cNvPr id="13" name="Imagem 12" descr="fea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0207" y="5193288"/>
            <a:ext cx="828000" cy="828000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9040" y="5229200"/>
            <a:ext cx="1368868" cy="1545538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5024" y="5262800"/>
            <a:ext cx="2956816" cy="1511939"/>
          </a:xfrm>
          <a:prstGeom prst="rect">
            <a:avLst/>
          </a:prstGeom>
        </p:spPr>
      </p:pic>
      <p:pic>
        <p:nvPicPr>
          <p:cNvPr id="1026" name="Picture 2" descr="http://www.unipacmontesclaros.com.br/fotos/fotos%20unipac/logo.gif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3052" y="5262799"/>
            <a:ext cx="1411143" cy="1511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tmforum.org/sdata/content/logos/LOGO%20ALGAR%20TELECOM.jpg"/>
          <p:cNvPicPr>
            <a:picLocks noChangeAspect="1" noChangeArrowheads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6018768"/>
            <a:ext cx="1987514" cy="777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ítulo 1"/>
          <p:cNvSpPr txBox="1">
            <a:spLocks/>
          </p:cNvSpPr>
          <p:nvPr/>
        </p:nvSpPr>
        <p:spPr>
          <a:xfrm>
            <a:off x="513600" y="241586"/>
            <a:ext cx="8234864" cy="1027174"/>
          </a:xfrm>
          <a:prstGeom prst="rect">
            <a:avLst/>
          </a:prstGeom>
        </p:spPr>
        <p:txBody>
          <a:bodyPr vert="horz" lIns="91440" tIns="0" rIns="45720" bIns="0" rtlCol="0" anchor="ctr">
            <a:normAutofit fontScale="92500" lnSpcReduction="1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Obrigado! </a:t>
            </a:r>
            <a:r>
              <a:rPr lang="pt-BR" sz="3500" b="1" dirty="0" smtClean="0">
                <a:solidFill>
                  <a:schemeClr val="accent1">
                    <a:satMod val="150000"/>
                  </a:schemeClr>
                </a:solidFill>
                <a:latin typeface="+mj-lt"/>
                <a:ea typeface="+mj-ea"/>
                <a:cs typeface="+mj-cs"/>
              </a:rPr>
              <a:t>Dúvidas?</a:t>
            </a:r>
          </a:p>
          <a:p>
            <a:pPr>
              <a:spcBef>
                <a:spcPct val="0"/>
              </a:spcBef>
              <a:defRPr/>
            </a:pPr>
            <a:endParaRPr lang="pt-BR" sz="1500" dirty="0">
              <a:solidFill>
                <a:schemeClr val="accent1">
                  <a:satMod val="15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pt-BR" sz="2600" dirty="0" smtClean="0"/>
              <a:t>Disponível </a:t>
            </a:r>
            <a:r>
              <a:rPr lang="pt-BR" sz="2600" dirty="0"/>
              <a:t>em: </a:t>
            </a:r>
            <a:r>
              <a:rPr lang="pt-BR" sz="2600" dirty="0">
                <a:hlinkClick r:id="rId11"/>
              </a:rPr>
              <a:t>http://si.lopesgazzani.com.br/docentes/marcio</a:t>
            </a:r>
            <a:r>
              <a:rPr lang="pt-BR" sz="2600" dirty="0" smtClean="0">
                <a:hlinkClick r:id="rId11"/>
              </a:rPr>
              <a:t>/</a:t>
            </a:r>
            <a:endParaRPr lang="pt-BR" sz="2600" dirty="0" smtClean="0"/>
          </a:p>
        </p:txBody>
      </p:sp>
    </p:spTree>
    <p:extLst>
      <p:ext uri="{BB962C8B-B14F-4D97-AF65-F5344CB8AC3E}">
        <p14:creationId xmlns:p14="http://schemas.microsoft.com/office/powerpoint/2010/main" val="354132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Introdução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smtClean="0"/>
              <a:t>Empresas procuram soluções para buscar um melhor relacionamento com os seus clientes</a:t>
            </a:r>
          </a:p>
          <a:p>
            <a:endParaRPr lang="pt-BR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99181629"/>
              </p:ext>
            </p:extLst>
          </p:nvPr>
        </p:nvGraphicFramePr>
        <p:xfrm>
          <a:off x="1547664" y="1821349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eta em curva para a esquerda 4"/>
          <p:cNvSpPr/>
          <p:nvPr/>
        </p:nvSpPr>
        <p:spPr>
          <a:xfrm>
            <a:off x="7812360" y="3356992"/>
            <a:ext cx="1080120" cy="230425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5292080" y="5085184"/>
            <a:ext cx="2520280" cy="830997"/>
          </a:xfrm>
          <a:prstGeom prst="rect">
            <a:avLst/>
          </a:prstGeom>
          <a:noFill/>
          <a:ln>
            <a:solidFill>
              <a:schemeClr val="accent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pt-BR" sz="2400" dirty="0"/>
              <a:t>V</a:t>
            </a:r>
            <a:r>
              <a:rPr lang="pt-BR" sz="2400" dirty="0" smtClean="0"/>
              <a:t>antagem </a:t>
            </a:r>
            <a:r>
              <a:rPr lang="pt-BR" sz="2400" dirty="0"/>
              <a:t>em seu domínio competitivo</a:t>
            </a:r>
          </a:p>
        </p:txBody>
      </p:sp>
    </p:spTree>
    <p:extLst>
      <p:ext uri="{BB962C8B-B14F-4D97-AF65-F5344CB8AC3E}">
        <p14:creationId xmlns:p14="http://schemas.microsoft.com/office/powerpoint/2010/main" val="2832174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Introdução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t-BR" sz="2400" dirty="0" smtClean="0"/>
              <a:t>TI é fundamental para gestão de empresas com muitos clientes, e com o uso desta, permite tratar a cada deles de forma individual.</a:t>
            </a:r>
          </a:p>
          <a:p>
            <a:r>
              <a:rPr lang="pt-BR" sz="2400" dirty="0" smtClean="0"/>
              <a:t>DBM:	</a:t>
            </a:r>
          </a:p>
          <a:p>
            <a:pPr lvl="1"/>
            <a:r>
              <a:rPr lang="pt-BR" sz="2000" dirty="0" smtClean="0"/>
              <a:t>Importante ferramenta estratégica</a:t>
            </a:r>
          </a:p>
          <a:p>
            <a:pPr lvl="1"/>
            <a:r>
              <a:rPr lang="pt-BR" sz="2000" dirty="0" smtClean="0"/>
              <a:t>Oferece ao Marketing apoio na gestão de clientes</a:t>
            </a:r>
          </a:p>
          <a:p>
            <a:pPr lvl="1"/>
            <a:r>
              <a:rPr lang="pt-BR" sz="2000" dirty="0" smtClean="0"/>
              <a:t>Transforma dados em informações relevantes</a:t>
            </a:r>
          </a:p>
          <a:p>
            <a:pPr lvl="1"/>
            <a:r>
              <a:rPr lang="pt-BR" sz="2000" dirty="0" smtClean="0"/>
              <a:t>Agrega inteligência na abordagem aos clientes</a:t>
            </a:r>
          </a:p>
          <a:p>
            <a:pPr lvl="1"/>
            <a:r>
              <a:rPr lang="pt-BR" sz="2000" dirty="0" smtClean="0"/>
              <a:t>Racionaliza investimentos e maximiza resultados</a:t>
            </a:r>
          </a:p>
          <a:p>
            <a:endParaRPr lang="pt-BR" sz="2400" dirty="0"/>
          </a:p>
        </p:txBody>
      </p:sp>
      <p:pic>
        <p:nvPicPr>
          <p:cNvPr id="2051" name="Picture 3" descr="C:\Users\DeboraOtoni\Documents\Pós-Graduação\Metodologia Científica\Artigo\family-people-silhouettes_p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836" y="5157192"/>
            <a:ext cx="1784914" cy="1593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upo 4"/>
          <p:cNvGrpSpPr/>
          <p:nvPr/>
        </p:nvGrpSpPr>
        <p:grpSpPr>
          <a:xfrm>
            <a:off x="3864548" y="5213378"/>
            <a:ext cx="613401" cy="1456336"/>
            <a:chOff x="1331640" y="0"/>
            <a:chExt cx="1944216" cy="5924339"/>
          </a:xfrm>
        </p:grpSpPr>
        <p:pic>
          <p:nvPicPr>
            <p:cNvPr id="2050" name="Picture 2" descr="C:\Users\DeboraOtoni\Documents\Pós-Graduação\Metodologia Científica\Artigo\men-in-black-clip-art_435830.jpg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331640" y="0"/>
              <a:ext cx="1897000" cy="59243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tângulo 3"/>
            <p:cNvSpPr/>
            <p:nvPr/>
          </p:nvSpPr>
          <p:spPr>
            <a:xfrm>
              <a:off x="2987824" y="4941168"/>
              <a:ext cx="288032" cy="7200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7" name="Grupo 6"/>
          <p:cNvGrpSpPr/>
          <p:nvPr/>
        </p:nvGrpSpPr>
        <p:grpSpPr>
          <a:xfrm>
            <a:off x="803420" y="5385768"/>
            <a:ext cx="1131954" cy="1047676"/>
            <a:chOff x="755576" y="1860064"/>
            <a:chExt cx="2664296" cy="2708364"/>
          </a:xfrm>
        </p:grpSpPr>
        <p:pic>
          <p:nvPicPr>
            <p:cNvPr id="2052" name="Picture 4" descr="C:\Users\DeboraOtoni\AppData\Local\Microsoft\Windows\Temporary Internet Files\Content.IE5\ABLI1J2I\MC900441511[1]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6" y="1864063"/>
              <a:ext cx="1008112" cy="1008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4" descr="C:\Users\DeboraOtoni\AppData\Local\Microsoft\Windows\Temporary Internet Files\Content.IE5\ABLI1J2I\MC900441511[1]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4432" y="2708920"/>
              <a:ext cx="1008112" cy="1008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4" descr="C:\Users\DeboraOtoni\AppData\Local\Microsoft\Windows\Temporary Internet Files\Content.IE5\ABLI1J2I\MC900441511[1]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4432" y="1864063"/>
              <a:ext cx="1008112" cy="1008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4" descr="C:\Users\DeboraOtoni\AppData\Local\Microsoft\Windows\Temporary Internet Files\Content.IE5\ABLI1J2I\MC900441511[1]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6" y="2708920"/>
              <a:ext cx="1008112" cy="1008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4" descr="C:\Users\DeboraOtoni\AppData\Local\Microsoft\Windows\Temporary Internet Files\Content.IE5\ABLI1J2I\MC900441511[1]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6" y="3557776"/>
              <a:ext cx="1008112" cy="1008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4" descr="C:\Users\DeboraOtoni\AppData\Local\Microsoft\Windows\Temporary Internet Files\Content.IE5\ABLI1J2I\MC900441511[1]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8144" y="3560316"/>
              <a:ext cx="1008112" cy="1008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4" descr="C:\Users\DeboraOtoni\AppData\Local\Microsoft\Windows\Temporary Internet Files\Content.IE5\ABLI1J2I\MC900441511[1]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3560316"/>
              <a:ext cx="1008112" cy="1008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4" descr="C:\Users\DeboraOtoni\AppData\Local\Microsoft\Windows\Temporary Internet Files\Content.IE5\ABLI1J2I\MC900441511[1]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2708920"/>
              <a:ext cx="1008112" cy="1008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:\Users\DeboraOtoni\AppData\Local\Microsoft\Windows\Temporary Internet Files\Content.IE5\ABLI1J2I\MC900441511[1]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1860064"/>
              <a:ext cx="1008112" cy="1008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tângulo de cantos arredondados 5"/>
            <p:cNvSpPr/>
            <p:nvPr/>
          </p:nvSpPr>
          <p:spPr>
            <a:xfrm>
              <a:off x="827584" y="1916832"/>
              <a:ext cx="2520280" cy="2592288"/>
            </a:xfrm>
            <a:prstGeom prst="roundRect">
              <a:avLst/>
            </a:prstGeom>
            <a:noFill/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8" name="Seta para a direita 7"/>
          <p:cNvSpPr/>
          <p:nvPr/>
        </p:nvSpPr>
        <p:spPr>
          <a:xfrm>
            <a:off x="4596794" y="5691301"/>
            <a:ext cx="1744392" cy="389968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Seta para a direita 19"/>
          <p:cNvSpPr/>
          <p:nvPr/>
        </p:nvSpPr>
        <p:spPr>
          <a:xfrm>
            <a:off x="2064348" y="5734787"/>
            <a:ext cx="1744392" cy="389968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CaixaDeTexto 16"/>
          <p:cNvSpPr txBox="1"/>
          <p:nvPr/>
        </p:nvSpPr>
        <p:spPr>
          <a:xfrm>
            <a:off x="1865780" y="6113831"/>
            <a:ext cx="20385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dirty="0" smtClean="0"/>
              <a:t>Base de informações de clientes</a:t>
            </a:r>
            <a:endParaRPr lang="pt-BR" sz="1400" dirty="0"/>
          </a:p>
        </p:txBody>
      </p:sp>
      <p:sp>
        <p:nvSpPr>
          <p:cNvPr id="22" name="CaixaDeTexto 21"/>
          <p:cNvSpPr txBox="1"/>
          <p:nvPr/>
        </p:nvSpPr>
        <p:spPr>
          <a:xfrm>
            <a:off x="4371018" y="6117137"/>
            <a:ext cx="22172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dirty="0" smtClean="0"/>
              <a:t>Relacionamento único com clientes</a:t>
            </a: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403773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0" grpId="0" animBg="1"/>
      <p:bldP spid="17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Objetivos e Hipótese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smtClean="0"/>
              <a:t>Objetivos</a:t>
            </a:r>
          </a:p>
          <a:p>
            <a:pPr lvl="1"/>
            <a:r>
              <a:rPr lang="pt-BR" smtClean="0"/>
              <a:t>Analisar os benefícios da implantação do DBM</a:t>
            </a:r>
          </a:p>
          <a:p>
            <a:pPr lvl="1"/>
            <a:r>
              <a:rPr lang="pt-BR" smtClean="0"/>
              <a:t>Apresentar o cenário da empresa antes e depois do uso do DBM</a:t>
            </a:r>
          </a:p>
          <a:p>
            <a:pPr lvl="1"/>
            <a:r>
              <a:rPr lang="pt-BR" smtClean="0"/>
              <a:t>Apontar os resultados positivos e negativos decorrentes da utilização do DBM</a:t>
            </a:r>
          </a:p>
          <a:p>
            <a:pPr lvl="1"/>
            <a:endParaRPr lang="pt-BR" smtClean="0"/>
          </a:p>
          <a:p>
            <a:r>
              <a:rPr lang="pt-BR" smtClean="0"/>
              <a:t>Hipótese</a:t>
            </a:r>
          </a:p>
          <a:p>
            <a:pPr lvl="1"/>
            <a:r>
              <a:rPr lang="pt-BR" smtClean="0"/>
              <a:t>O DBM é importante para a gestão de clientes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76198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 Empresa Algar Telecom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t-BR" sz="2400" dirty="0" smtClean="0"/>
              <a:t>O estudo foi realizado na Algar Telecom</a:t>
            </a:r>
          </a:p>
          <a:p>
            <a:pPr lvl="1"/>
            <a:r>
              <a:rPr lang="pt-BR" sz="2000" dirty="0" smtClean="0"/>
              <a:t>Empresa de telecomunicações</a:t>
            </a:r>
          </a:p>
          <a:p>
            <a:pPr lvl="1"/>
            <a:r>
              <a:rPr lang="pt-BR" sz="2000" dirty="0" smtClean="0"/>
              <a:t>Pertencente ao Grupo Algar com sede em Uberlândia-MG</a:t>
            </a:r>
          </a:p>
          <a:p>
            <a:pPr lvl="1"/>
            <a:r>
              <a:rPr lang="pt-BR" sz="2000" dirty="0" smtClean="0"/>
              <a:t>Detentora da marca CTBC</a:t>
            </a:r>
          </a:p>
          <a:p>
            <a:pPr lvl="1"/>
            <a:r>
              <a:rPr lang="pt-BR" sz="2000" dirty="0" smtClean="0"/>
              <a:t>Com mais de 800 mil clientes</a:t>
            </a:r>
          </a:p>
          <a:p>
            <a:pPr lvl="1"/>
            <a:r>
              <a:rPr lang="pt-BR" sz="2000" dirty="0" smtClean="0"/>
              <a:t>Atua há mais de 59 anos no mercado</a:t>
            </a:r>
            <a:endParaRPr lang="pt-BR" sz="2000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502789354"/>
              </p:ext>
            </p:extLst>
          </p:nvPr>
        </p:nvGraphicFramePr>
        <p:xfrm>
          <a:off x="395536" y="3056272"/>
          <a:ext cx="7200800" cy="27678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eta em curva para a esquerda 4"/>
          <p:cNvSpPr/>
          <p:nvPr/>
        </p:nvSpPr>
        <p:spPr>
          <a:xfrm>
            <a:off x="7596336" y="5229200"/>
            <a:ext cx="504056" cy="85480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5022304" y="5715376"/>
            <a:ext cx="2520280" cy="369332"/>
          </a:xfrm>
          <a:prstGeom prst="rect">
            <a:avLst/>
          </a:prstGeom>
          <a:noFill/>
          <a:ln>
            <a:solidFill>
              <a:schemeClr val="accent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pt-BR" dirty="0"/>
              <a:t>G</a:t>
            </a:r>
            <a:r>
              <a:rPr lang="pt-BR" dirty="0" smtClean="0"/>
              <a:t>estão </a:t>
            </a:r>
            <a:r>
              <a:rPr lang="pt-BR" dirty="0"/>
              <a:t>e controle do DBM </a:t>
            </a:r>
          </a:p>
        </p:txBody>
      </p:sp>
      <p:pic>
        <p:nvPicPr>
          <p:cNvPr id="9" name="Picture 3" descr="C:\Users\DeboraOtoni\Documents\Pós-Graduação\Metodologia Científica\Artigo\Defesa\LOGO-ALGAR-TELECOM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0" y="6381328"/>
            <a:ext cx="970614" cy="379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2393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DD21700-5754-4BFB-B95C-0A9CE19778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ADD21700-5754-4BFB-B95C-0A9CE19778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BF16235-6207-4DD6-92AF-ECE9108078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graphicEl>
                                              <a:dgm id="{4BF16235-6207-4DD6-92AF-ECE9108078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CE2031-8E71-466C-AC95-4E4E4FEE22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DCCE2031-8E71-466C-AC95-4E4E4FEE22D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5F15EBA-E663-43FC-9881-9340395673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dgm id="{65F15EBA-E663-43FC-9881-9340395673F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AE16F3C-5E55-4813-A05C-0DB7B90C78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graphicEl>
                                              <a:dgm id="{BAE16F3C-5E55-4813-A05C-0DB7B90C78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P spid="5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smtClean="0"/>
              <a:t>Cenário anterior à implantação do DBM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smtClean="0"/>
              <a:t>Não existia a visão única consolidada do cliente</a:t>
            </a:r>
          </a:p>
          <a:p>
            <a:pPr lvl="1"/>
            <a:r>
              <a:rPr lang="pt-BR" smtClean="0"/>
              <a:t>Várias fontes de dados dispersas </a:t>
            </a:r>
          </a:p>
          <a:p>
            <a:pPr lvl="1"/>
            <a:endParaRPr lang="pt-BR" smtClean="0"/>
          </a:p>
          <a:p>
            <a:r>
              <a:rPr lang="pt-BR" smtClean="0"/>
              <a:t>Visão de faturamento por produto</a:t>
            </a:r>
          </a:p>
          <a:p>
            <a:endParaRPr lang="pt-BR" smtClean="0"/>
          </a:p>
          <a:p>
            <a:r>
              <a:rPr lang="pt-BR" smtClean="0"/>
              <a:t>Mailings extraídos diretamente do DW </a:t>
            </a:r>
          </a:p>
          <a:p>
            <a:pPr lvl="1"/>
            <a:r>
              <a:rPr lang="pt-BR" smtClean="0"/>
              <a:t>Os dados passavam por filtros, análises e tratamentos antes de estarem prontos para utilização</a:t>
            </a: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478264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 Implantação do DBM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pt-BR" smtClean="0"/>
              <a:t>Em 2008, pela área de Relacionamento com o Cliente</a:t>
            </a:r>
          </a:p>
          <a:p>
            <a:pPr lvl="1"/>
            <a:r>
              <a:rPr lang="pt-BR" smtClean="0"/>
              <a:t>Retenção e relacionamento com os clientes</a:t>
            </a:r>
          </a:p>
          <a:p>
            <a:pPr lvl="1"/>
            <a:r>
              <a:rPr lang="pt-BR" smtClean="0"/>
              <a:t>Armazenar todas as informações sobre o cliente em um único repositório de dados</a:t>
            </a:r>
          </a:p>
          <a:p>
            <a:r>
              <a:rPr lang="pt-BR" smtClean="0"/>
              <a:t>Contratação de uma empresa terceirizada</a:t>
            </a:r>
          </a:p>
          <a:p>
            <a:r>
              <a:rPr lang="pt-BR" smtClean="0"/>
              <a:t>Pequena resistência de algumas áreas da empresa</a:t>
            </a:r>
          </a:p>
          <a:p>
            <a:r>
              <a:rPr lang="pt-BR" smtClean="0"/>
              <a:t>A criação e estruturação do banco de dados</a:t>
            </a:r>
          </a:p>
          <a:p>
            <a:r>
              <a:rPr lang="pt-BR" smtClean="0"/>
              <a:t>Auditoria da área de segurança da Algar Telecom</a:t>
            </a:r>
          </a:p>
          <a:p>
            <a:r>
              <a:rPr lang="pt-BR" smtClean="0"/>
              <a:t>Aquisição do Portal Analítico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24724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Estrutura do DBM</a:t>
            </a:r>
            <a:endParaRPr lang="pt-BR" dirty="0"/>
          </a:p>
        </p:txBody>
      </p:sp>
      <p:pic>
        <p:nvPicPr>
          <p:cNvPr id="6" name="Imagem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7848872" cy="4680520"/>
          </a:xfrm>
          <a:prstGeom prst="rect">
            <a:avLst/>
          </a:prstGeom>
          <a:noFill/>
        </p:spPr>
      </p:pic>
      <p:sp>
        <p:nvSpPr>
          <p:cNvPr id="7" name="Retângulo 6"/>
          <p:cNvSpPr/>
          <p:nvPr/>
        </p:nvSpPr>
        <p:spPr>
          <a:xfrm>
            <a:off x="6919294" y="5949349"/>
            <a:ext cx="16708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200" dirty="0"/>
              <a:t>Fonte: Algar Telecom CGV</a:t>
            </a:r>
          </a:p>
        </p:txBody>
      </p:sp>
    </p:spTree>
    <p:extLst>
      <p:ext uri="{BB962C8B-B14F-4D97-AF65-F5344CB8AC3E}">
        <p14:creationId xmlns:p14="http://schemas.microsoft.com/office/powerpoint/2010/main" val="171637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Metrô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Escritório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4314</TotalTime>
  <Words>1958</Words>
  <Application>Microsoft Office PowerPoint</Application>
  <PresentationFormat>Apresentação na tela (4:3)</PresentationFormat>
  <Paragraphs>188</Paragraphs>
  <Slides>21</Slides>
  <Notes>13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Cambria</vt:lpstr>
      <vt:lpstr>Wingdings</vt:lpstr>
      <vt:lpstr>Wingdings 2</vt:lpstr>
      <vt:lpstr>Wingdings 3</vt:lpstr>
      <vt:lpstr>Módulo</vt:lpstr>
      <vt:lpstr>A Importância do DataBase Marketing (DBM) para a Gestão de Clientes</vt:lpstr>
      <vt:lpstr>Agenda</vt:lpstr>
      <vt:lpstr>Introdução</vt:lpstr>
      <vt:lpstr>Introdução</vt:lpstr>
      <vt:lpstr>Objetivos e Hipótese</vt:lpstr>
      <vt:lpstr>A Empresa Algar Telecom</vt:lpstr>
      <vt:lpstr>Cenário anterior à implantação do DBM</vt:lpstr>
      <vt:lpstr>A Implantação do DBM</vt:lpstr>
      <vt:lpstr>Estrutura do DBM</vt:lpstr>
      <vt:lpstr>Business Inteligence (BI)</vt:lpstr>
      <vt:lpstr>Database Marketing (DBM)</vt:lpstr>
      <vt:lpstr>Customer Relationship Management (CRM)</vt:lpstr>
      <vt:lpstr>Pesquisa de campo</vt:lpstr>
      <vt:lpstr>Perfil dos entrevistados</vt:lpstr>
      <vt:lpstr>Mudança de cenário proporcionada pelo DBM</vt:lpstr>
      <vt:lpstr>Pontos positivos decorrentes do uso do DBM</vt:lpstr>
      <vt:lpstr>Pontos negativos decorrentes do uso do DBM</vt:lpstr>
      <vt:lpstr>TI no Marketing</vt:lpstr>
      <vt:lpstr>Conclusão</vt:lpstr>
      <vt:lpstr>Referências Bibliográficas</vt:lpstr>
      <vt:lpstr>A Importância do DataBase Marketing (DBM) para a Gestão de Clientes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Sustentabilidade &amp; Empregabilidade</dc:title>
  <dc:creator>marciorm</dc:creator>
  <cp:lastModifiedBy>marcio</cp:lastModifiedBy>
  <cp:revision>346</cp:revision>
  <dcterms:created xsi:type="dcterms:W3CDTF">2008-05-19T15:53:37Z</dcterms:created>
  <dcterms:modified xsi:type="dcterms:W3CDTF">2014-05-21T01:30:58Z</dcterms:modified>
</cp:coreProperties>
</file>