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0"/>
  </p:handoutMasterIdLst>
  <p:sldIdLst>
    <p:sldId id="351" r:id="rId2"/>
    <p:sldId id="336" r:id="rId3"/>
    <p:sldId id="337" r:id="rId4"/>
    <p:sldId id="338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52" r:id="rId16"/>
    <p:sldId id="353" r:id="rId17"/>
    <p:sldId id="349" r:id="rId18"/>
    <p:sldId id="350" r:id="rId1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ção Padrão" id="{3E5D6770-285C-402A-A24D-F53DE10B9337}">
          <p14:sldIdLst>
            <p14:sldId id="351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52"/>
            <p14:sldId id="353"/>
            <p14:sldId id="349"/>
            <p14:sldId id="35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E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71" autoAdjust="0"/>
  </p:normalViewPr>
  <p:slideViewPr>
    <p:cSldViewPr snapToGrid="0" snapToObjects="1"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Brasil</c:v>
                </c:pt>
              </c:strCache>
            </c:strRef>
          </c:tx>
          <c:cat>
            <c:numRef>
              <c:f>Plan1!$A$2:$A$7</c:f>
              <c:numCache>
                <c:formatCode>General</c:formatCode>
                <c:ptCount val="6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</c:numCache>
            </c:numRef>
          </c:cat>
          <c:val>
            <c:numRef>
              <c:f>Plan1!$B$2:$B$7</c:f>
              <c:numCache>
                <c:formatCode>0%</c:formatCode>
                <c:ptCount val="6"/>
                <c:pt idx="0">
                  <c:v>3.1600000000000003E-2</c:v>
                </c:pt>
                <c:pt idx="1">
                  <c:v>3.9599999999999996E-2</c:v>
                </c:pt>
                <c:pt idx="2">
                  <c:v>6.0899999999999996E-2</c:v>
                </c:pt>
                <c:pt idx="3">
                  <c:v>5.16E-2</c:v>
                </c:pt>
                <c:pt idx="4">
                  <c:v>-3.3E-3</c:v>
                </c:pt>
                <c:pt idx="5">
                  <c:v>7.4900000000000008E-2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MG</c:v>
                </c:pt>
              </c:strCache>
            </c:strRef>
          </c:tx>
          <c:cat>
            <c:numRef>
              <c:f>Plan1!$A$2:$A$7</c:f>
              <c:numCache>
                <c:formatCode>General</c:formatCode>
                <c:ptCount val="6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</c:numCache>
            </c:numRef>
          </c:cat>
          <c:val>
            <c:numRef>
              <c:f>Plan1!$C$2:$C$7</c:f>
              <c:numCache>
                <c:formatCode>0%</c:formatCode>
                <c:ptCount val="6"/>
                <c:pt idx="0">
                  <c:v>3.9599999999999996E-2</c:v>
                </c:pt>
                <c:pt idx="1">
                  <c:v>3.8900000000000004E-2</c:v>
                </c:pt>
                <c:pt idx="2">
                  <c:v>5.6100000000000004E-2</c:v>
                </c:pt>
                <c:pt idx="3">
                  <c:v>5.1799999999999999E-2</c:v>
                </c:pt>
                <c:pt idx="4">
                  <c:v>-3.9599999999999996E-2</c:v>
                </c:pt>
                <c:pt idx="5">
                  <c:v>0.109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Uberlandia</c:v>
                </c:pt>
              </c:strCache>
            </c:strRef>
          </c:tx>
          <c:cat>
            <c:numRef>
              <c:f>Plan1!$A$2:$A$7</c:f>
              <c:numCache>
                <c:formatCode>General</c:formatCode>
                <c:ptCount val="6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</c:numCache>
            </c:numRef>
          </c:cat>
          <c:val>
            <c:numRef>
              <c:f>Plan1!$D$2:$D$7</c:f>
              <c:numCache>
                <c:formatCode>0%</c:formatCode>
                <c:ptCount val="6"/>
                <c:pt idx="0">
                  <c:v>7.9371148723697632E-2</c:v>
                </c:pt>
                <c:pt idx="1">
                  <c:v>0.12482029149583804</c:v>
                </c:pt>
                <c:pt idx="2">
                  <c:v>0.20824675996322797</c:v>
                </c:pt>
                <c:pt idx="3">
                  <c:v>0.14171730847898217</c:v>
                </c:pt>
                <c:pt idx="4">
                  <c:v>0.13283152978558679</c:v>
                </c:pt>
                <c:pt idx="5">
                  <c:v>0.13119884695919518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666368"/>
        <c:axId val="32667904"/>
      </c:lineChart>
      <c:catAx>
        <c:axId val="32666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667904"/>
        <c:crosses val="autoZero"/>
        <c:auto val="1"/>
        <c:lblAlgn val="ctr"/>
        <c:lblOffset val="100"/>
        <c:noMultiLvlLbl val="0"/>
      </c:catAx>
      <c:valAx>
        <c:axId val="326679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326663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%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Plan1!$A$2:$A$4</c:f>
              <c:strCache>
                <c:ptCount val="3"/>
                <c:pt idx="0">
                  <c:v>Agronegócio</c:v>
                </c:pt>
                <c:pt idx="1">
                  <c:v>Indústria</c:v>
                </c:pt>
                <c:pt idx="2">
                  <c:v>Serviços</c:v>
                </c:pt>
              </c:strCache>
            </c:strRef>
          </c:cat>
          <c:val>
            <c:numRef>
              <c:f>Plan1!$B$2:$B$4</c:f>
              <c:numCache>
                <c:formatCode>0.0%</c:formatCode>
                <c:ptCount val="3"/>
                <c:pt idx="0">
                  <c:v>2.7400000000000001E-2</c:v>
                </c:pt>
                <c:pt idx="1">
                  <c:v>0.28360000000000002</c:v>
                </c:pt>
                <c:pt idx="2">
                  <c:v>0.68910000000000005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Índice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Plan1!$A$2:$A$12</c:f>
              <c:numCache>
                <c:formatCode>General</c:formatCode>
                <c:ptCount val="11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</c:numCache>
            </c:numRef>
          </c:cat>
          <c:val>
            <c:numRef>
              <c:f>Plan1!$B$2:$B$12</c:f>
              <c:numCache>
                <c:formatCode>0.0</c:formatCode>
                <c:ptCount val="11"/>
                <c:pt idx="0">
                  <c:v>12.6</c:v>
                </c:pt>
                <c:pt idx="1">
                  <c:v>12.3</c:v>
                </c:pt>
                <c:pt idx="2">
                  <c:v>11.4</c:v>
                </c:pt>
                <c:pt idx="3">
                  <c:v>9.8000000000000007</c:v>
                </c:pt>
                <c:pt idx="4">
                  <c:v>9.9</c:v>
                </c:pt>
                <c:pt idx="5">
                  <c:v>9.3000000000000007</c:v>
                </c:pt>
                <c:pt idx="6">
                  <c:v>7.8</c:v>
                </c:pt>
                <c:pt idx="7">
                  <c:v>8.1</c:v>
                </c:pt>
                <c:pt idx="8">
                  <c:v>6.7</c:v>
                </c:pt>
                <c:pt idx="9">
                  <c:v>6</c:v>
                </c:pt>
                <c:pt idx="10">
                  <c:v>5.5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340416"/>
        <c:axId val="33350400"/>
      </c:lineChart>
      <c:catAx>
        <c:axId val="33340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350400"/>
        <c:crosses val="autoZero"/>
        <c:auto val="1"/>
        <c:lblAlgn val="ctr"/>
        <c:lblOffset val="100"/>
        <c:noMultiLvlLbl val="0"/>
      </c:catAx>
      <c:valAx>
        <c:axId val="33350400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333404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Vagas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Plan1!$A$2:$A$18</c:f>
              <c:strCache>
                <c:ptCount val="17"/>
                <c:pt idx="0">
                  <c:v>Telemarketing</c:v>
                </c:pt>
                <c:pt idx="1">
                  <c:v>Comercial e Vendas</c:v>
                </c:pt>
                <c:pt idx="2">
                  <c:v>Industrial</c:v>
                </c:pt>
                <c:pt idx="3">
                  <c:v>Administrativa</c:v>
                </c:pt>
                <c:pt idx="4">
                  <c:v>Serviços Gerais</c:v>
                </c:pt>
                <c:pt idx="5">
                  <c:v>Restaurante</c:v>
                </c:pt>
                <c:pt idx="6">
                  <c:v>Informática</c:v>
                </c:pt>
                <c:pt idx="7">
                  <c:v>Logística e Suprimentos</c:v>
                </c:pt>
                <c:pt idx="8">
                  <c:v>Segurança Patrimonial</c:v>
                </c:pt>
                <c:pt idx="9">
                  <c:v>Transportes</c:v>
                </c:pt>
                <c:pt idx="10">
                  <c:v>Engenharias</c:v>
                </c:pt>
                <c:pt idx="11">
                  <c:v>Manutenção</c:v>
                </c:pt>
                <c:pt idx="12">
                  <c:v>Financeira</c:v>
                </c:pt>
                <c:pt idx="13">
                  <c:v>Técnica</c:v>
                </c:pt>
                <c:pt idx="14">
                  <c:v>Saúde</c:v>
                </c:pt>
                <c:pt idx="15">
                  <c:v>Educação</c:v>
                </c:pt>
                <c:pt idx="16">
                  <c:v>Outras</c:v>
                </c:pt>
              </c:strCache>
            </c:strRef>
          </c:cat>
          <c:val>
            <c:numRef>
              <c:f>Plan1!$B$2:$B$18</c:f>
              <c:numCache>
                <c:formatCode>General</c:formatCode>
                <c:ptCount val="17"/>
                <c:pt idx="0">
                  <c:v>80658</c:v>
                </c:pt>
                <c:pt idx="1">
                  <c:v>53115</c:v>
                </c:pt>
                <c:pt idx="2">
                  <c:v>18488</c:v>
                </c:pt>
                <c:pt idx="3">
                  <c:v>17762</c:v>
                </c:pt>
                <c:pt idx="4">
                  <c:v>14409</c:v>
                </c:pt>
                <c:pt idx="5">
                  <c:v>9555</c:v>
                </c:pt>
                <c:pt idx="6">
                  <c:v>8356</c:v>
                </c:pt>
                <c:pt idx="7">
                  <c:v>7888</c:v>
                </c:pt>
                <c:pt idx="8">
                  <c:v>7535</c:v>
                </c:pt>
                <c:pt idx="9">
                  <c:v>7112</c:v>
                </c:pt>
                <c:pt idx="10">
                  <c:v>4900</c:v>
                </c:pt>
                <c:pt idx="11">
                  <c:v>4897</c:v>
                </c:pt>
                <c:pt idx="12">
                  <c:v>4638</c:v>
                </c:pt>
                <c:pt idx="13">
                  <c:v>4100</c:v>
                </c:pt>
                <c:pt idx="14">
                  <c:v>3165</c:v>
                </c:pt>
                <c:pt idx="15">
                  <c:v>2949</c:v>
                </c:pt>
                <c:pt idx="16">
                  <c:v>26573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935040"/>
        <c:axId val="4936832"/>
        <c:axId val="0"/>
      </c:bar3DChart>
      <c:catAx>
        <c:axId val="4935040"/>
        <c:scaling>
          <c:orientation val="minMax"/>
        </c:scaling>
        <c:delete val="0"/>
        <c:axPos val="l"/>
        <c:majorTickMark val="out"/>
        <c:minorTickMark val="none"/>
        <c:tickLblPos val="nextTo"/>
        <c:crossAx val="4936832"/>
        <c:crosses val="autoZero"/>
        <c:auto val="1"/>
        <c:lblAlgn val="ctr"/>
        <c:lblOffset val="100"/>
        <c:noMultiLvlLbl val="0"/>
      </c:catAx>
      <c:valAx>
        <c:axId val="49368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49350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Salário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Plan1!$A$2:$A$11</c:f>
              <c:strCache>
                <c:ptCount val="10"/>
                <c:pt idx="0">
                  <c:v>Medicina (MsC &amp; PhD)</c:v>
                </c:pt>
                <c:pt idx="1">
                  <c:v>Administração (MsC &amp; PhD)</c:v>
                </c:pt>
                <c:pt idx="2">
                  <c:v>Direito (MsC &amp; PhD)</c:v>
                </c:pt>
                <c:pt idx="3">
                  <c:v>Economia &amp; Contabilidade</c:v>
                </c:pt>
                <c:pt idx="4">
                  <c:v>Engenharia (MsC &amp; PhD)</c:v>
                </c:pt>
                <c:pt idx="5">
                  <c:v>Medicina (Bacharel)</c:v>
                </c:pt>
                <c:pt idx="6">
                  <c:v>Outras Engenharia (Bacharel)</c:v>
                </c:pt>
                <c:pt idx="7">
                  <c:v>Engenharia Mecânica (Bacharel)</c:v>
                </c:pt>
                <c:pt idx="8">
                  <c:v>Engenharia Civil (Bacharel)</c:v>
                </c:pt>
                <c:pt idx="9">
                  <c:v>Outros (MsC &amp; PhD)</c:v>
                </c:pt>
              </c:strCache>
            </c:strRef>
          </c:cat>
          <c:val>
            <c:numRef>
              <c:f>Plan1!$B$2:$B$11</c:f>
              <c:numCache>
                <c:formatCode>General</c:formatCode>
                <c:ptCount val="10"/>
                <c:pt idx="0">
                  <c:v>8966</c:v>
                </c:pt>
                <c:pt idx="1">
                  <c:v>8012</c:v>
                </c:pt>
                <c:pt idx="2">
                  <c:v>7540</c:v>
                </c:pt>
                <c:pt idx="3">
                  <c:v>7085</c:v>
                </c:pt>
                <c:pt idx="4">
                  <c:v>6938</c:v>
                </c:pt>
                <c:pt idx="5">
                  <c:v>6705</c:v>
                </c:pt>
                <c:pt idx="6">
                  <c:v>6141</c:v>
                </c:pt>
                <c:pt idx="7">
                  <c:v>5576</c:v>
                </c:pt>
                <c:pt idx="8">
                  <c:v>5476</c:v>
                </c:pt>
                <c:pt idx="9">
                  <c:v>5439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3372416"/>
        <c:axId val="33378304"/>
        <c:axId val="0"/>
      </c:bar3DChart>
      <c:catAx>
        <c:axId val="33372416"/>
        <c:scaling>
          <c:orientation val="minMax"/>
        </c:scaling>
        <c:delete val="0"/>
        <c:axPos val="l"/>
        <c:majorTickMark val="out"/>
        <c:minorTickMark val="none"/>
        <c:tickLblPos val="nextTo"/>
        <c:crossAx val="33378304"/>
        <c:crosses val="autoZero"/>
        <c:auto val="1"/>
        <c:lblAlgn val="ctr"/>
        <c:lblOffset val="100"/>
        <c:noMultiLvlLbl val="0"/>
      </c:catAx>
      <c:valAx>
        <c:axId val="3337830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333724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pt-B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Salário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Plan1!$A$2:$A$12</c:f>
              <c:strCache>
                <c:ptCount val="11"/>
                <c:pt idx="0">
                  <c:v>Gerente de Contas em TI</c:v>
                </c:pt>
                <c:pt idx="1">
                  <c:v>Médico</c:v>
                </c:pt>
                <c:pt idx="2">
                  <c:v>Administrador - Diretor</c:v>
                </c:pt>
                <c:pt idx="3">
                  <c:v>Analista Programador</c:v>
                </c:pt>
                <c:pt idx="4">
                  <c:v>Engenheiro Mecânico</c:v>
                </c:pt>
                <c:pt idx="5">
                  <c:v>Dentista</c:v>
                </c:pt>
                <c:pt idx="6">
                  <c:v>Engenheiro Elétrico</c:v>
                </c:pt>
                <c:pt idx="7">
                  <c:v>Engenheiro Químico</c:v>
                </c:pt>
                <c:pt idx="8">
                  <c:v>Publicitário</c:v>
                </c:pt>
                <c:pt idx="9">
                  <c:v>Engenheiro Civil</c:v>
                </c:pt>
                <c:pt idx="10">
                  <c:v>Economista</c:v>
                </c:pt>
              </c:strCache>
            </c:strRef>
          </c:cat>
          <c:val>
            <c:numRef>
              <c:f>Plan1!$B$2:$B$12</c:f>
              <c:numCache>
                <c:formatCode>0</c:formatCode>
                <c:ptCount val="11"/>
                <c:pt idx="0">
                  <c:v>20000</c:v>
                </c:pt>
                <c:pt idx="1">
                  <c:v>11381.666666666666</c:v>
                </c:pt>
                <c:pt idx="2">
                  <c:v>8500</c:v>
                </c:pt>
                <c:pt idx="3">
                  <c:v>6425.5</c:v>
                </c:pt>
                <c:pt idx="4">
                  <c:v>5896.666666666667</c:v>
                </c:pt>
                <c:pt idx="5">
                  <c:v>5743.333333333333</c:v>
                </c:pt>
                <c:pt idx="6">
                  <c:v>5715.333333333333</c:v>
                </c:pt>
                <c:pt idx="7">
                  <c:v>5556.666666666667</c:v>
                </c:pt>
                <c:pt idx="8">
                  <c:v>5527</c:v>
                </c:pt>
                <c:pt idx="9">
                  <c:v>5433.333333333333</c:v>
                </c:pt>
                <c:pt idx="10">
                  <c:v>5053.333333333333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878336"/>
        <c:axId val="4879872"/>
        <c:axId val="0"/>
      </c:bar3DChart>
      <c:catAx>
        <c:axId val="4878336"/>
        <c:scaling>
          <c:orientation val="minMax"/>
        </c:scaling>
        <c:delete val="0"/>
        <c:axPos val="l"/>
        <c:majorTickMark val="out"/>
        <c:minorTickMark val="none"/>
        <c:tickLblPos val="nextTo"/>
        <c:crossAx val="4879872"/>
        <c:crosses val="autoZero"/>
        <c:auto val="1"/>
        <c:lblAlgn val="ctr"/>
        <c:lblOffset val="100"/>
        <c:noMultiLvlLbl val="0"/>
      </c:catAx>
      <c:valAx>
        <c:axId val="4879872"/>
        <c:scaling>
          <c:orientation val="minMax"/>
        </c:scaling>
        <c:delete val="0"/>
        <c:axPos val="b"/>
        <c:majorGridlines/>
        <c:numFmt formatCode="0" sourceLinked="1"/>
        <c:majorTickMark val="out"/>
        <c:minorTickMark val="none"/>
        <c:tickLblPos val="nextTo"/>
        <c:crossAx val="48783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pt-BR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4F370-8827-4FED-911D-718C4FB5D17E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C51EE-3E1E-470B-A432-E0CC14F65E9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340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Mestre_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upo 14"/>
          <p:cNvGrpSpPr/>
          <p:nvPr userDrawn="1"/>
        </p:nvGrpSpPr>
        <p:grpSpPr>
          <a:xfrm>
            <a:off x="3069431" y="2283400"/>
            <a:ext cx="3005138" cy="2291200"/>
            <a:chOff x="3051460" y="2182518"/>
            <a:chExt cx="3005138" cy="2291200"/>
          </a:xfrm>
        </p:grpSpPr>
        <p:pic>
          <p:nvPicPr>
            <p:cNvPr id="13" name="Picture 5" descr="logo_call_link.png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3668" y="2182518"/>
              <a:ext cx="2501900" cy="1857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8" descr="slogan.png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1460" y="4229243"/>
              <a:ext cx="300513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Mestre_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upo 2"/>
          <p:cNvGrpSpPr/>
          <p:nvPr userDrawn="1"/>
        </p:nvGrpSpPr>
        <p:grpSpPr>
          <a:xfrm>
            <a:off x="7487260" y="118624"/>
            <a:ext cx="1635760" cy="1143477"/>
            <a:chOff x="6489700" y="409575"/>
            <a:chExt cx="2336800" cy="1633538"/>
          </a:xfrm>
        </p:grpSpPr>
        <p:pic>
          <p:nvPicPr>
            <p:cNvPr id="4" name="Picture 5" descr="logo_call_link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3538" y="409575"/>
              <a:ext cx="1944687" cy="1443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8" descr="slogan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9700" y="1852613"/>
              <a:ext cx="2336800" cy="19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Título 6"/>
          <p:cNvSpPr>
            <a:spLocks noGrp="1"/>
          </p:cNvSpPr>
          <p:nvPr>
            <p:ph type="title" hasCustomPrompt="1"/>
          </p:nvPr>
        </p:nvSpPr>
        <p:spPr>
          <a:xfrm>
            <a:off x="1549400" y="2628900"/>
            <a:ext cx="7232591" cy="1663700"/>
          </a:xfrm>
          <a:prstGeom prst="rect">
            <a:avLst/>
          </a:prstGeom>
        </p:spPr>
        <p:txBody>
          <a:bodyPr anchor="ctr"/>
          <a:lstStyle>
            <a:lvl1pPr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pt-BR" dirty="0" smtClean="0"/>
              <a:t>Título da Apresentação</a:t>
            </a:r>
            <a:br>
              <a:rPr lang="pt-BR" dirty="0" smtClean="0"/>
            </a:br>
            <a:r>
              <a:rPr lang="pt-BR" dirty="0" smtClean="0"/>
              <a:t>Subtítulo</a:t>
            </a:r>
            <a:endParaRPr lang="pt-BR" dirty="0"/>
          </a:p>
        </p:txBody>
      </p:sp>
      <p:cxnSp>
        <p:nvCxnSpPr>
          <p:cNvPr id="11" name="Conector reto 10"/>
          <p:cNvCxnSpPr/>
          <p:nvPr userDrawn="1"/>
        </p:nvCxnSpPr>
        <p:spPr>
          <a:xfrm>
            <a:off x="1549400" y="4387850"/>
            <a:ext cx="7264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exto 7"/>
          <p:cNvSpPr>
            <a:spLocks noGrp="1"/>
          </p:cNvSpPr>
          <p:nvPr>
            <p:ph type="body" sz="quarter" idx="10" hasCustomPrompt="1"/>
          </p:nvPr>
        </p:nvSpPr>
        <p:spPr>
          <a:xfrm>
            <a:off x="1549400" y="4508500"/>
            <a:ext cx="7232650" cy="16637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Área – Autor</a:t>
            </a:r>
          </a:p>
          <a:p>
            <a:pPr lvl="0"/>
            <a:r>
              <a:rPr lang="pt-BR" dirty="0" smtClean="0"/>
              <a:t>Data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70279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Simp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5100" y="160338"/>
            <a:ext cx="7264400" cy="1058862"/>
          </a:xfrm>
          <a:prstGeom prst="rect">
            <a:avLst/>
          </a:prstGeom>
        </p:spPr>
        <p:txBody>
          <a:bodyPr anchor="ctr"/>
          <a:lstStyle>
            <a:lvl1pPr algn="l">
              <a:defRPr sz="32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cxnSp>
        <p:nvCxnSpPr>
          <p:cNvPr id="6" name="Conector reto 5"/>
          <p:cNvCxnSpPr/>
          <p:nvPr userDrawn="1"/>
        </p:nvCxnSpPr>
        <p:spPr>
          <a:xfrm>
            <a:off x="165100" y="1219200"/>
            <a:ext cx="7264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Espaço Reservado para Conteúdo 11"/>
          <p:cNvSpPr>
            <a:spLocks noGrp="1"/>
          </p:cNvSpPr>
          <p:nvPr>
            <p:ph sz="quarter" idx="11"/>
          </p:nvPr>
        </p:nvSpPr>
        <p:spPr>
          <a:xfrm>
            <a:off x="165100" y="1422400"/>
            <a:ext cx="8813800" cy="5295900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itchFamily="2" charset="2"/>
              <a:buChar char="ü"/>
              <a:defRPr sz="2800">
                <a:solidFill>
                  <a:schemeClr val="tx2"/>
                </a:solidFill>
              </a:defRPr>
            </a:lvl1pPr>
            <a:lvl2pPr marL="742950" indent="-285750">
              <a:buFont typeface="Wingdings" pitchFamily="2" charset="2"/>
              <a:buChar char="v"/>
              <a:defRPr sz="2400">
                <a:solidFill>
                  <a:schemeClr val="tx2"/>
                </a:solidFill>
              </a:defRPr>
            </a:lvl2pPr>
            <a:lvl3pPr marL="1143000" indent="-228600">
              <a:buFont typeface="Courier New" pitchFamily="49" charset="0"/>
              <a:buChar char="o"/>
              <a:defRPr sz="2000">
                <a:solidFill>
                  <a:schemeClr val="tx2"/>
                </a:solidFill>
              </a:defRPr>
            </a:lvl3pPr>
            <a:lvl4pPr marL="1600200" indent="-228600">
              <a:buFont typeface="Arial" pitchFamily="34" charset="0"/>
              <a:buChar char="•"/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45611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5100" y="160338"/>
            <a:ext cx="7264400" cy="1058862"/>
          </a:xfrm>
          <a:prstGeom prst="rect">
            <a:avLst/>
          </a:prstGeom>
        </p:spPr>
        <p:txBody>
          <a:bodyPr anchor="ctr"/>
          <a:lstStyle>
            <a:lvl1pPr algn="l">
              <a:defRPr sz="32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cxnSp>
        <p:nvCxnSpPr>
          <p:cNvPr id="6" name="Conector reto 5"/>
          <p:cNvCxnSpPr/>
          <p:nvPr userDrawn="1"/>
        </p:nvCxnSpPr>
        <p:spPr>
          <a:xfrm>
            <a:off x="165100" y="1219200"/>
            <a:ext cx="7264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Espaço Reservado para Conteúdo 11"/>
          <p:cNvSpPr>
            <a:spLocks noGrp="1"/>
          </p:cNvSpPr>
          <p:nvPr>
            <p:ph sz="quarter" idx="11"/>
          </p:nvPr>
        </p:nvSpPr>
        <p:spPr>
          <a:xfrm>
            <a:off x="165100" y="1422400"/>
            <a:ext cx="4318000" cy="5295900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itchFamily="2" charset="2"/>
              <a:buChar char="ü"/>
              <a:defRPr sz="2800">
                <a:solidFill>
                  <a:schemeClr val="tx2"/>
                </a:solidFill>
              </a:defRPr>
            </a:lvl1pPr>
            <a:lvl2pPr marL="742950" indent="-285750">
              <a:buFont typeface="Wingdings" pitchFamily="2" charset="2"/>
              <a:buChar char="v"/>
              <a:defRPr sz="2400">
                <a:solidFill>
                  <a:schemeClr val="tx2"/>
                </a:solidFill>
              </a:defRPr>
            </a:lvl2pPr>
            <a:lvl3pPr marL="1143000" indent="-228600">
              <a:buFont typeface="Courier New" pitchFamily="49" charset="0"/>
              <a:buChar char="o"/>
              <a:defRPr sz="2000">
                <a:solidFill>
                  <a:schemeClr val="tx2"/>
                </a:solidFill>
              </a:defRPr>
            </a:lvl3pPr>
            <a:lvl4pPr marL="1600200" indent="-228600">
              <a:buFont typeface="Arial" pitchFamily="34" charset="0"/>
              <a:buChar char="•"/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Conteúdo 11"/>
          <p:cNvSpPr>
            <a:spLocks noGrp="1"/>
          </p:cNvSpPr>
          <p:nvPr>
            <p:ph sz="quarter" idx="12"/>
          </p:nvPr>
        </p:nvSpPr>
        <p:spPr>
          <a:xfrm>
            <a:off x="4660900" y="1422400"/>
            <a:ext cx="4318000" cy="5295900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itchFamily="2" charset="2"/>
              <a:buChar char="ü"/>
              <a:defRPr sz="2800">
                <a:solidFill>
                  <a:schemeClr val="tx2"/>
                </a:solidFill>
              </a:defRPr>
            </a:lvl1pPr>
            <a:lvl2pPr marL="742950" indent="-285750">
              <a:buFont typeface="Wingdings" pitchFamily="2" charset="2"/>
              <a:buChar char="v"/>
              <a:defRPr sz="2400">
                <a:solidFill>
                  <a:schemeClr val="tx2"/>
                </a:solidFill>
              </a:defRPr>
            </a:lvl2pPr>
            <a:lvl3pPr marL="1143000" indent="-228600">
              <a:buFont typeface="Courier New" pitchFamily="49" charset="0"/>
              <a:buChar char="o"/>
              <a:defRPr sz="2000">
                <a:solidFill>
                  <a:schemeClr val="tx2"/>
                </a:solidFill>
              </a:defRPr>
            </a:lvl3pPr>
            <a:lvl4pPr marL="1600200" indent="-228600">
              <a:buFont typeface="Arial" pitchFamily="34" charset="0"/>
              <a:buChar char="•"/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95363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ulo &amp;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5100" y="160338"/>
            <a:ext cx="7264400" cy="1058862"/>
          </a:xfrm>
          <a:prstGeom prst="rect">
            <a:avLst/>
          </a:prstGeom>
        </p:spPr>
        <p:txBody>
          <a:bodyPr anchor="ctr"/>
          <a:lstStyle>
            <a:lvl1pPr algn="l">
              <a:defRPr sz="32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cxnSp>
        <p:nvCxnSpPr>
          <p:cNvPr id="6" name="Conector reto 5"/>
          <p:cNvCxnSpPr/>
          <p:nvPr userDrawn="1"/>
        </p:nvCxnSpPr>
        <p:spPr>
          <a:xfrm>
            <a:off x="165100" y="1219200"/>
            <a:ext cx="72644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Espaço Reservado para Conteúdo 11"/>
          <p:cNvSpPr>
            <a:spLocks noGrp="1"/>
          </p:cNvSpPr>
          <p:nvPr>
            <p:ph sz="quarter" idx="11"/>
          </p:nvPr>
        </p:nvSpPr>
        <p:spPr>
          <a:xfrm>
            <a:off x="165100" y="2019300"/>
            <a:ext cx="4318000" cy="4699000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itchFamily="2" charset="2"/>
              <a:buChar char="ü"/>
              <a:defRPr sz="2800">
                <a:solidFill>
                  <a:schemeClr val="tx2"/>
                </a:solidFill>
              </a:defRPr>
            </a:lvl1pPr>
            <a:lvl2pPr marL="742950" indent="-285750">
              <a:buFont typeface="Wingdings" pitchFamily="2" charset="2"/>
              <a:buChar char="v"/>
              <a:defRPr sz="2400">
                <a:solidFill>
                  <a:schemeClr val="tx2"/>
                </a:solidFill>
              </a:defRPr>
            </a:lvl2pPr>
            <a:lvl3pPr marL="1143000" indent="-228600">
              <a:buFont typeface="Courier New" pitchFamily="49" charset="0"/>
              <a:buChar char="o"/>
              <a:defRPr sz="2000">
                <a:solidFill>
                  <a:schemeClr val="tx2"/>
                </a:solidFill>
              </a:defRPr>
            </a:lvl3pPr>
            <a:lvl4pPr marL="1600200" indent="-228600">
              <a:buFont typeface="Arial" pitchFamily="34" charset="0"/>
              <a:buChar char="•"/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5" name="Espaço Reservado para Conteúdo 11"/>
          <p:cNvSpPr>
            <a:spLocks noGrp="1"/>
          </p:cNvSpPr>
          <p:nvPr>
            <p:ph sz="quarter" idx="12"/>
          </p:nvPr>
        </p:nvSpPr>
        <p:spPr>
          <a:xfrm>
            <a:off x="4660900" y="2019300"/>
            <a:ext cx="4318000" cy="4699000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pitchFamily="2" charset="2"/>
              <a:buChar char="ü"/>
              <a:defRPr sz="2800">
                <a:solidFill>
                  <a:schemeClr val="tx2"/>
                </a:solidFill>
              </a:defRPr>
            </a:lvl1pPr>
            <a:lvl2pPr marL="742950" indent="-285750">
              <a:buFont typeface="Wingdings" pitchFamily="2" charset="2"/>
              <a:buChar char="v"/>
              <a:defRPr sz="2400">
                <a:solidFill>
                  <a:schemeClr val="tx2"/>
                </a:solidFill>
              </a:defRPr>
            </a:lvl2pPr>
            <a:lvl3pPr marL="1143000" indent="-228600">
              <a:buFont typeface="Courier New" pitchFamily="49" charset="0"/>
              <a:buChar char="o"/>
              <a:defRPr sz="2000">
                <a:solidFill>
                  <a:schemeClr val="tx2"/>
                </a:solidFill>
              </a:defRPr>
            </a:lvl3pPr>
            <a:lvl4pPr marL="1600200" indent="-228600">
              <a:buFont typeface="Arial" pitchFamily="34" charset="0"/>
              <a:buChar char="•"/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165100" y="1409700"/>
            <a:ext cx="4318000" cy="5207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Subtítulo</a:t>
            </a:r>
            <a:endParaRPr lang="pt-BR" dirty="0"/>
          </a:p>
        </p:txBody>
      </p:sp>
      <p:sp>
        <p:nvSpPr>
          <p:cNvPr id="10" name="Espaço Reservado para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660900" y="1409700"/>
            <a:ext cx="4318000" cy="5207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pt-BR" dirty="0" smtClean="0"/>
              <a:t>Subtítulo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21617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  <a:prstGeom prst="rect">
            <a:avLst/>
          </a:prstGeo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28/02/2013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728357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28/02/2013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69088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  <a:prstGeom prst="rect">
            <a:avLst/>
          </a:prstGeo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  <a:prstGeom prst="rect">
            <a:avLst/>
          </a:prstGeo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28/02/2013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1199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  <a:prstGeom prst="rect">
            <a:avLst/>
          </a:prstGeo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28/02/2013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593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 userDrawn="1"/>
        </p:nvGrpSpPr>
        <p:grpSpPr>
          <a:xfrm>
            <a:off x="7487260" y="118624"/>
            <a:ext cx="1635760" cy="1143477"/>
            <a:chOff x="6489700" y="409575"/>
            <a:chExt cx="2336800" cy="1633538"/>
          </a:xfrm>
        </p:grpSpPr>
        <p:pic>
          <p:nvPicPr>
            <p:cNvPr id="3" name="Picture 5" descr="logo_call_link.png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3538" y="409575"/>
              <a:ext cx="1944687" cy="1443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8" descr="slogan.png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9700" y="1852613"/>
              <a:ext cx="2336800" cy="19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0" r:id="rId3"/>
    <p:sldLayoutId id="2147483651" r:id="rId4"/>
    <p:sldLayoutId id="2147483652" r:id="rId5"/>
    <p:sldLayoutId id="2147483659" r:id="rId6"/>
    <p:sldLayoutId id="2147483660" r:id="rId7"/>
    <p:sldLayoutId id="2147483661" r:id="rId8"/>
    <p:sldLayoutId id="2147483662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ae.com.br/et/23.pdf" TargetMode="External"/><Relationship Id="rId2" Type="http://schemas.openxmlformats.org/officeDocument/2006/relationships/hyperlink" Target="http://portal.mec.gov.br/index.php?id=14384&amp;option=com_content&amp;view=article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posuberlandia.com.br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jpeg"/><Relationship Id="rId1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link.com.br/" TargetMode="External"/><Relationship Id="rId2" Type="http://schemas.openxmlformats.org/officeDocument/2006/relationships/hyperlink" Target="mailto:vagas@callink.com.br" TargetMode="Externa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si.lopesgazzani.com.br/docentes/marcio/marcio/20101119_i.voce_ti_Profissional_e_Mercado_de_TI.zip" TargetMode="External"/><Relationship Id="rId3" Type="http://schemas.openxmlformats.org/officeDocument/2006/relationships/hyperlink" Target="http://si.lopesgazzani.com.br/docentes/marcio/marcio/20111111_Pitagoras_Desafios_e_alternativas_do_mercado_de_TI.zip" TargetMode="External"/><Relationship Id="rId7" Type="http://schemas.openxmlformats.org/officeDocument/2006/relationships/hyperlink" Target="http://si.lopesgazzani.com.br/docentes/marcio/marcio/20101130_Uniminas_Perspectivas_do_desenvolvimento_de_software.zip" TargetMode="External"/><Relationship Id="rId2" Type="http://schemas.openxmlformats.org/officeDocument/2006/relationships/hyperlink" Target="http://si.lopesgazzani.com.br/docentes/marcio/marcio/20080828_Unigap_ForumLideresdeTI_DesafiosdoProfissionaldeTI.zip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si.lopesgazzani.com.br/docentes/marcio/marcio/20110211_Uniube_WSInfoSec_Papel_da_Seguranca_na_Gestao_de_TI.zip" TargetMode="External"/><Relationship Id="rId5" Type="http://schemas.openxmlformats.org/officeDocument/2006/relationships/hyperlink" Target="http://si.lopesgazzani.com.br/docentes/marcio/marcio/20110804_Pitagoras_O_Mercado_de_TI_e_sua_carreira.zip" TargetMode="External"/><Relationship Id="rId10" Type="http://schemas.openxmlformats.org/officeDocument/2006/relationships/hyperlink" Target="http://si.lopesgazzani.com.br/docentes/marcio/marcio/20091024_uniminas_pos_UmaVisaoGeraldoMercadodeTI.zip" TargetMode="External"/><Relationship Id="rId4" Type="http://schemas.openxmlformats.org/officeDocument/2006/relationships/hyperlink" Target="http://si.lopesgazzani.com.br/docentes/marcio/marcio/20100927_Unipac_1oEncProfTI_EmpreendedorismoxEmpregabilidade.zip" TargetMode="External"/><Relationship Id="rId9" Type="http://schemas.openxmlformats.org/officeDocument/2006/relationships/hyperlink" Target="http://si.lopesgazzani.com.br/docentes/marcio/marcio/20110616_Uniminas_8aMostra_VisaoMercadoTIem2011.zip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i.lopesgazzani.com.br/docentes/marcio/" TargetMode="External"/><Relationship Id="rId7" Type="http://schemas.openxmlformats.org/officeDocument/2006/relationships/image" Target="../media/image9.png"/><Relationship Id="rId2" Type="http://schemas.openxmlformats.org/officeDocument/2006/relationships/hyperlink" Target="mailto:marcio.moreira@callink.com.br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hyperlink" Target="mailto:marcio.moreira@callink.com.b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erlandia.mg.gov.br/?pagina=agenciaNoticias&amp;id=1674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ibge.gov.br/home/estatistica/economia/pibmunicipios/" TargetMode="External"/><Relationship Id="rId4" Type="http://schemas.openxmlformats.org/officeDocument/2006/relationships/hyperlink" Target="http://www.mercadocomum.com/site/artigo/detalhar/em-2011-pib-mineiro-seguiu-ritmo-da-economia-naciona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erlandia.mg.gov.br/?pagina=agenciaNoticias&amp;id=1674" TargetMode="Externa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bge.gov.br/home/estatistica/indicadores/trabalhoerendimento/pme_nova/defaulttab_hist.shtm" TargetMode="Externa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istoedinheiro.com.br/noticias/44845_COMO+SEGURAR+SEUS+TALENTO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vestibular.universia.com.br/o-que-estudar/profissoes-do-futuro/oito-profisses-prometem-emprego-garantido-PRINTABLE.html" TargetMode="External"/><Relationship Id="rId2" Type="http://schemas.openxmlformats.org/officeDocument/2006/relationships/hyperlink" Target="http://oglobo.globo.com/emprego/as-areas-profissoes-que-vao-criar-mais-vagas-em-2013-7107633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mpregocerto.uol.com.br/info/vagas_por_area.html" TargetMode="Externa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enemvirtual.com.br/salarios-e-profissoes/" TargetMode="External"/><Relationship Id="rId4" Type="http://schemas.openxmlformats.org/officeDocument/2006/relationships/hyperlink" Target="http://www.mundovestibular.com.br/articles/5934/1/As-Profissoes-Mais-Bem-Pagas/Paacutegina1.html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784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entrar no mercado?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02" y="1700808"/>
            <a:ext cx="8870950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C:\Users\Marcio\AppData\Local\Microsoft\Windows\Temporary Internet Files\Content.IE5\3TV9PJ1B\MP900289537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283" y="4293096"/>
            <a:ext cx="2545717" cy="169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Documents and Settings\marciorm\Configurações locais\Temporary Internet Files\Content.IE5\5TZPZC40\MPj04100530000[1]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75602"/>
            <a:ext cx="2592288" cy="2615274"/>
          </a:xfrm>
          <a:prstGeom prst="rect">
            <a:avLst/>
          </a:prstGeom>
          <a:noFill/>
        </p:spPr>
      </p:pic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4686676" y="1422400"/>
            <a:ext cx="4292223" cy="52959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pt-BR" dirty="0" smtClean="0"/>
              <a:t>Construa sua empregabilidade!</a:t>
            </a:r>
          </a:p>
          <a:p>
            <a:endParaRPr lang="pt-BR" dirty="0" smtClean="0"/>
          </a:p>
          <a:p>
            <a:r>
              <a:rPr lang="pt-BR" dirty="0" smtClean="0"/>
              <a:t>Competências:</a:t>
            </a:r>
            <a:endParaRPr lang="pt-BR" dirty="0"/>
          </a:p>
          <a:p>
            <a:pPr lvl="1"/>
            <a:endParaRPr lang="pt-BR" dirty="0"/>
          </a:p>
          <a:p>
            <a:pPr lvl="1"/>
            <a:r>
              <a:rPr lang="pt-BR" dirty="0"/>
              <a:t>Conhecimento = Formação:</a:t>
            </a:r>
          </a:p>
          <a:p>
            <a:pPr lvl="2"/>
            <a:r>
              <a:rPr lang="pt-BR" dirty="0"/>
              <a:t>Graduação</a:t>
            </a:r>
          </a:p>
          <a:p>
            <a:pPr lvl="2"/>
            <a:endParaRPr lang="pt-BR" dirty="0"/>
          </a:p>
          <a:p>
            <a:pPr lvl="1"/>
            <a:r>
              <a:rPr lang="pt-BR" dirty="0"/>
              <a:t>Habilidades:</a:t>
            </a:r>
          </a:p>
          <a:p>
            <a:pPr lvl="2"/>
            <a:r>
              <a:rPr lang="pt-BR" dirty="0"/>
              <a:t>Voluntariado e Intercâmbio</a:t>
            </a:r>
          </a:p>
          <a:p>
            <a:pPr lvl="2"/>
            <a:r>
              <a:rPr lang="pt-BR" dirty="0" smtClean="0"/>
              <a:t>Estágio e Trainee</a:t>
            </a:r>
          </a:p>
          <a:p>
            <a:pPr lvl="2"/>
            <a:endParaRPr lang="pt-BR" dirty="0"/>
          </a:p>
          <a:p>
            <a:pPr lvl="1"/>
            <a:r>
              <a:rPr lang="pt-BR" dirty="0"/>
              <a:t>Atitudes:</a:t>
            </a:r>
          </a:p>
          <a:p>
            <a:pPr lvl="2"/>
            <a:r>
              <a:rPr lang="pt-BR" dirty="0" smtClean="0"/>
              <a:t>Vá atrás de seus sonhos</a:t>
            </a:r>
          </a:p>
          <a:p>
            <a:pPr lvl="2"/>
            <a:r>
              <a:rPr lang="pt-BR" dirty="0" smtClean="0"/>
              <a:t>Busque oportunidades</a:t>
            </a:r>
          </a:p>
          <a:p>
            <a:pPr lvl="2"/>
            <a:r>
              <a:rPr lang="pt-BR" dirty="0" smtClean="0"/>
              <a:t>Se apresente para o mercado</a:t>
            </a:r>
          </a:p>
        </p:txBody>
      </p:sp>
    </p:spTree>
    <p:extLst>
      <p:ext uri="{BB962C8B-B14F-4D97-AF65-F5344CB8AC3E}">
        <p14:creationId xmlns:p14="http://schemas.microsoft.com/office/powerpoint/2010/main" val="18632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crescer na carreira</a:t>
            </a:r>
            <a:r>
              <a:rPr lang="pt-BR" dirty="0"/>
              <a:t>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02" y="1700808"/>
            <a:ext cx="8870950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Marcio\AppData\Local\Microsoft\Windows\Temporary Internet Files\Content.IE5\8OXKK422\MP90038263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08" y="3896588"/>
            <a:ext cx="2055728" cy="287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arcio\AppData\Local\Microsoft\Windows\Temporary Internet Files\Content.IE5\WLXW1WWC\MP900422753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66" y="1484783"/>
            <a:ext cx="3501430" cy="2330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3635896" y="1422400"/>
            <a:ext cx="5343004" cy="52959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pt-BR" dirty="0" smtClean="0"/>
              <a:t>Aumente sua empregabilidade!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Seus </a:t>
            </a:r>
            <a:r>
              <a:rPr lang="pt-BR" dirty="0"/>
              <a:t>problemas são seus. Sendo útil sempre, você cria uma barreira de saída para sua empresa.</a:t>
            </a:r>
          </a:p>
          <a:p>
            <a:r>
              <a:rPr lang="pt-BR" dirty="0" smtClean="0"/>
              <a:t>Esforço ... comove. Resultado ... promove!</a:t>
            </a:r>
            <a:endParaRPr lang="pt-BR" dirty="0"/>
          </a:p>
          <a:p>
            <a:r>
              <a:rPr lang="pt-BR" dirty="0" smtClean="0"/>
              <a:t>Quem lhe promove são seus pares</a:t>
            </a:r>
            <a:r>
              <a:rPr lang="pt-BR" dirty="0" smtClean="0"/>
              <a:t>!</a:t>
            </a:r>
          </a:p>
          <a:p>
            <a:r>
              <a:rPr lang="pt-BR" dirty="0" smtClean="0"/>
              <a:t>Quem não tem sucessor não pode ser promovido!</a:t>
            </a:r>
            <a:endParaRPr lang="pt-BR" dirty="0" smtClean="0"/>
          </a:p>
          <a:p>
            <a:pPr lvl="1"/>
            <a:endParaRPr lang="pt-BR" dirty="0" smtClean="0"/>
          </a:p>
          <a:p>
            <a:r>
              <a:rPr lang="pt-BR" dirty="0" smtClean="0"/>
              <a:t>Competências:</a:t>
            </a:r>
          </a:p>
          <a:p>
            <a:pPr lvl="1"/>
            <a:r>
              <a:rPr lang="pt-BR" dirty="0" smtClean="0"/>
              <a:t>Adicione algo em seu CV todo ano</a:t>
            </a:r>
            <a:endParaRPr lang="pt-BR" dirty="0"/>
          </a:p>
          <a:p>
            <a:pPr lvl="1"/>
            <a:r>
              <a:rPr lang="pt-BR" dirty="0" smtClean="0"/>
              <a:t>Conhecimento </a:t>
            </a:r>
            <a:r>
              <a:rPr lang="pt-BR" dirty="0"/>
              <a:t>= Formação:</a:t>
            </a:r>
          </a:p>
          <a:p>
            <a:pPr lvl="2"/>
            <a:r>
              <a:rPr lang="pt-BR" dirty="0" smtClean="0"/>
              <a:t>Pós, MBA, Especialização, Mestrado, Doutorado</a:t>
            </a:r>
          </a:p>
          <a:p>
            <a:pPr lvl="2"/>
            <a:r>
              <a:rPr lang="pt-BR" dirty="0" smtClean="0"/>
              <a:t>Certificação específica em sua área de atuação</a:t>
            </a:r>
            <a:endParaRPr lang="pt-BR" dirty="0"/>
          </a:p>
          <a:p>
            <a:pPr lvl="1"/>
            <a:r>
              <a:rPr lang="pt-BR" dirty="0" smtClean="0"/>
              <a:t>Habilidades</a:t>
            </a:r>
            <a:r>
              <a:rPr lang="pt-BR" dirty="0"/>
              <a:t>:</a:t>
            </a:r>
          </a:p>
          <a:p>
            <a:pPr lvl="2"/>
            <a:r>
              <a:rPr lang="pt-BR" dirty="0" smtClean="0"/>
              <a:t>Busque o “</a:t>
            </a:r>
            <a:r>
              <a:rPr lang="pt-BR" i="1" dirty="0" err="1" smtClean="0"/>
              <a:t>job</a:t>
            </a:r>
            <a:r>
              <a:rPr lang="pt-BR" i="1" dirty="0" smtClean="0"/>
              <a:t> </a:t>
            </a:r>
            <a:r>
              <a:rPr lang="pt-BR" i="1" dirty="0" err="1" smtClean="0"/>
              <a:t>rotation</a:t>
            </a:r>
            <a:r>
              <a:rPr lang="pt-BR" dirty="0" smtClean="0"/>
              <a:t>” em sua área de atuação</a:t>
            </a:r>
          </a:p>
          <a:p>
            <a:pPr lvl="2"/>
            <a:r>
              <a:rPr lang="pt-BR" dirty="0" smtClean="0"/>
              <a:t>Coopere com outras áreas para  entende-las</a:t>
            </a:r>
          </a:p>
          <a:p>
            <a:pPr lvl="1"/>
            <a:r>
              <a:rPr lang="pt-BR" dirty="0" smtClean="0"/>
              <a:t>Atitudes</a:t>
            </a:r>
            <a:r>
              <a:rPr lang="pt-BR" dirty="0"/>
              <a:t>:</a:t>
            </a:r>
          </a:p>
          <a:p>
            <a:pPr lvl="2"/>
            <a:r>
              <a:rPr lang="pt-BR" dirty="0" smtClean="0"/>
              <a:t>Escolha sua direção na Carreira Y</a:t>
            </a:r>
          </a:p>
          <a:p>
            <a:pPr lvl="2"/>
            <a:r>
              <a:rPr lang="pt-BR" dirty="0"/>
              <a:t>Aprenda com seus erros </a:t>
            </a:r>
            <a:r>
              <a:rPr lang="pt-BR" dirty="0">
                <a:sym typeface="Wingdings"/>
              </a:rPr>
              <a:t> melhore  valorize-se</a:t>
            </a:r>
          </a:p>
          <a:p>
            <a:pPr lvl="2"/>
            <a:r>
              <a:rPr lang="pt-BR" dirty="0" smtClean="0"/>
              <a:t>Antecipe </a:t>
            </a:r>
            <a:r>
              <a:rPr lang="pt-BR" dirty="0"/>
              <a:t>as necessidades de seu mercado</a:t>
            </a:r>
          </a:p>
          <a:p>
            <a:pPr lvl="2"/>
            <a:r>
              <a:rPr lang="pt-BR" dirty="0" smtClean="0"/>
              <a:t>Arrisque: proponha  desafios e remuneração variável</a:t>
            </a:r>
          </a:p>
          <a:p>
            <a:pPr lvl="2"/>
            <a:r>
              <a:rPr lang="pt-BR" dirty="0" smtClean="0"/>
              <a:t>Trabalhe com prazer e idoneidade</a:t>
            </a:r>
          </a:p>
          <a:p>
            <a:pPr lvl="2"/>
            <a:r>
              <a:rPr lang="pt-BR" dirty="0"/>
              <a:t>Mantenha pelo menos um ano de salário </a:t>
            </a:r>
            <a:r>
              <a:rPr lang="pt-BR" dirty="0" smtClean="0"/>
              <a:t>poupado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2848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Níveis das titulações</a:t>
            </a:r>
            <a:endParaRPr lang="pt-BR" dirty="0"/>
          </a:p>
        </p:txBody>
      </p:sp>
      <p:graphicFrame>
        <p:nvGraphicFramePr>
          <p:cNvPr id="22" name="Espaço Reservado para Conteúdo 7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087461359"/>
              </p:ext>
            </p:extLst>
          </p:nvPr>
        </p:nvGraphicFramePr>
        <p:xfrm>
          <a:off x="165100" y="1627120"/>
          <a:ext cx="8813409" cy="4949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886"/>
                <a:gridCol w="7492523"/>
              </a:tblGrid>
              <a:tr h="339929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Nível</a:t>
                      </a:r>
                      <a:endParaRPr lang="pt-BR" sz="1400" dirty="0"/>
                    </a:p>
                  </a:txBody>
                  <a:tcPr marL="92137" marR="9213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Titulação</a:t>
                      </a:r>
                      <a:endParaRPr lang="pt-BR" sz="1400" dirty="0"/>
                    </a:p>
                  </a:txBody>
                  <a:tcPr marL="92137" marR="92137" anchor="ctr"/>
                </a:tc>
              </a:tr>
              <a:tr h="1152368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Doutorado</a:t>
                      </a:r>
                    </a:p>
                    <a:p>
                      <a:r>
                        <a:rPr lang="pt-BR" sz="1400" dirty="0" smtClean="0"/>
                        <a:t>(PhD)</a:t>
                      </a:r>
                      <a:endParaRPr lang="pt-BR" sz="1400" dirty="0"/>
                    </a:p>
                  </a:txBody>
                  <a:tcPr marL="92137" marR="92137" anchor="ctr"/>
                </a:tc>
                <a:tc>
                  <a:txBody>
                    <a:bodyPr/>
                    <a:lstStyle/>
                    <a:p>
                      <a:endParaRPr lang="pt-BR" sz="1400" dirty="0" smtClean="0"/>
                    </a:p>
                  </a:txBody>
                  <a:tcPr marL="92137" marR="92137" anchor="ctr"/>
                </a:tc>
              </a:tr>
              <a:tr h="1152368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Pós-Graduação</a:t>
                      </a:r>
                      <a:endParaRPr lang="pt-BR" sz="1400" dirty="0"/>
                    </a:p>
                  </a:txBody>
                  <a:tcPr marL="92137" marR="92137" anchor="ctr"/>
                </a:tc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 marL="92137" marR="92137" anchor="ctr"/>
                </a:tc>
              </a:tr>
              <a:tr h="1152368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Graduação</a:t>
                      </a:r>
                      <a:endParaRPr lang="pt-BR" sz="1400" dirty="0"/>
                    </a:p>
                  </a:txBody>
                  <a:tcPr marL="92137" marR="92137" anchor="ctr"/>
                </a:tc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 marL="92137" marR="92137" anchor="ctr"/>
                </a:tc>
              </a:tr>
              <a:tr h="1152368">
                <a:tc>
                  <a:txBody>
                    <a:bodyPr/>
                    <a:lstStyle/>
                    <a:p>
                      <a:r>
                        <a:rPr lang="pt-BR" sz="1400" dirty="0" smtClean="0"/>
                        <a:t>Superior</a:t>
                      </a:r>
                      <a:endParaRPr lang="pt-BR" sz="1400" dirty="0"/>
                    </a:p>
                  </a:txBody>
                  <a:tcPr marL="92137" marR="92137" anchor="ctr"/>
                </a:tc>
                <a:tc>
                  <a:txBody>
                    <a:bodyPr/>
                    <a:lstStyle/>
                    <a:p>
                      <a:endParaRPr lang="pt-BR" sz="1400" dirty="0"/>
                    </a:p>
                  </a:txBody>
                  <a:tcPr marL="92137" marR="92137" anchor="ctr"/>
                </a:tc>
              </a:tr>
            </a:tbl>
          </a:graphicData>
        </a:graphic>
      </p:graphicFrame>
      <p:sp>
        <p:nvSpPr>
          <p:cNvPr id="25" name="Retângulo de cantos arredondados 24"/>
          <p:cNvSpPr/>
          <p:nvPr/>
        </p:nvSpPr>
        <p:spPr>
          <a:xfrm>
            <a:off x="2843808" y="2060848"/>
            <a:ext cx="2988472" cy="2160240"/>
          </a:xfrm>
          <a:prstGeom prst="roundRect">
            <a:avLst>
              <a:gd name="adj" fmla="val 10349"/>
            </a:avLst>
          </a:prstGeom>
          <a:solidFill>
            <a:srgbClr val="FFF1CE">
              <a:alpha val="20000"/>
            </a:srgbClr>
          </a:soli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2000" tIns="18000" rIns="72000" bIns="18000" rtlCol="0" anchor="t"/>
          <a:lstStyle/>
          <a:p>
            <a:r>
              <a:rPr lang="pt-BR" sz="1600" dirty="0"/>
              <a:t>lato </a:t>
            </a:r>
            <a:r>
              <a:rPr lang="pt-BR" sz="1600" dirty="0" smtClean="0"/>
              <a:t>sensu</a:t>
            </a:r>
          </a:p>
          <a:p>
            <a:r>
              <a:rPr lang="pt-BR" sz="1600" dirty="0" smtClean="0"/>
              <a:t>(visão larga)</a:t>
            </a:r>
          </a:p>
          <a:p>
            <a:r>
              <a:rPr lang="pt-BR" sz="1600" dirty="0" smtClean="0"/>
              <a:t>(generalista)</a:t>
            </a:r>
          </a:p>
        </p:txBody>
      </p:sp>
      <p:sp>
        <p:nvSpPr>
          <p:cNvPr id="26" name="Retângulo de cantos arredondados 25"/>
          <p:cNvSpPr/>
          <p:nvPr/>
        </p:nvSpPr>
        <p:spPr>
          <a:xfrm>
            <a:off x="5904288" y="2060848"/>
            <a:ext cx="2916184" cy="2160240"/>
          </a:xfrm>
          <a:prstGeom prst="roundRect">
            <a:avLst>
              <a:gd name="adj" fmla="val 9718"/>
            </a:avLst>
          </a:prstGeom>
          <a:solidFill>
            <a:srgbClr val="FFF1CE">
              <a:alpha val="20000"/>
            </a:srgbClr>
          </a:soli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72000" tIns="18000" rIns="72000" bIns="18000" rtlCol="0" anchor="t"/>
          <a:lstStyle/>
          <a:p>
            <a:r>
              <a:rPr lang="pt-BR" sz="1600" dirty="0"/>
              <a:t>stricto </a:t>
            </a:r>
            <a:r>
              <a:rPr lang="pt-BR" sz="1600" dirty="0" smtClean="0"/>
              <a:t>sensu</a:t>
            </a:r>
          </a:p>
          <a:p>
            <a:r>
              <a:rPr lang="pt-BR" sz="1600" dirty="0" smtClean="0"/>
              <a:t>(visão estreita)</a:t>
            </a:r>
          </a:p>
          <a:p>
            <a:r>
              <a:rPr lang="pt-BR" sz="1600" dirty="0" smtClean="0"/>
              <a:t>(especialista)</a:t>
            </a:r>
            <a:endParaRPr lang="pt-BR" sz="16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7495644" y="6551766"/>
            <a:ext cx="15135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Fonte: </a:t>
            </a:r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MEC</a:t>
            </a:r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 </a:t>
            </a:r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IAPE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tângulo de cantos arredondados 6"/>
          <p:cNvSpPr/>
          <p:nvPr/>
        </p:nvSpPr>
        <p:spPr>
          <a:xfrm>
            <a:off x="1619672" y="5661248"/>
            <a:ext cx="1260000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Sequencial</a:t>
            </a:r>
          </a:p>
          <a:p>
            <a:pPr algn="ctr"/>
            <a:r>
              <a:rPr lang="pt-BR" sz="1300" dirty="0" smtClean="0"/>
              <a:t>1600 horas</a:t>
            </a:r>
          </a:p>
          <a:p>
            <a:pPr algn="ctr"/>
            <a:r>
              <a:rPr lang="pt-BR" sz="1300" dirty="0" smtClean="0"/>
              <a:t>400 dias</a:t>
            </a:r>
            <a:endParaRPr lang="pt-BR" sz="1300" dirty="0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2951960" y="4509120"/>
            <a:ext cx="1260000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Tecnólogo</a:t>
            </a:r>
          </a:p>
          <a:p>
            <a:pPr algn="ctr"/>
            <a:r>
              <a:rPr lang="pt-BR" sz="1300" dirty="0" smtClean="0"/>
              <a:t>1600h a 2400h</a:t>
            </a:r>
            <a:endParaRPr lang="pt-BR" sz="1300" dirty="0"/>
          </a:p>
        </p:txBody>
      </p:sp>
      <p:sp>
        <p:nvSpPr>
          <p:cNvPr id="11" name="Retângulo de cantos arredondados 10"/>
          <p:cNvSpPr/>
          <p:nvPr/>
        </p:nvSpPr>
        <p:spPr>
          <a:xfrm>
            <a:off x="4464128" y="4509120"/>
            <a:ext cx="1260000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Licenciatura</a:t>
            </a:r>
          </a:p>
          <a:p>
            <a:pPr algn="ctr"/>
            <a:r>
              <a:rPr lang="pt-BR" sz="1300" dirty="0" smtClean="0"/>
              <a:t>2800h</a:t>
            </a:r>
            <a:endParaRPr lang="pt-BR" sz="1300" dirty="0"/>
          </a:p>
        </p:txBody>
      </p:sp>
      <p:sp>
        <p:nvSpPr>
          <p:cNvPr id="12" name="Retângulo de cantos arredondados 11"/>
          <p:cNvSpPr/>
          <p:nvPr/>
        </p:nvSpPr>
        <p:spPr>
          <a:xfrm>
            <a:off x="5976296" y="4509120"/>
            <a:ext cx="1260000" cy="7200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Bacharelato</a:t>
            </a:r>
          </a:p>
          <a:p>
            <a:pPr algn="ctr"/>
            <a:r>
              <a:rPr lang="pt-BR" sz="1300" dirty="0" smtClean="0"/>
              <a:t>2400h a 7200h</a:t>
            </a:r>
          </a:p>
          <a:p>
            <a:pPr algn="ctr"/>
            <a:r>
              <a:rPr lang="pt-BR" sz="1300" dirty="0" smtClean="0"/>
              <a:t>3 a 6 anos</a:t>
            </a:r>
            <a:endParaRPr lang="pt-BR" sz="1300" dirty="0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2951960" y="3356992"/>
            <a:ext cx="126000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Especialização</a:t>
            </a:r>
            <a:endParaRPr lang="pt-BR" sz="1300" dirty="0"/>
          </a:p>
          <a:p>
            <a:pPr algn="ctr"/>
            <a:r>
              <a:rPr lang="pt-BR" sz="1300" dirty="0" smtClean="0"/>
              <a:t>≥ 360h</a:t>
            </a: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4464128" y="3356992"/>
            <a:ext cx="126000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MBA</a:t>
            </a:r>
          </a:p>
          <a:p>
            <a:pPr algn="ctr"/>
            <a:r>
              <a:rPr lang="pt-BR" sz="1300" dirty="0"/>
              <a:t>≥ </a:t>
            </a:r>
            <a:r>
              <a:rPr lang="pt-BR" sz="1300" dirty="0" smtClean="0"/>
              <a:t>360h</a:t>
            </a:r>
            <a:endParaRPr lang="pt-BR" sz="1300" dirty="0"/>
          </a:p>
        </p:txBody>
      </p:sp>
      <p:sp>
        <p:nvSpPr>
          <p:cNvPr id="16" name="Retângulo de cantos arredondados 15"/>
          <p:cNvSpPr/>
          <p:nvPr/>
        </p:nvSpPr>
        <p:spPr>
          <a:xfrm>
            <a:off x="7488464" y="3356992"/>
            <a:ext cx="126000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Mestrado Acadêmico</a:t>
            </a:r>
          </a:p>
          <a:p>
            <a:pPr algn="ctr"/>
            <a:r>
              <a:rPr lang="pt-BR" sz="1300" dirty="0" smtClean="0"/>
              <a:t>2 a 3 anos</a:t>
            </a:r>
            <a:endParaRPr lang="pt-BR" sz="1300" dirty="0"/>
          </a:p>
        </p:txBody>
      </p:sp>
      <p:sp>
        <p:nvSpPr>
          <p:cNvPr id="20" name="Retângulo de cantos arredondados 19"/>
          <p:cNvSpPr/>
          <p:nvPr/>
        </p:nvSpPr>
        <p:spPr>
          <a:xfrm>
            <a:off x="7488464" y="2204864"/>
            <a:ext cx="1260000" cy="7200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Doutorado</a:t>
            </a:r>
          </a:p>
          <a:p>
            <a:pPr algn="ctr"/>
            <a:r>
              <a:rPr lang="pt-BR" sz="1300" dirty="0" smtClean="0"/>
              <a:t>3 a 5 anos</a:t>
            </a:r>
            <a:endParaRPr lang="pt-BR" sz="1300" dirty="0"/>
          </a:p>
        </p:txBody>
      </p:sp>
      <p:sp>
        <p:nvSpPr>
          <p:cNvPr id="27" name="Retângulo de cantos arredondados 26"/>
          <p:cNvSpPr/>
          <p:nvPr/>
        </p:nvSpPr>
        <p:spPr>
          <a:xfrm>
            <a:off x="5976296" y="3356992"/>
            <a:ext cx="1260000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300" dirty="0" smtClean="0"/>
              <a:t>Mestrado</a:t>
            </a:r>
          </a:p>
          <a:p>
            <a:pPr algn="ctr"/>
            <a:r>
              <a:rPr lang="pt-BR" sz="1300" dirty="0" smtClean="0"/>
              <a:t>Profissional</a:t>
            </a:r>
          </a:p>
          <a:p>
            <a:pPr algn="ctr"/>
            <a:r>
              <a:rPr lang="pt-BR" sz="1300" dirty="0" smtClean="0"/>
              <a:t>6m a 1 ano</a:t>
            </a:r>
            <a:endParaRPr lang="pt-BR" sz="1300" dirty="0"/>
          </a:p>
        </p:txBody>
      </p:sp>
      <p:cxnSp>
        <p:nvCxnSpPr>
          <p:cNvPr id="35" name="Conector de seta reta 34"/>
          <p:cNvCxnSpPr>
            <a:stCxn id="27" idx="0"/>
            <a:endCxn id="20" idx="2"/>
          </p:cNvCxnSpPr>
          <p:nvPr/>
        </p:nvCxnSpPr>
        <p:spPr>
          <a:xfrm rot="5400000" flipH="1" flipV="1">
            <a:off x="7146356" y="2384884"/>
            <a:ext cx="432048" cy="151216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Conector de seta reta 35"/>
          <p:cNvCxnSpPr>
            <a:stCxn id="16" idx="0"/>
            <a:endCxn id="20" idx="2"/>
          </p:cNvCxnSpPr>
          <p:nvPr/>
        </p:nvCxnSpPr>
        <p:spPr>
          <a:xfrm flipV="1">
            <a:off x="8118464" y="292494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Conector de seta reta 34"/>
          <p:cNvCxnSpPr>
            <a:stCxn id="14" idx="0"/>
            <a:endCxn id="20" idx="2"/>
          </p:cNvCxnSpPr>
          <p:nvPr/>
        </p:nvCxnSpPr>
        <p:spPr>
          <a:xfrm rot="5400000" flipH="1" flipV="1">
            <a:off x="5634188" y="872716"/>
            <a:ext cx="432048" cy="4536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Conector de seta reta 34"/>
          <p:cNvCxnSpPr>
            <a:stCxn id="15" idx="0"/>
            <a:endCxn id="20" idx="2"/>
          </p:cNvCxnSpPr>
          <p:nvPr/>
        </p:nvCxnSpPr>
        <p:spPr>
          <a:xfrm rot="5400000" flipH="1" flipV="1">
            <a:off x="6390272" y="1628800"/>
            <a:ext cx="432048" cy="302433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Conector de seta reta 34"/>
          <p:cNvCxnSpPr>
            <a:stCxn id="7" idx="0"/>
            <a:endCxn id="14" idx="2"/>
          </p:cNvCxnSpPr>
          <p:nvPr/>
        </p:nvCxnSpPr>
        <p:spPr>
          <a:xfrm rot="5400000" flipH="1" flipV="1">
            <a:off x="2123728" y="4203016"/>
            <a:ext cx="1584176" cy="1332288"/>
          </a:xfrm>
          <a:prstGeom prst="bentConnector3">
            <a:avLst>
              <a:gd name="adj1" fmla="val 86483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Conector de seta reta 48"/>
          <p:cNvCxnSpPr>
            <a:stCxn id="12" idx="0"/>
            <a:endCxn id="15" idx="2"/>
          </p:cNvCxnSpPr>
          <p:nvPr/>
        </p:nvCxnSpPr>
        <p:spPr>
          <a:xfrm rot="16200000" flipV="1">
            <a:off x="5634188" y="3537012"/>
            <a:ext cx="432048" cy="151216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Conector de seta reta 51"/>
          <p:cNvCxnSpPr>
            <a:stCxn id="10" idx="0"/>
            <a:endCxn id="16" idx="2"/>
          </p:cNvCxnSpPr>
          <p:nvPr/>
        </p:nvCxnSpPr>
        <p:spPr>
          <a:xfrm rot="5400000" flipH="1" flipV="1">
            <a:off x="5634188" y="2024844"/>
            <a:ext cx="432048" cy="4536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Conector de seta reta 51"/>
          <p:cNvCxnSpPr>
            <a:stCxn id="11" idx="0"/>
            <a:endCxn id="27" idx="2"/>
          </p:cNvCxnSpPr>
          <p:nvPr/>
        </p:nvCxnSpPr>
        <p:spPr>
          <a:xfrm rot="5400000" flipH="1" flipV="1">
            <a:off x="5634188" y="3537012"/>
            <a:ext cx="432048" cy="151216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1" name="Conector de seta reta 51"/>
          <p:cNvCxnSpPr>
            <a:stCxn id="7" idx="3"/>
            <a:endCxn id="10" idx="2"/>
          </p:cNvCxnSpPr>
          <p:nvPr/>
        </p:nvCxnSpPr>
        <p:spPr>
          <a:xfrm flipV="1">
            <a:off x="2879672" y="5229200"/>
            <a:ext cx="702288" cy="79208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4" name="Conector de seta reta 51"/>
          <p:cNvCxnSpPr>
            <a:stCxn id="7" idx="3"/>
            <a:endCxn id="11" idx="2"/>
          </p:cNvCxnSpPr>
          <p:nvPr/>
        </p:nvCxnSpPr>
        <p:spPr>
          <a:xfrm flipV="1">
            <a:off x="2879672" y="5229200"/>
            <a:ext cx="2214456" cy="79208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Conector de seta reta 51"/>
          <p:cNvCxnSpPr>
            <a:stCxn id="7" idx="3"/>
            <a:endCxn id="12" idx="2"/>
          </p:cNvCxnSpPr>
          <p:nvPr/>
        </p:nvCxnSpPr>
        <p:spPr>
          <a:xfrm flipV="1">
            <a:off x="2879672" y="5229200"/>
            <a:ext cx="3726624" cy="79208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87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Como se manter</a:t>
            </a:r>
            <a:br>
              <a:rPr lang="pt-BR" dirty="0" smtClean="0"/>
            </a:br>
            <a:r>
              <a:rPr lang="pt-BR" dirty="0" smtClean="0"/>
              <a:t>e ir além?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Carreira em Y: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sz="quarter" idx="12"/>
          </p:nvPr>
        </p:nvSpPr>
        <p:spPr>
          <a:xfrm>
            <a:off x="5431809" y="2347414"/>
            <a:ext cx="3547090" cy="4370885"/>
          </a:xfrm>
        </p:spPr>
        <p:txBody>
          <a:bodyPr/>
          <a:lstStyle/>
          <a:p>
            <a:r>
              <a:rPr lang="pt-BR" dirty="0" smtClean="0"/>
              <a:t>Indo além:</a:t>
            </a:r>
          </a:p>
          <a:p>
            <a:pPr lvl="1"/>
            <a:r>
              <a:rPr lang="pt-BR" dirty="0"/>
              <a:t>Não fique só apagando incêndios</a:t>
            </a:r>
          </a:p>
          <a:p>
            <a:pPr lvl="1"/>
            <a:r>
              <a:rPr lang="pt-BR" dirty="0"/>
              <a:t>Trabalhe em projetos</a:t>
            </a:r>
          </a:p>
          <a:p>
            <a:pPr lvl="1"/>
            <a:r>
              <a:rPr lang="pt-BR" dirty="0"/>
              <a:t>Explore as </a:t>
            </a:r>
            <a:r>
              <a:rPr lang="pt-BR" dirty="0" smtClean="0"/>
              <a:t>competências da empresa</a:t>
            </a:r>
          </a:p>
          <a:p>
            <a:pPr lvl="1"/>
            <a:r>
              <a:rPr lang="pt-BR" dirty="0" smtClean="0"/>
              <a:t>Proponha soluções criativas</a:t>
            </a:r>
            <a:endParaRPr lang="pt-BR" dirty="0"/>
          </a:p>
        </p:txBody>
      </p:sp>
      <p:grpSp>
        <p:nvGrpSpPr>
          <p:cNvPr id="3" name="Grupo 10"/>
          <p:cNvGrpSpPr/>
          <p:nvPr/>
        </p:nvGrpSpPr>
        <p:grpSpPr>
          <a:xfrm>
            <a:off x="908680" y="462296"/>
            <a:ext cx="4219425" cy="7725192"/>
            <a:chOff x="4696225" y="714356"/>
            <a:chExt cx="4219425" cy="7725192"/>
          </a:xfrm>
        </p:grpSpPr>
        <p:sp>
          <p:nvSpPr>
            <p:cNvPr id="5" name="Retângulo 4"/>
            <p:cNvSpPr/>
            <p:nvPr/>
          </p:nvSpPr>
          <p:spPr>
            <a:xfrm>
              <a:off x="4696225" y="714356"/>
              <a:ext cx="4219425" cy="772519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496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Y</a:t>
              </a:r>
              <a:endParaRPr lang="pt-BR" sz="4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 rot="16200000">
              <a:off x="6094547" y="5578087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Comum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 rot="17849521">
              <a:off x="6817030" y="3332417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Gerencial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 rot="14507151">
              <a:off x="5370098" y="3310993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Técnica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upo 14"/>
          <p:cNvGrpSpPr/>
          <p:nvPr/>
        </p:nvGrpSpPr>
        <p:grpSpPr>
          <a:xfrm>
            <a:off x="120281" y="3246810"/>
            <a:ext cx="5634911" cy="2981069"/>
            <a:chOff x="3754399" y="3498870"/>
            <a:chExt cx="5634911" cy="2981069"/>
          </a:xfrm>
        </p:grpSpPr>
        <p:sp>
          <p:nvSpPr>
            <p:cNvPr id="12" name="CaixaDeTexto 11"/>
            <p:cNvSpPr txBox="1"/>
            <p:nvPr/>
          </p:nvSpPr>
          <p:spPr>
            <a:xfrm>
              <a:off x="4464391" y="4817946"/>
              <a:ext cx="1783437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Pleno </a:t>
              </a:r>
              <a:r>
                <a:rPr lang="pt-BR" dirty="0" smtClean="0">
                  <a:latin typeface="Arial" pitchFamily="34" charset="0"/>
                  <a:cs typeface="Arial" pitchFamily="34" charset="0"/>
                  <a:sym typeface="Wingdings"/>
                </a:rPr>
                <a:t></a:t>
              </a:r>
              <a:endParaRPr lang="pt-BR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endParaRPr lang="pt-BR" sz="1200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Júnior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Estágio/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Trainee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Graduação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 rot="19619906">
              <a:off x="3754399" y="3498870"/>
              <a:ext cx="1838965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Mestrado x PhD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Especialização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 rot="1638915">
              <a:off x="7550345" y="3533913"/>
              <a:ext cx="1838965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Executivo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MBA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Esp. em Gestão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5" name="Picture 8" descr="C:\Documents and Settings\marciorm\Configurações locais\Temporary Internet Files\Content.IE5\GIGGD1DC\MPj04313030000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096" y="188640"/>
            <a:ext cx="3045603" cy="203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0588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Alternativas do Pitágoras</a:t>
            </a:r>
            <a:br>
              <a:rPr lang="pt-BR" smtClean="0"/>
            </a:br>
            <a:r>
              <a:rPr lang="pt-BR" smtClean="0">
                <a:hlinkClick r:id="rId2"/>
              </a:rPr>
              <a:t>http://posuberlandia.com.br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spcBef>
                <a:spcPts val="100"/>
              </a:spcBef>
            </a:pPr>
            <a:r>
              <a:rPr lang="pt-BR" sz="1600" dirty="0" smtClean="0"/>
              <a:t>Agronegócios:</a:t>
            </a:r>
          </a:p>
          <a:p>
            <a:pPr lvl="1">
              <a:spcBef>
                <a:spcPts val="100"/>
              </a:spcBef>
            </a:pPr>
            <a:r>
              <a:rPr lang="pt-BR" sz="1400" dirty="0" smtClean="0"/>
              <a:t>MBA em Agronegócio e Desenvolvimento Sustentável</a:t>
            </a:r>
          </a:p>
          <a:p>
            <a:pPr>
              <a:spcBef>
                <a:spcPts val="100"/>
              </a:spcBef>
            </a:pPr>
            <a:r>
              <a:rPr lang="pt-BR" sz="1600" dirty="0" smtClean="0"/>
              <a:t>Biotecnologia e Meio Ambiente:</a:t>
            </a:r>
          </a:p>
          <a:p>
            <a:pPr lvl="1">
              <a:spcBef>
                <a:spcPts val="100"/>
              </a:spcBef>
            </a:pPr>
            <a:r>
              <a:rPr lang="pt-BR" sz="1400" dirty="0" smtClean="0"/>
              <a:t>Biotecnologia, Qualidade e Segurança Alimentar</a:t>
            </a:r>
          </a:p>
          <a:p>
            <a:pPr lvl="1">
              <a:spcBef>
                <a:spcPts val="100"/>
              </a:spcBef>
            </a:pPr>
            <a:r>
              <a:rPr lang="pt-BR" sz="1400" dirty="0" smtClean="0"/>
              <a:t>MBA em Gestão Ambiental e Sustentabilidade</a:t>
            </a:r>
          </a:p>
          <a:p>
            <a:pPr>
              <a:spcBef>
                <a:spcPts val="100"/>
              </a:spcBef>
            </a:pPr>
            <a:r>
              <a:rPr lang="pt-BR" sz="1600" dirty="0" smtClean="0"/>
              <a:t>Direito:</a:t>
            </a:r>
          </a:p>
          <a:p>
            <a:pPr lvl="1">
              <a:spcBef>
                <a:spcPts val="100"/>
              </a:spcBef>
            </a:pPr>
            <a:r>
              <a:rPr lang="pt-BR" sz="1400" dirty="0" smtClean="0"/>
              <a:t>Direito do Trabalho e Previdenciário</a:t>
            </a:r>
          </a:p>
          <a:p>
            <a:pPr lvl="1">
              <a:spcBef>
                <a:spcPts val="100"/>
              </a:spcBef>
            </a:pPr>
            <a:r>
              <a:rPr lang="pt-BR" sz="1400" dirty="0" smtClean="0"/>
              <a:t>Direito Empresarial e do Consumidor</a:t>
            </a:r>
          </a:p>
          <a:p>
            <a:pPr>
              <a:spcBef>
                <a:spcPts val="100"/>
              </a:spcBef>
            </a:pPr>
            <a:r>
              <a:rPr lang="pt-BR" sz="1600" dirty="0" smtClean="0"/>
              <a:t>Educação e Música:</a:t>
            </a:r>
          </a:p>
          <a:p>
            <a:pPr lvl="1">
              <a:spcBef>
                <a:spcPts val="100"/>
              </a:spcBef>
            </a:pPr>
            <a:r>
              <a:rPr lang="pt-BR" sz="1400" dirty="0" smtClean="0"/>
              <a:t>Fundamentos da Música na Educação</a:t>
            </a:r>
          </a:p>
          <a:p>
            <a:pPr lvl="1">
              <a:spcBef>
                <a:spcPts val="100"/>
              </a:spcBef>
            </a:pPr>
            <a:r>
              <a:rPr lang="pt-BR" sz="1400" dirty="0" smtClean="0"/>
              <a:t>Gestão da Aprendizagem nas Organizações (Pedagogia Empresarial)</a:t>
            </a:r>
          </a:p>
          <a:p>
            <a:pPr lvl="1">
              <a:spcBef>
                <a:spcPts val="100"/>
              </a:spcBef>
            </a:pPr>
            <a:r>
              <a:rPr lang="pt-BR" sz="1400" dirty="0" err="1" smtClean="0"/>
              <a:t>Neuropedagogia</a:t>
            </a:r>
            <a:r>
              <a:rPr lang="pt-BR" sz="1400" dirty="0" smtClean="0"/>
              <a:t> e Psicanálise</a:t>
            </a:r>
          </a:p>
          <a:p>
            <a:pPr lvl="1">
              <a:spcBef>
                <a:spcPts val="100"/>
              </a:spcBef>
            </a:pPr>
            <a:r>
              <a:rPr lang="pt-BR" sz="1400" dirty="0" smtClean="0"/>
              <a:t>Psicopedagogia Clínica e Institucional</a:t>
            </a:r>
          </a:p>
          <a:p>
            <a:pPr>
              <a:spcBef>
                <a:spcPts val="100"/>
              </a:spcBef>
            </a:pPr>
            <a:r>
              <a:rPr lang="pt-BR" sz="1600" dirty="0" smtClean="0"/>
              <a:t>Engenharias:</a:t>
            </a:r>
          </a:p>
          <a:p>
            <a:pPr lvl="1">
              <a:spcBef>
                <a:spcPts val="100"/>
              </a:spcBef>
            </a:pPr>
            <a:r>
              <a:rPr lang="pt-BR" sz="1400" dirty="0" smtClean="0"/>
              <a:t>Eficiência Energética</a:t>
            </a:r>
          </a:p>
          <a:p>
            <a:pPr lvl="1">
              <a:spcBef>
                <a:spcPts val="100"/>
              </a:spcBef>
            </a:pPr>
            <a:r>
              <a:rPr lang="pt-BR" sz="1400" dirty="0" smtClean="0"/>
              <a:t>Engenharia de Manutenção</a:t>
            </a:r>
          </a:p>
          <a:p>
            <a:pPr lvl="1">
              <a:spcBef>
                <a:spcPts val="100"/>
              </a:spcBef>
            </a:pPr>
            <a:r>
              <a:rPr lang="pt-BR" sz="1400" dirty="0" smtClean="0"/>
              <a:t>Engenharia de Segurança do Trabalho</a:t>
            </a:r>
          </a:p>
          <a:p>
            <a:pPr lvl="1">
              <a:spcBef>
                <a:spcPts val="100"/>
              </a:spcBef>
            </a:pPr>
            <a:r>
              <a:rPr lang="pt-BR" sz="1400" dirty="0" smtClean="0"/>
              <a:t>Engenharia de Telecomunicações e Rede de Computadores</a:t>
            </a:r>
          </a:p>
          <a:p>
            <a:pPr lvl="1">
              <a:spcBef>
                <a:spcPts val="100"/>
              </a:spcBef>
            </a:pPr>
            <a:r>
              <a:rPr lang="pt-BR" sz="1400" dirty="0" smtClean="0"/>
              <a:t>Gestão da Construção Civil</a:t>
            </a:r>
            <a:endParaRPr lang="pt-BR" sz="14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spcBef>
                <a:spcPts val="100"/>
              </a:spcBef>
            </a:pPr>
            <a:r>
              <a:rPr lang="pt-BR" sz="1600" smtClean="0"/>
              <a:t>Gestão de Pessoas:</a:t>
            </a:r>
          </a:p>
          <a:p>
            <a:pPr lvl="1">
              <a:spcBef>
                <a:spcPts val="100"/>
              </a:spcBef>
            </a:pPr>
            <a:r>
              <a:rPr lang="pt-BR" sz="1400" smtClean="0"/>
              <a:t>MBA em Gestão de Pessoas</a:t>
            </a:r>
          </a:p>
          <a:p>
            <a:pPr>
              <a:spcBef>
                <a:spcPts val="100"/>
              </a:spcBef>
            </a:pPr>
            <a:r>
              <a:rPr lang="pt-BR" sz="1600" smtClean="0"/>
              <a:t>Gestão Empresarial :</a:t>
            </a:r>
          </a:p>
          <a:p>
            <a:pPr lvl="1">
              <a:spcBef>
                <a:spcPts val="100"/>
              </a:spcBef>
            </a:pPr>
            <a:r>
              <a:rPr lang="pt-BR" sz="1400" smtClean="0"/>
              <a:t>Gestão em Aprendizagem das Organizações</a:t>
            </a:r>
          </a:p>
          <a:p>
            <a:pPr lvl="1">
              <a:spcBef>
                <a:spcPts val="100"/>
              </a:spcBef>
            </a:pPr>
            <a:r>
              <a:rPr lang="pt-BR" sz="1400" smtClean="0"/>
              <a:t>MBA em Gerenciamento de Projetos com Preparatório para Certificação PMP do PMI</a:t>
            </a:r>
          </a:p>
          <a:p>
            <a:pPr lvl="1">
              <a:spcBef>
                <a:spcPts val="100"/>
              </a:spcBef>
            </a:pPr>
            <a:r>
              <a:rPr lang="pt-BR" sz="1400" smtClean="0"/>
              <a:t>MBA em Gestão Comercial</a:t>
            </a:r>
          </a:p>
          <a:p>
            <a:pPr lvl="1">
              <a:spcBef>
                <a:spcPts val="100"/>
              </a:spcBef>
            </a:pPr>
            <a:r>
              <a:rPr lang="pt-BR" sz="1400" smtClean="0"/>
              <a:t>MBA em Gestão da Produção e Operações de Serviços</a:t>
            </a:r>
          </a:p>
          <a:p>
            <a:pPr lvl="1">
              <a:spcBef>
                <a:spcPts val="100"/>
              </a:spcBef>
            </a:pPr>
            <a:r>
              <a:rPr lang="pt-BR" sz="1400" smtClean="0"/>
              <a:t>MBA em Gestão da Qualidade e Processos</a:t>
            </a:r>
          </a:p>
          <a:p>
            <a:pPr>
              <a:spcBef>
                <a:spcPts val="100"/>
              </a:spcBef>
            </a:pPr>
            <a:r>
              <a:rPr lang="pt-BR" sz="1600" smtClean="0"/>
              <a:t>Saúde</a:t>
            </a:r>
          </a:p>
          <a:p>
            <a:pPr>
              <a:spcBef>
                <a:spcPts val="100"/>
              </a:spcBef>
            </a:pPr>
            <a:r>
              <a:rPr lang="pt-BR" sz="1600" smtClean="0"/>
              <a:t>Tecnologia e Informação:</a:t>
            </a:r>
          </a:p>
          <a:p>
            <a:pPr lvl="1">
              <a:spcBef>
                <a:spcPts val="100"/>
              </a:spcBef>
            </a:pPr>
            <a:r>
              <a:rPr lang="pt-BR" sz="1400" smtClean="0"/>
              <a:t>Desenvolvimento de Aplicativos WEB</a:t>
            </a:r>
          </a:p>
          <a:p>
            <a:pPr lvl="1">
              <a:spcBef>
                <a:spcPts val="100"/>
              </a:spcBef>
            </a:pPr>
            <a:r>
              <a:rPr lang="pt-BR" sz="1400" smtClean="0"/>
              <a:t>Engenharia de Sistemas Corporativos</a:t>
            </a:r>
          </a:p>
          <a:p>
            <a:pPr lvl="1">
              <a:spcBef>
                <a:spcPts val="100"/>
              </a:spcBef>
            </a:pPr>
            <a:r>
              <a:rPr lang="pt-BR" sz="1400" smtClean="0"/>
              <a:t>Engenharia de Software</a:t>
            </a:r>
          </a:p>
          <a:p>
            <a:pPr lvl="1">
              <a:spcBef>
                <a:spcPts val="100"/>
              </a:spcBef>
            </a:pPr>
            <a:r>
              <a:rPr lang="pt-BR" sz="1400" smtClean="0"/>
              <a:t>Gestão em Tecnologia da Informação</a:t>
            </a:r>
          </a:p>
          <a:p>
            <a:pPr lvl="1">
              <a:spcBef>
                <a:spcPts val="100"/>
              </a:spcBef>
            </a:pPr>
            <a:r>
              <a:rPr lang="pt-BR" sz="1400" smtClean="0"/>
              <a:t>Segurança da Informação</a:t>
            </a:r>
          </a:p>
          <a:p>
            <a:pPr>
              <a:spcBef>
                <a:spcPts val="100"/>
              </a:spcBef>
            </a:pP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72595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ARCOM e Clientes da </a:t>
            </a:r>
            <a:r>
              <a:rPr lang="pt-BR" dirty="0" err="1" smtClean="0"/>
              <a:t>Callink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Grupo ARCOM</a:t>
            </a:r>
            <a:endParaRPr lang="pt-BR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BR" dirty="0" smtClean="0"/>
              <a:t>Principais Clientes </a:t>
            </a:r>
            <a:r>
              <a:rPr lang="pt-BR" dirty="0" err="1" smtClean="0"/>
              <a:t>Callink</a:t>
            </a:r>
            <a:endParaRPr lang="pt-BR" dirty="0"/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76188" y="2028463"/>
            <a:ext cx="1763280" cy="127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98488" y="2035243"/>
            <a:ext cx="2296800" cy="117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003808" y="5730428"/>
            <a:ext cx="1491480" cy="1001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5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58364" y="3337255"/>
            <a:ext cx="1368000" cy="2158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6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174484" y="3633592"/>
            <a:ext cx="1981800" cy="1599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5"/>
          <p:cNvPicPr>
            <a:picLocks noChangeAspect="1"/>
          </p:cNvPicPr>
          <p:nvPr/>
        </p:nvPicPr>
        <p:blipFill>
          <a:blip r:embed="rId7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1344" y="5685101"/>
            <a:ext cx="2376000" cy="103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m 15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7649809" y="5838180"/>
            <a:ext cx="1324080" cy="898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m 16"/>
          <p:cNvPicPr>
            <a:picLocks noChangeAspect="1"/>
          </p:cNvPicPr>
          <p:nvPr/>
        </p:nvPicPr>
        <p:blipFill>
          <a:blip r:embed="rId9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97980" y="4530870"/>
            <a:ext cx="880920" cy="898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m 17"/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4668453" y="4489605"/>
            <a:ext cx="1724040" cy="827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m 18"/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6179830" y="5601524"/>
            <a:ext cx="1552319" cy="704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m 19"/>
          <p:cNvPicPr>
            <a:picLocks noChangeAspect="1"/>
          </p:cNvPicPr>
          <p:nvPr/>
        </p:nvPicPr>
        <p:blipFill>
          <a:blip r:embed="rId12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1660" y="2035243"/>
            <a:ext cx="2127240" cy="444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m 20"/>
          <p:cNvPicPr>
            <a:picLocks noChangeAspect="1"/>
          </p:cNvPicPr>
          <p:nvPr/>
        </p:nvPicPr>
        <p:blipFill>
          <a:blip r:embed="rId13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54385" y="5771993"/>
            <a:ext cx="1439280" cy="965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m 21"/>
          <p:cNvPicPr>
            <a:picLocks noChangeAspect="1"/>
          </p:cNvPicPr>
          <p:nvPr/>
        </p:nvPicPr>
        <p:blipFill>
          <a:blip r:embed="rId14" cstate="email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2521" y="2035243"/>
            <a:ext cx="1389600" cy="1042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137" y="3089417"/>
            <a:ext cx="4318275" cy="1343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890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Sobre a </a:t>
            </a:r>
            <a:r>
              <a:rPr lang="pt-BR" dirty="0" err="1" smtClean="0"/>
              <a:t>Callink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err="1" smtClean="0"/>
              <a:t>Call</a:t>
            </a:r>
            <a:r>
              <a:rPr lang="pt-BR" dirty="0" smtClean="0"/>
              <a:t> Center do ARCOM</a:t>
            </a:r>
          </a:p>
          <a:p>
            <a:r>
              <a:rPr lang="pt-BR" dirty="0" smtClean="0"/>
              <a:t>Fundada em 2006</a:t>
            </a:r>
          </a:p>
          <a:p>
            <a:r>
              <a:rPr lang="pt-BR" dirty="0" smtClean="0"/>
              <a:t>Tem 3200 colaboradores</a:t>
            </a:r>
          </a:p>
          <a:p>
            <a:r>
              <a:rPr lang="pt-BR" dirty="0" smtClean="0"/>
              <a:t>Cresce 100% ao ano:</a:t>
            </a:r>
            <a:endParaRPr lang="pt-BR" dirty="0"/>
          </a:p>
          <a:p>
            <a:pPr lvl="1"/>
            <a:r>
              <a:rPr lang="pt-BR" dirty="0"/>
              <a:t> </a:t>
            </a:r>
            <a:r>
              <a:rPr lang="pt-BR" dirty="0" smtClean="0"/>
              <a:t> 600 </a:t>
            </a:r>
            <a:r>
              <a:rPr lang="pt-BR" dirty="0" err="1" smtClean="0"/>
              <a:t>PAs</a:t>
            </a:r>
            <a:r>
              <a:rPr lang="pt-BR" dirty="0" smtClean="0"/>
              <a:t> em 2011</a:t>
            </a:r>
          </a:p>
          <a:p>
            <a:pPr lvl="1"/>
            <a:r>
              <a:rPr lang="pt-BR" dirty="0" smtClean="0"/>
              <a:t>1500 </a:t>
            </a:r>
            <a:r>
              <a:rPr lang="pt-BR" dirty="0" err="1" smtClean="0"/>
              <a:t>PAs</a:t>
            </a:r>
            <a:r>
              <a:rPr lang="pt-BR" dirty="0" smtClean="0"/>
              <a:t> em 2012</a:t>
            </a:r>
          </a:p>
          <a:p>
            <a:pPr lvl="1"/>
            <a:r>
              <a:rPr lang="pt-BR" dirty="0" smtClean="0"/>
              <a:t>3000 </a:t>
            </a:r>
            <a:r>
              <a:rPr lang="pt-BR" dirty="0" err="1" smtClean="0"/>
              <a:t>PAs</a:t>
            </a:r>
            <a:r>
              <a:rPr lang="pt-BR" dirty="0" smtClean="0"/>
              <a:t> em 2013 (meta)</a:t>
            </a:r>
          </a:p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pt-BR" dirty="0" smtClean="0"/>
              <a:t>Vagas abertas:</a:t>
            </a:r>
          </a:p>
          <a:p>
            <a:pPr lvl="1"/>
            <a:r>
              <a:rPr lang="pt-BR" dirty="0" smtClean="0"/>
              <a:t>200 Atendimento</a:t>
            </a:r>
          </a:p>
          <a:p>
            <a:pPr lvl="1"/>
            <a:r>
              <a:rPr lang="pt-BR" dirty="0" smtClean="0"/>
              <a:t>2 Gerente de Projetos</a:t>
            </a:r>
          </a:p>
          <a:p>
            <a:pPr lvl="1"/>
            <a:r>
              <a:rPr lang="pt-BR" dirty="0" smtClean="0"/>
              <a:t>1 Arquiteto de Software</a:t>
            </a:r>
          </a:p>
          <a:p>
            <a:pPr lvl="1"/>
            <a:r>
              <a:rPr lang="pt-BR" dirty="0" smtClean="0"/>
              <a:t>Etc.</a:t>
            </a:r>
          </a:p>
          <a:p>
            <a:r>
              <a:rPr lang="pt-BR" dirty="0" smtClean="0"/>
              <a:t>Mande seu CV para:</a:t>
            </a:r>
          </a:p>
          <a:p>
            <a:pPr lvl="1"/>
            <a:r>
              <a:rPr lang="pt-BR" dirty="0" smtClean="0">
                <a:hlinkClick r:id="rId2"/>
              </a:rPr>
              <a:t>vagas@callink.com.br</a:t>
            </a:r>
            <a:r>
              <a:rPr lang="pt-BR" dirty="0" smtClean="0"/>
              <a:t> ou</a:t>
            </a:r>
          </a:p>
          <a:p>
            <a:pPr lvl="1"/>
            <a:r>
              <a:rPr lang="pt-BR" dirty="0" smtClean="0">
                <a:hlinkClick r:id="rId3"/>
              </a:rPr>
              <a:t>www.callink.com.br</a:t>
            </a:r>
            <a:endParaRPr lang="pt-BR" dirty="0" smtClean="0"/>
          </a:p>
          <a:p>
            <a:pPr lvl="1"/>
            <a:r>
              <a:rPr lang="pt-BR" dirty="0" smtClean="0"/>
              <a:t>Talentos</a:t>
            </a:r>
          </a:p>
          <a:p>
            <a:pPr lvl="1"/>
            <a:r>
              <a:rPr lang="pt-BR" dirty="0" smtClean="0"/>
              <a:t>Cadastre seu CV</a:t>
            </a: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err="1" smtClean="0"/>
              <a:t>Callink</a:t>
            </a:r>
            <a:r>
              <a:rPr lang="pt-BR" dirty="0" smtClean="0"/>
              <a:t> em Números</a:t>
            </a:r>
            <a:endParaRPr lang="pt-BR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BR" dirty="0" smtClean="0"/>
              <a:t>Vagas na </a:t>
            </a:r>
            <a:r>
              <a:rPr lang="pt-BR" dirty="0" err="1" smtClean="0"/>
              <a:t>Callink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5127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 - Artigos e sites</a:t>
            </a:r>
            <a:endParaRPr lang="pt-BR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sz="2200" dirty="0" smtClean="0"/>
              <a:t>Márcio Moreira. </a:t>
            </a:r>
            <a:r>
              <a:rPr lang="pt-BR" sz="2200" dirty="0" smtClean="0">
                <a:hlinkClick r:id="rId2"/>
              </a:rPr>
              <a:t>Desafios dos Profissionais de TI</a:t>
            </a:r>
            <a:r>
              <a:rPr lang="pt-BR" sz="2200" dirty="0" smtClean="0"/>
              <a:t>. </a:t>
            </a:r>
            <a:r>
              <a:rPr lang="pt-BR" sz="2200" dirty="0" err="1" smtClean="0"/>
              <a:t>Uniessa</a:t>
            </a:r>
            <a:r>
              <a:rPr lang="pt-BR" sz="2200" dirty="0" smtClean="0"/>
              <a:t>. 08/2008</a:t>
            </a:r>
          </a:p>
          <a:p>
            <a:r>
              <a:rPr lang="pt-BR" sz="2200" dirty="0" smtClean="0"/>
              <a:t>Márcio Moreira. </a:t>
            </a:r>
            <a:r>
              <a:rPr lang="pt-BR" sz="2200" dirty="0" smtClean="0">
                <a:hlinkClick r:id="rId3"/>
              </a:rPr>
              <a:t>Desafios e alternativas do mercado de TI</a:t>
            </a:r>
            <a:r>
              <a:rPr lang="pt-BR" sz="2200" dirty="0" smtClean="0"/>
              <a:t>. Pitágoras. 11/2011</a:t>
            </a:r>
          </a:p>
          <a:p>
            <a:r>
              <a:rPr lang="pt-BR" sz="2200" dirty="0" smtClean="0"/>
              <a:t>Márcio Moreira. </a:t>
            </a:r>
            <a:r>
              <a:rPr lang="pt-BR" sz="2200" dirty="0" smtClean="0">
                <a:hlinkClick r:id="rId4"/>
              </a:rPr>
              <a:t>Empreendedorismo &amp; Empregabilidade</a:t>
            </a:r>
            <a:r>
              <a:rPr lang="pt-BR" sz="2200" dirty="0" smtClean="0"/>
              <a:t>. Center </a:t>
            </a:r>
            <a:r>
              <a:rPr lang="pt-BR" sz="2200" dirty="0" err="1" smtClean="0"/>
              <a:t>Convention</a:t>
            </a:r>
            <a:r>
              <a:rPr lang="pt-BR" sz="2200" dirty="0" smtClean="0"/>
              <a:t>. 09/2009</a:t>
            </a:r>
          </a:p>
          <a:p>
            <a:r>
              <a:rPr lang="pt-BR" sz="2200" dirty="0" smtClean="0"/>
              <a:t>Márcio Moreira. </a:t>
            </a:r>
            <a:r>
              <a:rPr lang="pt-BR" sz="2200" dirty="0" smtClean="0">
                <a:hlinkClick r:id="rId5"/>
              </a:rPr>
              <a:t>O mercado de TI e sua carreira</a:t>
            </a:r>
            <a:r>
              <a:rPr lang="pt-BR" sz="2200" dirty="0" smtClean="0"/>
              <a:t>. Pitágoras. 08/2011</a:t>
            </a:r>
          </a:p>
          <a:p>
            <a:r>
              <a:rPr lang="pt-BR" sz="2200" dirty="0" smtClean="0"/>
              <a:t>Márcio Moreira. </a:t>
            </a:r>
            <a:r>
              <a:rPr lang="pt-BR" sz="2200" dirty="0" smtClean="0">
                <a:hlinkClick r:id="rId6"/>
              </a:rPr>
              <a:t>Papel da Segurança da Informação na Gestão de TI</a:t>
            </a:r>
            <a:r>
              <a:rPr lang="pt-BR" sz="2200" dirty="0" smtClean="0"/>
              <a:t> . 02/2011</a:t>
            </a:r>
          </a:p>
          <a:p>
            <a:r>
              <a:rPr lang="pt-BR" sz="2200" dirty="0" smtClean="0"/>
              <a:t>Márcio Moreira. </a:t>
            </a:r>
            <a:r>
              <a:rPr lang="pt-BR" sz="2200" dirty="0" smtClean="0">
                <a:hlinkClick r:id="rId7"/>
              </a:rPr>
              <a:t>Perspectivas do Desenvolvimento de Software</a:t>
            </a:r>
            <a:r>
              <a:rPr lang="pt-BR" sz="2200" dirty="0" smtClean="0"/>
              <a:t>. Pitágoras. 11/2010</a:t>
            </a:r>
          </a:p>
          <a:p>
            <a:r>
              <a:rPr lang="pt-BR" sz="2200" dirty="0" smtClean="0"/>
              <a:t>Márcio Moreira. </a:t>
            </a:r>
            <a:r>
              <a:rPr lang="pt-BR" sz="2200" dirty="0" smtClean="0">
                <a:hlinkClick r:id="rId8"/>
              </a:rPr>
              <a:t>Profissional de TI &amp; Mercado de TI</a:t>
            </a:r>
            <a:r>
              <a:rPr lang="pt-BR" sz="2200" dirty="0" smtClean="0"/>
              <a:t>. Pitágoras. 11/2011</a:t>
            </a:r>
          </a:p>
          <a:p>
            <a:r>
              <a:rPr lang="pt-BR" sz="2200" dirty="0" smtClean="0"/>
              <a:t>Márcio Moreira. </a:t>
            </a:r>
            <a:r>
              <a:rPr lang="pt-BR" sz="2200" dirty="0" smtClean="0">
                <a:hlinkClick r:id="rId9"/>
              </a:rPr>
              <a:t>Visão do mercado de TI em 2011</a:t>
            </a:r>
            <a:r>
              <a:rPr lang="pt-BR" sz="2200" dirty="0" smtClean="0"/>
              <a:t>. Pitágoras. 06/2011</a:t>
            </a:r>
          </a:p>
          <a:p>
            <a:r>
              <a:rPr lang="pt-BR" sz="2200" dirty="0" smtClean="0"/>
              <a:t>Márcio Moreira. </a:t>
            </a:r>
            <a:r>
              <a:rPr lang="pt-BR" sz="2200" dirty="0" smtClean="0">
                <a:hlinkClick r:id="rId10"/>
              </a:rPr>
              <a:t>Uma visão geral do mercado de Tecnologia da Informação </a:t>
            </a:r>
            <a:r>
              <a:rPr lang="pt-BR" sz="2200" dirty="0" smtClean="0"/>
              <a:t>. Pitágoras. 10/2009</a:t>
            </a:r>
          </a:p>
        </p:txBody>
      </p:sp>
    </p:spTree>
    <p:extLst>
      <p:ext uri="{BB962C8B-B14F-4D97-AF65-F5344CB8AC3E}">
        <p14:creationId xmlns:p14="http://schemas.microsoft.com/office/powerpoint/2010/main" val="190935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212976"/>
            <a:ext cx="8320438" cy="1673352"/>
          </a:xfrm>
        </p:spPr>
        <p:txBody>
          <a:bodyPr anchor="ctr">
            <a:noAutofit/>
          </a:bodyPr>
          <a:lstStyle/>
          <a:p>
            <a:r>
              <a:rPr lang="pt-BR" sz="4000" dirty="0"/>
              <a:t>Dinâmica do Mercado de Trabalho</a:t>
            </a:r>
          </a:p>
        </p:txBody>
      </p:sp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>
          <a:xfrm>
            <a:off x="500219" y="1789220"/>
            <a:ext cx="5182344" cy="1539196"/>
          </a:xfrm>
        </p:spPr>
        <p:txBody>
          <a:bodyPr>
            <a:normAutofit fontScale="92500" lnSpcReduction="10000"/>
          </a:bodyPr>
          <a:lstStyle/>
          <a:p>
            <a:pPr lvl="0">
              <a:defRPr/>
            </a:pPr>
            <a:r>
              <a:rPr lang="pt-BR" dirty="0" smtClean="0"/>
              <a:t>Márcio Moreira</a:t>
            </a:r>
          </a:p>
          <a:p>
            <a:pPr lvl="0">
              <a:defRPr/>
            </a:pPr>
            <a:r>
              <a:rPr lang="pt-BR" dirty="0" smtClean="0">
                <a:hlinkClick r:id="rId2"/>
              </a:rPr>
              <a:t>marcio.moreira@callink.com.br</a:t>
            </a:r>
            <a:endParaRPr lang="pt-BR" dirty="0" smtClean="0"/>
          </a:p>
          <a:p>
            <a:pPr lvl="0">
              <a:defRPr/>
            </a:pPr>
            <a:endParaRPr lang="pt-BR" sz="1700" dirty="0" smtClean="0"/>
          </a:p>
          <a:p>
            <a:pPr lvl="0">
              <a:defRPr/>
            </a:pPr>
            <a:r>
              <a:rPr lang="pt-BR" dirty="0" smtClean="0"/>
              <a:t>Pitágoras </a:t>
            </a:r>
            <a:r>
              <a:rPr lang="pt-BR" dirty="0"/>
              <a:t>Uberlândia - Egressos</a:t>
            </a:r>
            <a:endParaRPr lang="pt-BR" dirty="0" smtClean="0"/>
          </a:p>
          <a:p>
            <a:pPr lvl="0">
              <a:defRPr/>
            </a:pPr>
            <a:r>
              <a:rPr lang="pt-BR" dirty="0" smtClean="0"/>
              <a:t>21/Fevereiro/2013</a:t>
            </a: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27248" y="326888"/>
            <a:ext cx="5268888" cy="1301912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475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84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4200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defRPr/>
            </a:pPr>
            <a:r>
              <a:rPr lang="pt-BR" sz="4200" dirty="0"/>
              <a:t>Disponível em</a:t>
            </a:r>
            <a:r>
              <a:rPr lang="pt-BR" sz="4200" dirty="0" smtClean="0"/>
              <a:t>:</a:t>
            </a:r>
          </a:p>
          <a:p>
            <a:pPr lvl="0">
              <a:defRPr/>
            </a:pPr>
            <a:r>
              <a:rPr lang="pt-BR" sz="4200" dirty="0" smtClean="0">
                <a:hlinkClick r:id="rId3"/>
              </a:rPr>
              <a:t>http</a:t>
            </a:r>
            <a:r>
              <a:rPr lang="pt-BR" sz="4200" dirty="0">
                <a:hlinkClick r:id="rId3"/>
              </a:rPr>
              <a:t>://si.lopesgazzani.com.br/docentes/marcio</a:t>
            </a:r>
            <a:r>
              <a:rPr lang="pt-BR" sz="4200" dirty="0" smtClean="0">
                <a:hlinkClick r:id="rId3"/>
              </a:rPr>
              <a:t>/</a:t>
            </a:r>
            <a:endParaRPr lang="pt-BR" sz="4200" dirty="0"/>
          </a:p>
        </p:txBody>
      </p:sp>
      <p:pic>
        <p:nvPicPr>
          <p:cNvPr id="12" name="Picture 5" descr="C:\Users\Marcio\AppData\Local\Microsoft\Windows\Temporary Internet Files\Content.IE5\0YG440B7\MP900439345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8640"/>
            <a:ext cx="3168352" cy="302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m 8" descr="Pitagoras_Faculdade_med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294008"/>
            <a:ext cx="1440160" cy="1515958"/>
          </a:xfrm>
          <a:prstGeom prst="rect">
            <a:avLst/>
          </a:prstGeom>
        </p:spPr>
      </p:pic>
      <p:pic>
        <p:nvPicPr>
          <p:cNvPr id="13" name="Imagem 12" descr="Pitagoras_PosGraduacao_gg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22" y="5309595"/>
            <a:ext cx="1315058" cy="1484784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205" y="5320466"/>
            <a:ext cx="1950724" cy="146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5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212976"/>
            <a:ext cx="8320438" cy="1673352"/>
          </a:xfrm>
        </p:spPr>
        <p:txBody>
          <a:bodyPr anchor="ctr">
            <a:noAutofit/>
          </a:bodyPr>
          <a:lstStyle/>
          <a:p>
            <a:r>
              <a:rPr lang="pt-BR" sz="4000" dirty="0" smtClean="0"/>
              <a:t>Dinâmica do Mercado de Trabalho</a:t>
            </a:r>
            <a:endParaRPr lang="pt-BR" sz="4000" dirty="0"/>
          </a:p>
        </p:txBody>
      </p:sp>
      <p:pic>
        <p:nvPicPr>
          <p:cNvPr id="7" name="Imagem 6" descr="Pitagoras_Faculdade_me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294008"/>
            <a:ext cx="1440160" cy="1515958"/>
          </a:xfrm>
          <a:prstGeom prst="rect">
            <a:avLst/>
          </a:prstGeom>
        </p:spPr>
      </p:pic>
      <p:pic>
        <p:nvPicPr>
          <p:cNvPr id="8" name="Imagem 7" descr="Pitagoras_PosGraduacao_g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422" y="5309595"/>
            <a:ext cx="1315058" cy="1484784"/>
          </a:xfrm>
          <a:prstGeom prst="rect">
            <a:avLst/>
          </a:prstGeom>
        </p:spPr>
      </p:pic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>
          <a:xfrm>
            <a:off x="500219" y="1789220"/>
            <a:ext cx="5182344" cy="1539196"/>
          </a:xfrm>
        </p:spPr>
        <p:txBody>
          <a:bodyPr>
            <a:normAutofit fontScale="92500" lnSpcReduction="10000"/>
          </a:bodyPr>
          <a:lstStyle/>
          <a:p>
            <a:pPr lvl="0">
              <a:defRPr/>
            </a:pPr>
            <a:r>
              <a:rPr lang="pt-BR" dirty="0" smtClean="0"/>
              <a:t>Márcio Moreira</a:t>
            </a:r>
          </a:p>
          <a:p>
            <a:pPr lvl="0">
              <a:defRPr/>
            </a:pPr>
            <a:r>
              <a:rPr lang="pt-BR" dirty="0" smtClean="0">
                <a:hlinkClick r:id="rId4"/>
              </a:rPr>
              <a:t>marcio.moreira@callink.com.br</a:t>
            </a:r>
            <a:endParaRPr lang="pt-BR" dirty="0" smtClean="0"/>
          </a:p>
          <a:p>
            <a:pPr lvl="0">
              <a:defRPr/>
            </a:pPr>
            <a:endParaRPr lang="pt-BR" sz="1700" dirty="0" smtClean="0"/>
          </a:p>
          <a:p>
            <a:pPr lvl="0">
              <a:defRPr/>
            </a:pPr>
            <a:r>
              <a:rPr lang="pt-BR" dirty="0" smtClean="0"/>
              <a:t>Pitágoras Uberlândia - Egressos</a:t>
            </a:r>
          </a:p>
          <a:p>
            <a:pPr lvl="0">
              <a:defRPr/>
            </a:pPr>
            <a:r>
              <a:rPr lang="pt-BR" dirty="0" smtClean="0"/>
              <a:t>21/Fevereiro/2013</a:t>
            </a:r>
          </a:p>
        </p:txBody>
      </p:sp>
      <p:pic>
        <p:nvPicPr>
          <p:cNvPr id="14" name="Picture 5" descr="C:\Users\Marcio\AppData\Local\Microsoft\Windows\Temporary Internet Files\Content.IE5\0YG440B7\MP900439345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8640"/>
            <a:ext cx="3168352" cy="302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205" y="5320466"/>
            <a:ext cx="1950724" cy="1463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06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Evolução do PIB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955660584"/>
              </p:ext>
            </p:extLst>
          </p:nvPr>
        </p:nvGraphicFramePr>
        <p:xfrm>
          <a:off x="165100" y="1422400"/>
          <a:ext cx="8813800" cy="5030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6876256" y="6453336"/>
            <a:ext cx="1937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Fonte: </a:t>
            </a:r>
            <a:r>
              <a:rPr lang="pt-BR" sz="1400" dirty="0" smtClean="0">
                <a:hlinkClick r:id="rId3"/>
              </a:rPr>
              <a:t>PMU</a:t>
            </a:r>
            <a:r>
              <a:rPr lang="pt-BR" sz="1400" dirty="0" smtClean="0"/>
              <a:t>, </a:t>
            </a:r>
            <a:r>
              <a:rPr lang="pt-BR" sz="1400" dirty="0" smtClean="0">
                <a:hlinkClick r:id="rId4"/>
              </a:rPr>
              <a:t>MC</a:t>
            </a:r>
            <a:r>
              <a:rPr lang="pt-BR" sz="1400" dirty="0" smtClean="0"/>
              <a:t> e </a:t>
            </a:r>
            <a:r>
              <a:rPr lang="pt-BR" sz="1400" dirty="0" smtClean="0">
                <a:hlinkClick r:id="rId5"/>
              </a:rPr>
              <a:t>IBGE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93155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Distribuição PIB Uberlândia</a:t>
            </a:r>
            <a:endParaRPr lang="pt-BR" dirty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271226865"/>
              </p:ext>
            </p:extLst>
          </p:nvPr>
        </p:nvGraphicFramePr>
        <p:xfrm>
          <a:off x="165100" y="1422400"/>
          <a:ext cx="8813800" cy="5030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7308304" y="6453336"/>
            <a:ext cx="1456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Fonte: </a:t>
            </a:r>
            <a:r>
              <a:rPr lang="pt-BR" sz="1400" dirty="0" smtClean="0">
                <a:hlinkClick r:id="rId3"/>
              </a:rPr>
              <a:t>PMU</a:t>
            </a:r>
            <a:r>
              <a:rPr lang="pt-BR" sz="1400" dirty="0" smtClean="0"/>
              <a:t> 2009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59352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Taxa de Desemprego no Brasil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705860869"/>
              </p:ext>
            </p:extLst>
          </p:nvPr>
        </p:nvGraphicFramePr>
        <p:xfrm>
          <a:off x="165100" y="1026614"/>
          <a:ext cx="8813800" cy="5426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7740352" y="6453336"/>
            <a:ext cx="10330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Fonte: </a:t>
            </a:r>
            <a:r>
              <a:rPr lang="pt-BR" sz="1400" dirty="0" smtClean="0">
                <a:hlinkClick r:id="rId3"/>
              </a:rPr>
              <a:t>IBGE</a:t>
            </a:r>
            <a:endParaRPr lang="pt-BR" sz="1400" dirty="0"/>
          </a:p>
        </p:txBody>
      </p:sp>
      <p:sp>
        <p:nvSpPr>
          <p:cNvPr id="3" name="Texto Explicativo 1 2"/>
          <p:cNvSpPr/>
          <p:nvPr/>
        </p:nvSpPr>
        <p:spPr>
          <a:xfrm flipH="1">
            <a:off x="3347864" y="4365104"/>
            <a:ext cx="2592288" cy="1368152"/>
          </a:xfrm>
          <a:prstGeom prst="borderCallout1">
            <a:avLst>
              <a:gd name="adj1" fmla="val 18750"/>
              <a:gd name="adj2" fmla="val -8333"/>
              <a:gd name="adj3" fmla="val -13313"/>
              <a:gd name="adj4" fmla="val -9326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/>
              <a:t>Considerando o </a:t>
            </a:r>
            <a:r>
              <a:rPr lang="pt-BR" sz="1600" dirty="0" err="1" smtClean="0"/>
              <a:t>turnover</a:t>
            </a:r>
            <a:r>
              <a:rPr lang="pt-BR" sz="1600" dirty="0" smtClean="0"/>
              <a:t> médio de 5%, tido como ideal pelas empresas (</a:t>
            </a:r>
            <a:r>
              <a:rPr lang="pt-BR" sz="1600" dirty="0" smtClean="0">
                <a:hlinkClick r:id="rId4"/>
              </a:rPr>
              <a:t>IBGE e IstoÉ Dinheiro</a:t>
            </a:r>
            <a:r>
              <a:rPr lang="pt-BR" sz="1600" dirty="0" smtClean="0"/>
              <a:t>), estamos em épocas de pleno emprego!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73893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Áreas em destaque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1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Agronegócio:</a:t>
            </a:r>
          </a:p>
          <a:p>
            <a:pPr lvl="1"/>
            <a:r>
              <a:rPr lang="pt-BR" dirty="0" smtClean="0"/>
              <a:t>Agronomia, Veterinária, etc.</a:t>
            </a:r>
          </a:p>
          <a:p>
            <a:r>
              <a:rPr lang="pt-BR" dirty="0" smtClean="0"/>
              <a:t>Construção Civil:</a:t>
            </a:r>
          </a:p>
          <a:p>
            <a:pPr lvl="1"/>
            <a:r>
              <a:rPr lang="pt-BR" dirty="0" smtClean="0"/>
              <a:t>Engenheiro, Arquiteto, etc.</a:t>
            </a:r>
          </a:p>
          <a:p>
            <a:r>
              <a:rPr lang="pt-BR" dirty="0" smtClean="0"/>
              <a:t>Energia:</a:t>
            </a:r>
          </a:p>
          <a:p>
            <a:pPr lvl="1"/>
            <a:r>
              <a:rPr lang="pt-BR" dirty="0" smtClean="0"/>
              <a:t>Geologia, Segurança, etc.</a:t>
            </a:r>
          </a:p>
          <a:p>
            <a:r>
              <a:rPr lang="pt-BR" dirty="0" smtClean="0"/>
              <a:t>Ensino</a:t>
            </a:r>
          </a:p>
          <a:p>
            <a:r>
              <a:rPr lang="pt-BR" dirty="0" smtClean="0"/>
              <a:t>Meio Ambiente:</a:t>
            </a:r>
          </a:p>
          <a:p>
            <a:pPr lvl="1"/>
            <a:r>
              <a:rPr lang="pt-BR" dirty="0" smtClean="0"/>
              <a:t>Biotecnologia, Ecologia, etc.</a:t>
            </a:r>
          </a:p>
          <a:p>
            <a:r>
              <a:rPr lang="pt-BR" dirty="0" smtClean="0"/>
              <a:t>Negócio:</a:t>
            </a:r>
          </a:p>
          <a:p>
            <a:pPr lvl="1"/>
            <a:r>
              <a:rPr lang="pt-BR" dirty="0" smtClean="0"/>
              <a:t>Administração, Marketing, etc.</a:t>
            </a:r>
          </a:p>
          <a:p>
            <a:r>
              <a:rPr lang="pt-BR" dirty="0" smtClean="0"/>
              <a:t>Tecnologia:</a:t>
            </a:r>
          </a:p>
          <a:p>
            <a:pPr lvl="1"/>
            <a:r>
              <a:rPr lang="pt-BR" dirty="0" smtClean="0"/>
              <a:t>Sistemas, Engenharia de Software, etc.</a:t>
            </a:r>
          </a:p>
          <a:p>
            <a:r>
              <a:rPr lang="pt-BR" dirty="0" smtClean="0"/>
              <a:t>Saúde:</a:t>
            </a:r>
          </a:p>
          <a:p>
            <a:pPr lvl="1"/>
            <a:r>
              <a:rPr lang="pt-BR" dirty="0" smtClean="0"/>
              <a:t>Medicina, Fisioterapia, Nutrição, etc.</a:t>
            </a: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Publicidade</a:t>
            </a:r>
            <a:r>
              <a:rPr lang="pt-BR" dirty="0"/>
              <a:t>, design, moda, </a:t>
            </a:r>
            <a:r>
              <a:rPr lang="pt-BR" dirty="0" smtClean="0"/>
              <a:t>engenharia (foco na civil), computação, arquitetura e turismo</a:t>
            </a:r>
          </a:p>
          <a:p>
            <a:r>
              <a:rPr lang="pt-BR" dirty="0" smtClean="0"/>
              <a:t>Média salarial 3 x maior que BR</a:t>
            </a:r>
          </a:p>
          <a:p>
            <a:r>
              <a:rPr lang="pt-BR" dirty="0" smtClean="0"/>
              <a:t>Trabalho temporário (projetos) Condição - Qualificação:</a:t>
            </a:r>
          </a:p>
          <a:p>
            <a:pPr lvl="1"/>
            <a:r>
              <a:rPr lang="pt-BR" dirty="0" smtClean="0"/>
              <a:t>Conhecimento:</a:t>
            </a:r>
          </a:p>
          <a:p>
            <a:pPr lvl="2"/>
            <a:r>
              <a:rPr lang="pt-BR" dirty="0" smtClean="0"/>
              <a:t>Graduação, inglês e outro idioma</a:t>
            </a:r>
          </a:p>
          <a:p>
            <a:pPr lvl="1"/>
            <a:r>
              <a:rPr lang="pt-BR" dirty="0" smtClean="0"/>
              <a:t>Habilidades:</a:t>
            </a:r>
          </a:p>
          <a:p>
            <a:pPr lvl="2"/>
            <a:r>
              <a:rPr lang="pt-BR" dirty="0" smtClean="0"/>
              <a:t>Comunicação, trabalho em equipe</a:t>
            </a:r>
          </a:p>
          <a:p>
            <a:pPr lvl="1"/>
            <a:r>
              <a:rPr lang="pt-BR" dirty="0" smtClean="0"/>
              <a:t>Atitudes:</a:t>
            </a:r>
          </a:p>
          <a:p>
            <a:pPr lvl="2"/>
            <a:r>
              <a:rPr lang="pt-BR" dirty="0" smtClean="0"/>
              <a:t>Alta energia e pro atividade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2009 - Tradicional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BR" dirty="0" smtClean="0"/>
              <a:t>2013 - indústria criativa</a:t>
            </a:r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7534158" y="6453336"/>
            <a:ext cx="12863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Fonte: </a:t>
            </a:r>
            <a:r>
              <a:rPr lang="pt-BR" sz="1400" dirty="0" smtClean="0">
                <a:hlinkClick r:id="rId2"/>
              </a:rPr>
              <a:t>O Globo</a:t>
            </a:r>
            <a:endParaRPr lang="pt-BR" sz="1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2987824" y="6453336"/>
            <a:ext cx="13680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Fonte: </a:t>
            </a:r>
            <a:r>
              <a:rPr lang="pt-BR" sz="1400" dirty="0" err="1" smtClean="0">
                <a:hlinkClick r:id="rId3"/>
              </a:rPr>
              <a:t>Universia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259049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Vagas x Áreas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986541078"/>
              </p:ext>
            </p:extLst>
          </p:nvPr>
        </p:nvGraphicFramePr>
        <p:xfrm>
          <a:off x="165100" y="1422400"/>
          <a:ext cx="8813800" cy="5030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3905088" y="6453336"/>
            <a:ext cx="48764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Fonte: </a:t>
            </a:r>
            <a:r>
              <a:rPr lang="pt-BR" sz="1400" dirty="0" smtClean="0">
                <a:hlinkClick r:id="rId3"/>
              </a:rPr>
              <a:t>UOL - Emprego Certo</a:t>
            </a:r>
            <a:r>
              <a:rPr lang="pt-BR" sz="1400" dirty="0" smtClean="0"/>
              <a:t>, 19/2/2013, 276.100 vagas no Brasil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73769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Evolução Salários x Profissões</a:t>
            </a:r>
            <a:endParaRPr lang="pt-BR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280929130"/>
              </p:ext>
            </p:extLst>
          </p:nvPr>
        </p:nvGraphicFramePr>
        <p:xfrm>
          <a:off x="165100" y="2019300"/>
          <a:ext cx="4318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Espaço Reservado para Conteúdo 7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954120937"/>
              </p:ext>
            </p:extLst>
          </p:nvPr>
        </p:nvGraphicFramePr>
        <p:xfrm>
          <a:off x="4660900" y="2019300"/>
          <a:ext cx="4318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ço Reservado para Texto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Top 10 em salários (SP &amp; RJ)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BR" sz="2700" dirty="0" smtClean="0"/>
              <a:t>AS mais bem pagas (</a:t>
            </a:r>
            <a:r>
              <a:rPr lang="pt-BR" sz="2700" dirty="0" err="1" smtClean="0"/>
              <a:t>sp</a:t>
            </a:r>
            <a:r>
              <a:rPr lang="pt-BR" sz="2700" dirty="0" smtClean="0"/>
              <a:t> &amp; RJ)</a:t>
            </a:r>
            <a:endParaRPr lang="pt-BR" sz="27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1281161" y="6525359"/>
            <a:ext cx="314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Fonte: </a:t>
            </a:r>
            <a:r>
              <a:rPr lang="pt-BR" sz="1400" dirty="0" smtClean="0">
                <a:hlinkClick r:id="rId4"/>
              </a:rPr>
              <a:t>Mundo Vestibular</a:t>
            </a:r>
            <a:r>
              <a:rPr lang="pt-BR" sz="1400" dirty="0" smtClean="0"/>
              <a:t> apud FGV 2009</a:t>
            </a:r>
            <a:endParaRPr lang="pt-BR" sz="14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6732240" y="6525359"/>
            <a:ext cx="2039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Fonte: </a:t>
            </a:r>
            <a:r>
              <a:rPr lang="pt-BR" sz="1400" dirty="0" smtClean="0">
                <a:hlinkClick r:id="rId5"/>
              </a:rPr>
              <a:t>Enem Virtual </a:t>
            </a:r>
            <a:r>
              <a:rPr lang="pt-BR" sz="1400" dirty="0" smtClean="0"/>
              <a:t>2011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321408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Carreira Profissional</a:t>
            </a:r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 rot="5400000">
            <a:off x="-1106733" y="4701601"/>
            <a:ext cx="3571106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393068" y="6213544"/>
            <a:ext cx="8072494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rma livre 7"/>
          <p:cNvSpPr/>
          <p:nvPr/>
        </p:nvSpPr>
        <p:spPr>
          <a:xfrm>
            <a:off x="921934" y="3778131"/>
            <a:ext cx="6728347" cy="2422477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reto 11"/>
          <p:cNvCxnSpPr/>
          <p:nvPr/>
        </p:nvCxnSpPr>
        <p:spPr>
          <a:xfrm rot="5400000">
            <a:off x="1286440" y="5950972"/>
            <a:ext cx="64373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rot="5400000">
            <a:off x="1572589" y="5736261"/>
            <a:ext cx="1071570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 rot="5400000">
            <a:off x="1664510" y="5344146"/>
            <a:ext cx="185738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 rot="5400000">
            <a:off x="2001217" y="4951237"/>
            <a:ext cx="264320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 rot="5400000">
            <a:off x="2856885" y="4807567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 rot="5400000">
            <a:off x="4571397" y="4808361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 rot="16200000">
            <a:off x="549683" y="5330408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Graduação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 rot="16200000">
            <a:off x="952031" y="4870804"/>
            <a:ext cx="179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Estágio e </a:t>
            </a:r>
            <a:r>
              <a:rPr lang="en-US" dirty="0" smtClean="0"/>
              <a:t>Trainee</a:t>
            </a:r>
            <a:endParaRPr lang="en-US" dirty="0"/>
          </a:p>
        </p:txBody>
      </p:sp>
      <p:sp>
        <p:nvSpPr>
          <p:cNvPr id="28" name="CaixaDeTexto 27"/>
          <p:cNvSpPr txBox="1"/>
          <p:nvPr/>
        </p:nvSpPr>
        <p:spPr>
          <a:xfrm rot="16200000">
            <a:off x="1973073" y="5180759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Júnior</a:t>
            </a:r>
            <a:endParaRPr lang="pt-BR" dirty="0"/>
          </a:p>
        </p:txBody>
      </p:sp>
      <p:sp>
        <p:nvSpPr>
          <p:cNvPr id="29" name="CaixaDeTexto 28"/>
          <p:cNvSpPr txBox="1"/>
          <p:nvPr/>
        </p:nvSpPr>
        <p:spPr>
          <a:xfrm rot="16200000">
            <a:off x="2708291" y="4302664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Pleno</a:t>
            </a:r>
            <a:endParaRPr lang="pt-BR" dirty="0"/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3472589" y="3577806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Sênior</a:t>
            </a:r>
            <a:endParaRPr lang="pt-BR" dirty="0"/>
          </a:p>
        </p:txBody>
      </p:sp>
      <p:sp>
        <p:nvSpPr>
          <p:cNvPr id="31" name="CaixaDeTexto 30"/>
          <p:cNvSpPr txBox="1"/>
          <p:nvPr/>
        </p:nvSpPr>
        <p:spPr>
          <a:xfrm rot="16200000">
            <a:off x="4712796" y="3305892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Máster</a:t>
            </a:r>
            <a:endParaRPr lang="pt-BR" dirty="0"/>
          </a:p>
        </p:txBody>
      </p:sp>
      <p:sp>
        <p:nvSpPr>
          <p:cNvPr id="32" name="CaixaDeTexto 31"/>
          <p:cNvSpPr txBox="1"/>
          <p:nvPr/>
        </p:nvSpPr>
        <p:spPr>
          <a:xfrm rot="16200000">
            <a:off x="6334473" y="4020272"/>
            <a:ext cx="109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Consultor</a:t>
            </a:r>
            <a:endParaRPr lang="pt-BR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1393200" y="6201402"/>
            <a:ext cx="7185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46063"/>
            <a:r>
              <a:rPr lang="pt-BR" dirty="0" smtClean="0"/>
              <a:t>22		24		26			30				38							50					60			Idade</a:t>
            </a:r>
            <a:endParaRPr lang="pt-BR" dirty="0"/>
          </a:p>
        </p:txBody>
      </p:sp>
      <p:sp>
        <p:nvSpPr>
          <p:cNvPr id="36" name="CaixaDeTexto 35"/>
          <p:cNvSpPr txBox="1"/>
          <p:nvPr/>
        </p:nvSpPr>
        <p:spPr>
          <a:xfrm rot="16200000">
            <a:off x="-276535" y="3491384"/>
            <a:ext cx="1478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Remuneração</a:t>
            </a:r>
            <a:endParaRPr lang="pt-BR" dirty="0"/>
          </a:p>
        </p:txBody>
      </p:sp>
      <p:pic>
        <p:nvPicPr>
          <p:cNvPr id="6146" name="Picture 2" descr="C:\Documents and Settings\marciorm\Configurações locais\Temporary Internet Files\Content.IE5\5TZPZC40\MPj04278250000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6" y="1700808"/>
            <a:ext cx="1113402" cy="1000108"/>
          </a:xfrm>
          <a:prstGeom prst="rect">
            <a:avLst/>
          </a:prstGeom>
          <a:noFill/>
        </p:spPr>
      </p:pic>
      <p:pic>
        <p:nvPicPr>
          <p:cNvPr id="6150" name="Picture 6" descr="C:\Documents and Settings\marciorm\Configurações locais\Temporary Internet Files\Content.IE5\HLS51HIF\MPj04222980000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814" y="1700808"/>
            <a:ext cx="667080" cy="1000132"/>
          </a:xfrm>
          <a:prstGeom prst="rect">
            <a:avLst/>
          </a:prstGeom>
          <a:noFill/>
        </p:spPr>
      </p:pic>
      <p:pic>
        <p:nvPicPr>
          <p:cNvPr id="6151" name="Picture 7" descr="C:\Documents and Settings\marciorm\Configurações locais\Temporary Internet Files\Content.IE5\MVCGZQVG\MPj04225890000[1]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332" y="1700808"/>
            <a:ext cx="1500198" cy="999741"/>
          </a:xfrm>
          <a:prstGeom prst="rect">
            <a:avLst/>
          </a:prstGeom>
          <a:noFill/>
        </p:spPr>
      </p:pic>
      <p:pic>
        <p:nvPicPr>
          <p:cNvPr id="6153" name="Picture 9" descr="C:\Documents and Settings\marciorm\Configurações locais\Temporary Internet Files\Content.IE5\HLS51HIF\MPj04306370000[1]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968" y="1700808"/>
            <a:ext cx="1000132" cy="1000132"/>
          </a:xfrm>
          <a:prstGeom prst="rect">
            <a:avLst/>
          </a:prstGeom>
          <a:noFill/>
        </p:spPr>
      </p:pic>
      <p:pic>
        <p:nvPicPr>
          <p:cNvPr id="6155" name="Picture 11" descr="C:\Documents and Settings\marciorm\Configurações locais\Temporary Internet Files\Content.IE5\5TZPZC40\MPj04317290000[1]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538" y="1700808"/>
            <a:ext cx="1000132" cy="1000132"/>
          </a:xfrm>
          <a:prstGeom prst="rect">
            <a:avLst/>
          </a:prstGeom>
          <a:noFill/>
        </p:spPr>
      </p:pic>
      <p:pic>
        <p:nvPicPr>
          <p:cNvPr id="6156" name="Picture 12" descr="C:\Documents and Settings\marciorm\Configurações locais\Temporary Internet Files\Content.IE5\GIGGD1DC\MPj04317260000[1]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108" y="1700808"/>
            <a:ext cx="1000132" cy="1000132"/>
          </a:xfrm>
          <a:prstGeom prst="rect">
            <a:avLst/>
          </a:prstGeom>
          <a:noFill/>
        </p:spPr>
      </p:pic>
      <p:pic>
        <p:nvPicPr>
          <p:cNvPr id="6160" name="Picture 16" descr="C:\Documents and Settings\marciorm\Configurações locais\Temporary Internet Files\Content.IE5\GIGGD1DC\MPj04226460000[1]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678" y="1700808"/>
            <a:ext cx="1490301" cy="1000132"/>
          </a:xfrm>
          <a:prstGeom prst="rect">
            <a:avLst/>
          </a:prstGeom>
          <a:noFill/>
        </p:spPr>
      </p:pic>
      <p:grpSp>
        <p:nvGrpSpPr>
          <p:cNvPr id="3" name="Grupo 37"/>
          <p:cNvGrpSpPr/>
          <p:nvPr/>
        </p:nvGrpSpPr>
        <p:grpSpPr>
          <a:xfrm>
            <a:off x="2380157" y="3786158"/>
            <a:ext cx="6728347" cy="2422477"/>
            <a:chOff x="2487123" y="3656962"/>
            <a:chExt cx="6728347" cy="2422477"/>
          </a:xfrm>
        </p:grpSpPr>
        <p:sp>
          <p:nvSpPr>
            <p:cNvPr id="34" name="Forma livre 33"/>
            <p:cNvSpPr/>
            <p:nvPr/>
          </p:nvSpPr>
          <p:spPr>
            <a:xfrm>
              <a:off x="2487123" y="3656962"/>
              <a:ext cx="6728347" cy="2422477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CaixaDeTexto 34"/>
            <p:cNvSpPr txBox="1"/>
            <p:nvPr/>
          </p:nvSpPr>
          <p:spPr>
            <a:xfrm rot="19225594">
              <a:off x="3418740" y="4294710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Principal</a:t>
              </a:r>
              <a:endParaRPr lang="pt-BR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7" name="CaixaDeTexto 36"/>
            <p:cNvSpPr txBox="1"/>
            <p:nvPr/>
          </p:nvSpPr>
          <p:spPr>
            <a:xfrm rot="19169945">
              <a:off x="4704247" y="4416873"/>
              <a:ext cx="1430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4"/>
                  </a:solidFill>
                </a:rPr>
                <a:t>Alternativa</a:t>
              </a:r>
              <a:endParaRPr lang="pt-BR" sz="20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39" name="Retângulo de cantos arredondados 38"/>
          <p:cNvSpPr/>
          <p:nvPr/>
        </p:nvSpPr>
        <p:spPr>
          <a:xfrm>
            <a:off x="1036010" y="2915254"/>
            <a:ext cx="7286676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 smtClean="0">
                <a:latin typeface="Arial" pitchFamily="34" charset="0"/>
                <a:cs typeface="Arial" pitchFamily="34" charset="0"/>
              </a:rPr>
              <a:t>VOCÊ É O PRODUTO!</a:t>
            </a:r>
            <a:endParaRPr lang="pt-BR" sz="4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626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3720</TotalTime>
  <Words>967</Words>
  <Application>Microsoft Office PowerPoint</Application>
  <PresentationFormat>Apresentação na tela (4:3)</PresentationFormat>
  <Paragraphs>243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Office Theme</vt:lpstr>
      <vt:lpstr>Apresentação do PowerPoint</vt:lpstr>
      <vt:lpstr>Dinâmica do Mercado de Trabalho</vt:lpstr>
      <vt:lpstr>Evolução do PIB</vt:lpstr>
      <vt:lpstr>Distribuição PIB Uberlândia</vt:lpstr>
      <vt:lpstr>Taxa de Desemprego no Brasil</vt:lpstr>
      <vt:lpstr>Áreas em destaque</vt:lpstr>
      <vt:lpstr>Vagas x Áreas</vt:lpstr>
      <vt:lpstr>Evolução Salários x Profissões</vt:lpstr>
      <vt:lpstr>Carreira Profissional</vt:lpstr>
      <vt:lpstr>Como entrar no mercado?</vt:lpstr>
      <vt:lpstr>Como crescer na carreira?</vt:lpstr>
      <vt:lpstr>Níveis das titulações</vt:lpstr>
      <vt:lpstr>Como se manter e ir além?</vt:lpstr>
      <vt:lpstr>Alternativas do Pitágoras http://posuberlandia.com.br</vt:lpstr>
      <vt:lpstr>ARCOM e Clientes da Callink</vt:lpstr>
      <vt:lpstr>Sobre a Callink</vt:lpstr>
      <vt:lpstr>Referências - Artigos e sites</vt:lpstr>
      <vt:lpstr>Dinâmica do Mercado de Trabalho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Eriberto Gussoni</dc:creator>
  <cp:lastModifiedBy>Marcio Aurelio Ribeiro Moreira</cp:lastModifiedBy>
  <cp:revision>336</cp:revision>
  <cp:lastPrinted>2013-02-21T21:41:48Z</cp:lastPrinted>
  <dcterms:created xsi:type="dcterms:W3CDTF">2011-06-24T11:57:20Z</dcterms:created>
  <dcterms:modified xsi:type="dcterms:W3CDTF">2013-02-28T15:02:54Z</dcterms:modified>
</cp:coreProperties>
</file>