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381" r:id="rId2"/>
    <p:sldId id="402" r:id="rId3"/>
    <p:sldId id="407" r:id="rId4"/>
    <p:sldId id="408" r:id="rId5"/>
    <p:sldId id="409" r:id="rId6"/>
    <p:sldId id="406" r:id="rId7"/>
    <p:sldId id="405" r:id="rId8"/>
    <p:sldId id="412" r:id="rId9"/>
    <p:sldId id="410" r:id="rId10"/>
    <p:sldId id="411" r:id="rId11"/>
    <p:sldId id="346" r:id="rId12"/>
    <p:sldId id="403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1CE"/>
    <a:srgbClr val="FFFFFF"/>
    <a:srgbClr val="FF3300"/>
    <a:srgbClr val="CCEDB1"/>
    <a:srgbClr val="FFCCCC"/>
    <a:srgbClr val="FFCCFF"/>
    <a:srgbClr val="0000CC"/>
    <a:srgbClr val="FF0066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Estilo Médio 3 - Ênfas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58" autoAdjust="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Ocorrências</c:v>
                </c:pt>
              </c:strCache>
            </c:strRef>
          </c:tx>
          <c:dLbls>
            <c:dLbl>
              <c:idx val="6"/>
              <c:layout>
                <c:manualLayout>
                  <c:x val="0.17780744361401005"/>
                  <c:y val="-8.830059674227662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1.2440015167611012E-2"/>
                  <c:y val="5.588609483441724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6.4606399504181483E-2"/>
                  <c:y val="8.0353565812860475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pt-B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Plan1!$A$2:$A$12</c:f>
              <c:strCache>
                <c:ptCount val="11"/>
                <c:pt idx="0">
                  <c:v>PMP</c:v>
                </c:pt>
                <c:pt idx="1">
                  <c:v>CCIE</c:v>
                </c:pt>
                <c:pt idx="2">
                  <c:v>CISSP</c:v>
                </c:pt>
                <c:pt idx="3">
                  <c:v>MCSE</c:v>
                </c:pt>
                <c:pt idx="4">
                  <c:v>VCP</c:v>
                </c:pt>
                <c:pt idx="5">
                  <c:v>CCNA</c:v>
                </c:pt>
                <c:pt idx="6">
                  <c:v>CCNP</c:v>
                </c:pt>
                <c:pt idx="7">
                  <c:v>ITIL Foundation</c:v>
                </c:pt>
                <c:pt idx="8">
                  <c:v>MCITP</c:v>
                </c:pt>
                <c:pt idx="9">
                  <c:v>RHCE</c:v>
                </c:pt>
                <c:pt idx="10">
                  <c:v>MCSD</c:v>
                </c:pt>
              </c:strCache>
            </c:strRef>
          </c:cat>
          <c:val>
            <c:numRef>
              <c:f>Plan1!$B$2:$B$12</c:f>
              <c:numCache>
                <c:formatCode>General</c:formatCode>
                <c:ptCount val="11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4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view3D>
      <c:rotX val="30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876205380061985"/>
          <c:y val="3.5355568957658609E-2"/>
          <c:w val="0.47800162057511858"/>
          <c:h val="0.8492513958110357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Certificações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Plan1!$A$2:$A$9</c:f>
              <c:strCache>
                <c:ptCount val="8"/>
                <c:pt idx="0">
                  <c:v>Auditoria</c:v>
                </c:pt>
                <c:pt idx="1">
                  <c:v>Projetos</c:v>
                </c:pt>
                <c:pt idx="2">
                  <c:v>Virtualização</c:v>
                </c:pt>
                <c:pt idx="3">
                  <c:v>Desenvolvimento</c:v>
                </c:pt>
                <c:pt idx="4">
                  <c:v>Gestão</c:v>
                </c:pt>
                <c:pt idx="5">
                  <c:v>Infra</c:v>
                </c:pt>
                <c:pt idx="6">
                  <c:v>Redes</c:v>
                </c:pt>
                <c:pt idx="7">
                  <c:v>Segurança</c:v>
                </c:pt>
              </c:strCache>
            </c:strRef>
          </c:cat>
          <c:val>
            <c:numRef>
              <c:f>Plan1!$B$2:$B$9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4</c:v>
                </c:pt>
                <c:pt idx="3">
                  <c:v>5</c:v>
                </c:pt>
                <c:pt idx="4">
                  <c:v>10</c:v>
                </c:pt>
                <c:pt idx="5">
                  <c:v>12</c:v>
                </c:pt>
                <c:pt idx="6">
                  <c:v>12</c:v>
                </c:pt>
                <c:pt idx="7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4369920"/>
        <c:axId val="34359936"/>
        <c:axId val="0"/>
      </c:bar3DChart>
      <c:valAx>
        <c:axId val="34359936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34369920"/>
        <c:crosses val="autoZero"/>
        <c:crossBetween val="between"/>
      </c:valAx>
      <c:catAx>
        <c:axId val="34369920"/>
        <c:scaling>
          <c:orientation val="minMax"/>
        </c:scaling>
        <c:delete val="0"/>
        <c:axPos val="l"/>
        <c:majorTickMark val="none"/>
        <c:minorTickMark val="none"/>
        <c:tickLblPos val="nextTo"/>
        <c:crossAx val="34359936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3537934373351E-2"/>
          <c:y val="3.6786748216467192E-2"/>
          <c:w val="0.94415556899827424"/>
          <c:h val="0.94249721672963771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Ocorrências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Plan1!$A$2:$A$3</c:f>
              <c:strCache>
                <c:ptCount val="2"/>
                <c:pt idx="0">
                  <c:v>Específica</c:v>
                </c:pt>
                <c:pt idx="1">
                  <c:v>Neutra</c:v>
                </c:pt>
              </c:strCache>
            </c:strRef>
          </c:cat>
          <c:val>
            <c:numRef>
              <c:f>Plan1!$B$2:$B$3</c:f>
              <c:numCache>
                <c:formatCode>General</c:formatCode>
                <c:ptCount val="2"/>
                <c:pt idx="0">
                  <c:v>35</c:v>
                </c:pt>
                <c:pt idx="1">
                  <c:v>23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509194598907663E-2"/>
          <c:y val="1.7501892421380675E-2"/>
          <c:w val="0.95983942698443148"/>
          <c:h val="0.96178207252472425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Soma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Plan1!$A$2:$A$3</c:f>
              <c:strCache>
                <c:ptCount val="2"/>
                <c:pt idx="0">
                  <c:v>Gestão</c:v>
                </c:pt>
                <c:pt idx="1">
                  <c:v>Técnica</c:v>
                </c:pt>
              </c:strCache>
            </c:strRef>
          </c:cat>
          <c:val>
            <c:numRef>
              <c:f>Plan1!$B$2:$B$3</c:f>
              <c:numCache>
                <c:formatCode>General</c:formatCode>
                <c:ptCount val="2"/>
                <c:pt idx="0">
                  <c:v>14</c:v>
                </c:pt>
                <c:pt idx="1">
                  <c:v>44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9182889509102046E-3"/>
          <c:y val="1.4311792588085879E-3"/>
          <c:w val="0.99408171104908982"/>
          <c:h val="0.99392349884986841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Certificações</c:v>
                </c:pt>
              </c:strCache>
            </c:strRef>
          </c:tx>
          <c:explosion val="25"/>
          <c:dLbls>
            <c:dLbl>
              <c:idx val="4"/>
              <c:layout>
                <c:manualLayout>
                  <c:x val="0.1385418203311331"/>
                  <c:y val="-0.1080804811191897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2.2776167841694495E-2"/>
                  <c:y val="-2.804706415909550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3.5508248626053987E-3"/>
                  <c:y val="5.183804669212841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0.12772821462763612"/>
                  <c:y val="0.1172063684566572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1.5075783602149208E-2"/>
                  <c:y val="1.202671433383604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0.15493462185423054"/>
                  <c:y val="0.153560599369268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6.7579528477387685E-2"/>
                  <c:y val="0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1"/>
              <c:layout>
                <c:manualLayout>
                  <c:x val="4.8176966022373216E-2"/>
                  <c:y val="1.223348240712456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pt-BR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Plan1!$A$2:$A$13</c:f>
              <c:strCache>
                <c:ptCount val="12"/>
                <c:pt idx="0">
                  <c:v>Cisco</c:v>
                </c:pt>
                <c:pt idx="1">
                  <c:v>Microsoft</c:v>
                </c:pt>
                <c:pt idx="2">
                  <c:v>PMI</c:v>
                </c:pt>
                <c:pt idx="3">
                  <c:v>itSMF</c:v>
                </c:pt>
                <c:pt idx="4">
                  <c:v>ISC2</c:v>
                </c:pt>
                <c:pt idx="5">
                  <c:v>VMWare</c:v>
                </c:pt>
                <c:pt idx="6">
                  <c:v>CompTIA</c:v>
                </c:pt>
                <c:pt idx="7">
                  <c:v>Red Hat</c:v>
                </c:pt>
                <c:pt idx="8">
                  <c:v>Check Point</c:v>
                </c:pt>
                <c:pt idx="9">
                  <c:v>GIAC</c:v>
                </c:pt>
                <c:pt idx="10">
                  <c:v>ISACA</c:v>
                </c:pt>
                <c:pt idx="11">
                  <c:v>Outros</c:v>
                </c:pt>
              </c:strCache>
            </c:strRef>
          </c:cat>
          <c:val>
            <c:numRef>
              <c:f>Plan1!$B$2:$B$13</c:f>
              <c:numCache>
                <c:formatCode>General</c:formatCode>
                <c:ptCount val="12"/>
                <c:pt idx="0">
                  <c:v>14</c:v>
                </c:pt>
                <c:pt idx="1">
                  <c:v>11</c:v>
                </c:pt>
                <c:pt idx="2">
                  <c:v>6</c:v>
                </c:pt>
                <c:pt idx="3">
                  <c:v>5</c:v>
                </c:pt>
                <c:pt idx="4">
                  <c:v>4</c:v>
                </c:pt>
                <c:pt idx="5">
                  <c:v>4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Vendas</c:v>
                </c:pt>
              </c:strCache>
            </c:strRef>
          </c:tx>
          <c:dLbls>
            <c:dLbl>
              <c:idx val="2"/>
              <c:layout>
                <c:manualLayout>
                  <c:x val="7.6421036993017388E-2"/>
                  <c:y val="7.147628431616991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8041400485316696E-2"/>
                  <c:y val="3.373571459309093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6.7722478086465601E-2"/>
                  <c:y val="3.244084026704514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Plan1!$A$2:$A$6</c:f>
              <c:strCache>
                <c:ptCount val="5"/>
                <c:pt idx="0">
                  <c:v>Promoção</c:v>
                </c:pt>
                <c:pt idx="1">
                  <c:v>Conhecimento</c:v>
                </c:pt>
                <c:pt idx="2">
                  <c:v>&gt; Salário</c:v>
                </c:pt>
                <c:pt idx="3">
                  <c:v>Obrigatório</c:v>
                </c:pt>
                <c:pt idx="4">
                  <c:v>Outros</c:v>
                </c:pt>
              </c:strCache>
            </c:strRef>
          </c:cat>
          <c:val>
            <c:numRef>
              <c:f>Plan1!$B$2:$B$6</c:f>
              <c:numCache>
                <c:formatCode>0%</c:formatCode>
                <c:ptCount val="5"/>
                <c:pt idx="0">
                  <c:v>0.51100000000000001</c:v>
                </c:pt>
                <c:pt idx="1">
                  <c:v>0.22700000000000001</c:v>
                </c:pt>
                <c:pt idx="2">
                  <c:v>0.11600000000000001</c:v>
                </c:pt>
                <c:pt idx="3">
                  <c:v>8.7999999999999995E-2</c:v>
                </c:pt>
                <c:pt idx="4">
                  <c:v>5.8000000000000003E-2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FB2CDF-0CB7-4DFD-A396-DBB6D49610F5}" type="doc">
      <dgm:prSet loTypeId="urn:microsoft.com/office/officeart/2005/8/layout/chevron2" loCatId="list" qsTypeId="urn:microsoft.com/office/officeart/2005/8/quickstyle/3d6" qsCatId="3D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6EAECD02-0111-4B03-BB2C-F0C705EB2B48}">
      <dgm:prSet phldrT="[Texto]"/>
      <dgm:spPr/>
      <dgm:t>
        <a:bodyPr/>
        <a:lstStyle/>
        <a:p>
          <a:r>
            <a:rPr lang="pt-BR" dirty="0" smtClean="0"/>
            <a:t>1</a:t>
          </a:r>
          <a:endParaRPr lang="pt-BR" dirty="0"/>
        </a:p>
      </dgm:t>
    </dgm:pt>
    <dgm:pt modelId="{3A30BEC9-767D-457A-A0F0-2D513A39AFDB}" type="parTrans" cxnId="{79F23628-4E53-4440-816C-93F4A2B2595F}">
      <dgm:prSet/>
      <dgm:spPr/>
      <dgm:t>
        <a:bodyPr/>
        <a:lstStyle/>
        <a:p>
          <a:endParaRPr lang="pt-BR"/>
        </a:p>
      </dgm:t>
    </dgm:pt>
    <dgm:pt modelId="{B4FBBA4A-5501-4A39-9823-B07EE4CC638B}" type="sibTrans" cxnId="{79F23628-4E53-4440-816C-93F4A2B2595F}">
      <dgm:prSet/>
      <dgm:spPr/>
      <dgm:t>
        <a:bodyPr/>
        <a:lstStyle/>
        <a:p>
          <a:endParaRPr lang="pt-BR"/>
        </a:p>
      </dgm:t>
    </dgm:pt>
    <dgm:pt modelId="{A36CDF5D-DEE3-4A40-8871-2F12C1E171EB}">
      <dgm:prSet/>
      <dgm:spPr/>
      <dgm:t>
        <a:bodyPr/>
        <a:lstStyle/>
        <a:p>
          <a:r>
            <a:rPr lang="pt-BR" dirty="0" smtClean="0"/>
            <a:t>2</a:t>
          </a:r>
        </a:p>
      </dgm:t>
    </dgm:pt>
    <dgm:pt modelId="{482CCD20-F888-4F1F-B375-BAE320DBE25D}" type="parTrans" cxnId="{7F7DC66D-D8BC-4C4E-BA96-149F7918AA91}">
      <dgm:prSet/>
      <dgm:spPr/>
      <dgm:t>
        <a:bodyPr/>
        <a:lstStyle/>
        <a:p>
          <a:endParaRPr lang="pt-BR"/>
        </a:p>
      </dgm:t>
    </dgm:pt>
    <dgm:pt modelId="{CCAE53AF-88F9-4763-A6B7-BBB1A7678E6C}" type="sibTrans" cxnId="{7F7DC66D-D8BC-4C4E-BA96-149F7918AA91}">
      <dgm:prSet/>
      <dgm:spPr/>
      <dgm:t>
        <a:bodyPr/>
        <a:lstStyle/>
        <a:p>
          <a:endParaRPr lang="pt-BR"/>
        </a:p>
      </dgm:t>
    </dgm:pt>
    <dgm:pt modelId="{4FA53904-EE8E-4315-AAD3-AC2AA264837C}">
      <dgm:prSet/>
      <dgm:spPr/>
      <dgm:t>
        <a:bodyPr/>
        <a:lstStyle/>
        <a:p>
          <a:r>
            <a:rPr lang="pt-BR" dirty="0" smtClean="0"/>
            <a:t>3</a:t>
          </a:r>
        </a:p>
      </dgm:t>
    </dgm:pt>
    <dgm:pt modelId="{454AE4DE-683E-47E3-9251-559F1D82B7BD}" type="parTrans" cxnId="{B31ECD93-12D7-4864-A240-E434B0C59EFF}">
      <dgm:prSet/>
      <dgm:spPr/>
      <dgm:t>
        <a:bodyPr/>
        <a:lstStyle/>
        <a:p>
          <a:endParaRPr lang="pt-BR"/>
        </a:p>
      </dgm:t>
    </dgm:pt>
    <dgm:pt modelId="{6E90346A-CC19-4E2D-B0BC-C2E97D919A23}" type="sibTrans" cxnId="{B31ECD93-12D7-4864-A240-E434B0C59EFF}">
      <dgm:prSet/>
      <dgm:spPr/>
      <dgm:t>
        <a:bodyPr/>
        <a:lstStyle/>
        <a:p>
          <a:endParaRPr lang="pt-BR"/>
        </a:p>
      </dgm:t>
    </dgm:pt>
    <dgm:pt modelId="{EABBA84C-CB63-40FF-A193-3BA682B17EFE}">
      <dgm:prSet/>
      <dgm:spPr/>
      <dgm:t>
        <a:bodyPr/>
        <a:lstStyle/>
        <a:p>
          <a:r>
            <a:rPr lang="pt-BR" dirty="0" smtClean="0"/>
            <a:t>4</a:t>
          </a:r>
        </a:p>
      </dgm:t>
    </dgm:pt>
    <dgm:pt modelId="{9142BF70-E65B-49B7-98A5-3E8FF3D97EFA}" type="parTrans" cxnId="{18513D2E-BF7C-424A-BCCF-D80C76F5FAA4}">
      <dgm:prSet/>
      <dgm:spPr/>
      <dgm:t>
        <a:bodyPr/>
        <a:lstStyle/>
        <a:p>
          <a:endParaRPr lang="pt-BR"/>
        </a:p>
      </dgm:t>
    </dgm:pt>
    <dgm:pt modelId="{2450A7D9-9577-4108-ABCE-E7F6161B46A2}" type="sibTrans" cxnId="{18513D2E-BF7C-424A-BCCF-D80C76F5FAA4}">
      <dgm:prSet/>
      <dgm:spPr/>
      <dgm:t>
        <a:bodyPr/>
        <a:lstStyle/>
        <a:p>
          <a:endParaRPr lang="pt-BR"/>
        </a:p>
      </dgm:t>
    </dgm:pt>
    <dgm:pt modelId="{6199CF3A-BEE8-4963-8AC8-39AE405E2999}">
      <dgm:prSet/>
      <dgm:spPr/>
      <dgm:t>
        <a:bodyPr/>
        <a:lstStyle/>
        <a:p>
          <a:r>
            <a:rPr lang="pt-BR" dirty="0" smtClean="0"/>
            <a:t>5</a:t>
          </a:r>
        </a:p>
      </dgm:t>
    </dgm:pt>
    <dgm:pt modelId="{DF506B3A-DB7D-4FF4-8439-7BC59C642BD5}" type="parTrans" cxnId="{1FEB3185-9C45-430C-9730-C67D33CEFACE}">
      <dgm:prSet/>
      <dgm:spPr/>
      <dgm:t>
        <a:bodyPr/>
        <a:lstStyle/>
        <a:p>
          <a:endParaRPr lang="pt-BR"/>
        </a:p>
      </dgm:t>
    </dgm:pt>
    <dgm:pt modelId="{94E07F85-7CE5-43EE-A01E-5CE251794B54}" type="sibTrans" cxnId="{1FEB3185-9C45-430C-9730-C67D33CEFACE}">
      <dgm:prSet/>
      <dgm:spPr/>
      <dgm:t>
        <a:bodyPr/>
        <a:lstStyle/>
        <a:p>
          <a:endParaRPr lang="pt-BR"/>
        </a:p>
      </dgm:t>
    </dgm:pt>
    <dgm:pt modelId="{0118C31B-BBFC-4C0F-9F7E-02725AF93BAE}">
      <dgm:prSet/>
      <dgm:spPr/>
      <dgm:t>
        <a:bodyPr/>
        <a:lstStyle/>
        <a:p>
          <a:r>
            <a:rPr lang="pt-BR" dirty="0" smtClean="0"/>
            <a:t>6</a:t>
          </a:r>
          <a:endParaRPr lang="pt-BR" dirty="0"/>
        </a:p>
      </dgm:t>
    </dgm:pt>
    <dgm:pt modelId="{898076AE-ACEF-4E40-9645-81B0D36EB2B2}" type="parTrans" cxnId="{76B70B67-4D35-40F0-8347-FD8902EB7DDC}">
      <dgm:prSet/>
      <dgm:spPr/>
      <dgm:t>
        <a:bodyPr/>
        <a:lstStyle/>
        <a:p>
          <a:endParaRPr lang="pt-BR"/>
        </a:p>
      </dgm:t>
    </dgm:pt>
    <dgm:pt modelId="{36CAD413-073E-4FF9-81DB-399A92520D59}" type="sibTrans" cxnId="{76B70B67-4D35-40F0-8347-FD8902EB7DDC}">
      <dgm:prSet/>
      <dgm:spPr/>
      <dgm:t>
        <a:bodyPr/>
        <a:lstStyle/>
        <a:p>
          <a:endParaRPr lang="pt-BR"/>
        </a:p>
      </dgm:t>
    </dgm:pt>
    <dgm:pt modelId="{28545A4F-641D-4387-BB5F-14489CE3E90F}">
      <dgm:prSet phldrT="[Texto]"/>
      <dgm:spPr/>
      <dgm:t>
        <a:bodyPr/>
        <a:lstStyle/>
        <a:p>
          <a:r>
            <a:rPr lang="pt-BR" dirty="0" smtClean="0"/>
            <a:t>Escolha a direção de sua carreira Y</a:t>
          </a:r>
          <a:endParaRPr lang="pt-BR" dirty="0"/>
        </a:p>
      </dgm:t>
    </dgm:pt>
    <dgm:pt modelId="{F550E0C8-CCC5-42FE-BA34-6D0AB41A0AF7}" type="parTrans" cxnId="{CEF4949B-0C70-4055-964B-AA8E13EEF8E8}">
      <dgm:prSet/>
      <dgm:spPr/>
      <dgm:t>
        <a:bodyPr/>
        <a:lstStyle/>
        <a:p>
          <a:endParaRPr lang="pt-BR"/>
        </a:p>
      </dgm:t>
    </dgm:pt>
    <dgm:pt modelId="{A1D072F2-AEBD-42D8-BC24-58E7096B7E79}" type="sibTrans" cxnId="{CEF4949B-0C70-4055-964B-AA8E13EEF8E8}">
      <dgm:prSet/>
      <dgm:spPr/>
      <dgm:t>
        <a:bodyPr/>
        <a:lstStyle/>
        <a:p>
          <a:endParaRPr lang="pt-BR"/>
        </a:p>
      </dgm:t>
    </dgm:pt>
    <dgm:pt modelId="{5D52F8B7-97E0-41E2-8567-C1E16AC1437A}">
      <dgm:prSet/>
      <dgm:spPr/>
      <dgm:t>
        <a:bodyPr/>
        <a:lstStyle/>
        <a:p>
          <a:r>
            <a:rPr lang="pt-BR" dirty="0" smtClean="0"/>
            <a:t>Escolha uma certificação por vez</a:t>
          </a:r>
        </a:p>
      </dgm:t>
    </dgm:pt>
    <dgm:pt modelId="{F0282A17-526D-41E6-B3CD-B223D7965BCE}" type="parTrans" cxnId="{3B4F949C-62AE-40B6-AD40-340D31D6DCB6}">
      <dgm:prSet/>
      <dgm:spPr/>
      <dgm:t>
        <a:bodyPr/>
        <a:lstStyle/>
        <a:p>
          <a:endParaRPr lang="pt-BR"/>
        </a:p>
      </dgm:t>
    </dgm:pt>
    <dgm:pt modelId="{D3E8C409-07ED-44A5-815A-7E30876CDD7A}" type="sibTrans" cxnId="{3B4F949C-62AE-40B6-AD40-340D31D6DCB6}">
      <dgm:prSet/>
      <dgm:spPr/>
      <dgm:t>
        <a:bodyPr/>
        <a:lstStyle/>
        <a:p>
          <a:endParaRPr lang="pt-BR"/>
        </a:p>
      </dgm:t>
    </dgm:pt>
    <dgm:pt modelId="{B974CC01-5B64-41E2-B23D-A0F76BDBA0C8}">
      <dgm:prSet/>
      <dgm:spPr/>
      <dgm:t>
        <a:bodyPr/>
        <a:lstStyle/>
        <a:p>
          <a:r>
            <a:rPr lang="pt-BR" dirty="0" smtClean="0"/>
            <a:t>Estude 1º nos materiais oficiais</a:t>
          </a:r>
        </a:p>
      </dgm:t>
    </dgm:pt>
    <dgm:pt modelId="{31607B17-569B-481F-9A60-8B4AD6F4E236}" type="parTrans" cxnId="{F55E4329-AF67-4A4B-BE0A-C581C7A751BF}">
      <dgm:prSet/>
      <dgm:spPr/>
      <dgm:t>
        <a:bodyPr/>
        <a:lstStyle/>
        <a:p>
          <a:endParaRPr lang="pt-BR"/>
        </a:p>
      </dgm:t>
    </dgm:pt>
    <dgm:pt modelId="{2BF9C188-CA38-40D0-84AA-8B90678FB70A}" type="sibTrans" cxnId="{F55E4329-AF67-4A4B-BE0A-C581C7A751BF}">
      <dgm:prSet/>
      <dgm:spPr/>
      <dgm:t>
        <a:bodyPr/>
        <a:lstStyle/>
        <a:p>
          <a:endParaRPr lang="pt-BR"/>
        </a:p>
      </dgm:t>
    </dgm:pt>
    <dgm:pt modelId="{837F7EC7-F5DC-4659-BC4B-65204E2F7770}">
      <dgm:prSet/>
      <dgm:spPr/>
      <dgm:t>
        <a:bodyPr/>
        <a:lstStyle/>
        <a:p>
          <a:r>
            <a:rPr lang="pt-BR" dirty="0" smtClean="0"/>
            <a:t>Faça um curso preparatório</a:t>
          </a:r>
        </a:p>
      </dgm:t>
    </dgm:pt>
    <dgm:pt modelId="{7AD448F4-3460-45F2-823B-9C2C63CE53C2}" type="parTrans" cxnId="{7F67C3EC-9546-407F-95C8-186D533D6981}">
      <dgm:prSet/>
      <dgm:spPr/>
      <dgm:t>
        <a:bodyPr/>
        <a:lstStyle/>
        <a:p>
          <a:endParaRPr lang="pt-BR"/>
        </a:p>
      </dgm:t>
    </dgm:pt>
    <dgm:pt modelId="{FFD6CE30-F27F-42CF-8E43-3C6227F8FC74}" type="sibTrans" cxnId="{7F67C3EC-9546-407F-95C8-186D533D6981}">
      <dgm:prSet/>
      <dgm:spPr/>
      <dgm:t>
        <a:bodyPr/>
        <a:lstStyle/>
        <a:p>
          <a:endParaRPr lang="pt-BR"/>
        </a:p>
      </dgm:t>
    </dgm:pt>
    <dgm:pt modelId="{AF8D2863-285F-48ED-8A55-97267B4042D0}">
      <dgm:prSet/>
      <dgm:spPr/>
      <dgm:t>
        <a:bodyPr/>
        <a:lstStyle/>
        <a:p>
          <a:r>
            <a:rPr lang="pt-BR" dirty="0" smtClean="0"/>
            <a:t>Faça vários simulados</a:t>
          </a:r>
        </a:p>
      </dgm:t>
    </dgm:pt>
    <dgm:pt modelId="{CA1F5B0A-EE89-4236-AF24-927F7474CD6A}" type="parTrans" cxnId="{257D9E7B-F142-496F-BCAC-9EEA2B2327A7}">
      <dgm:prSet/>
      <dgm:spPr/>
      <dgm:t>
        <a:bodyPr/>
        <a:lstStyle/>
        <a:p>
          <a:endParaRPr lang="pt-BR"/>
        </a:p>
      </dgm:t>
    </dgm:pt>
    <dgm:pt modelId="{60601B07-F505-4595-B4C2-D75D0BADE5D3}" type="sibTrans" cxnId="{257D9E7B-F142-496F-BCAC-9EEA2B2327A7}">
      <dgm:prSet/>
      <dgm:spPr/>
      <dgm:t>
        <a:bodyPr/>
        <a:lstStyle/>
        <a:p>
          <a:endParaRPr lang="pt-BR"/>
        </a:p>
      </dgm:t>
    </dgm:pt>
    <dgm:pt modelId="{EFFD8E46-D581-4F6D-9AA8-A3BBB7B5CC2E}">
      <dgm:prSet/>
      <dgm:spPr/>
      <dgm:t>
        <a:bodyPr/>
        <a:lstStyle/>
        <a:p>
          <a:r>
            <a:rPr lang="pt-BR" dirty="0" smtClean="0"/>
            <a:t>Faça as provas</a:t>
          </a:r>
          <a:endParaRPr lang="pt-BR" dirty="0"/>
        </a:p>
      </dgm:t>
    </dgm:pt>
    <dgm:pt modelId="{D01B14C9-8A06-4B5A-B84B-2E02B52727D5}" type="parTrans" cxnId="{535B8892-F158-4AFF-90A7-0E041958A64F}">
      <dgm:prSet/>
      <dgm:spPr/>
      <dgm:t>
        <a:bodyPr/>
        <a:lstStyle/>
        <a:p>
          <a:endParaRPr lang="pt-BR"/>
        </a:p>
      </dgm:t>
    </dgm:pt>
    <dgm:pt modelId="{980B5B6E-98B7-4717-BE2D-DFCAD1D1F62B}" type="sibTrans" cxnId="{535B8892-F158-4AFF-90A7-0E041958A64F}">
      <dgm:prSet/>
      <dgm:spPr/>
      <dgm:t>
        <a:bodyPr/>
        <a:lstStyle/>
        <a:p>
          <a:endParaRPr lang="pt-BR"/>
        </a:p>
      </dgm:t>
    </dgm:pt>
    <dgm:pt modelId="{0119F073-355E-45AD-8EA4-4205FB91736A}" type="pres">
      <dgm:prSet presAssocID="{38FB2CDF-0CB7-4DFD-A396-DBB6D49610F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61A0263-217C-4A6C-ADA2-6415BE4F49C3}" type="pres">
      <dgm:prSet presAssocID="{6EAECD02-0111-4B03-BB2C-F0C705EB2B48}" presName="composite" presStyleCnt="0"/>
      <dgm:spPr/>
    </dgm:pt>
    <dgm:pt modelId="{C279C272-9FF4-4098-875E-FDCA8956791D}" type="pres">
      <dgm:prSet presAssocID="{6EAECD02-0111-4B03-BB2C-F0C705EB2B48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0D28D60-2912-4890-8C08-ADAF191F2BDF}" type="pres">
      <dgm:prSet presAssocID="{6EAECD02-0111-4B03-BB2C-F0C705EB2B48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E131707-8CA8-4425-8799-7C6E242C638D}" type="pres">
      <dgm:prSet presAssocID="{B4FBBA4A-5501-4A39-9823-B07EE4CC638B}" presName="sp" presStyleCnt="0"/>
      <dgm:spPr/>
    </dgm:pt>
    <dgm:pt modelId="{2559671C-D2A9-433A-8D25-26DD1369F9A2}" type="pres">
      <dgm:prSet presAssocID="{A36CDF5D-DEE3-4A40-8871-2F12C1E171EB}" presName="composite" presStyleCnt="0"/>
      <dgm:spPr/>
    </dgm:pt>
    <dgm:pt modelId="{F7CDE754-5445-42B9-BFE0-9506D09AF158}" type="pres">
      <dgm:prSet presAssocID="{A36CDF5D-DEE3-4A40-8871-2F12C1E171EB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B853C9E-6901-4062-94AC-D11758EDA234}" type="pres">
      <dgm:prSet presAssocID="{A36CDF5D-DEE3-4A40-8871-2F12C1E171EB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2A171B9-1F71-4CB7-B234-07F61CF8E63D}" type="pres">
      <dgm:prSet presAssocID="{CCAE53AF-88F9-4763-A6B7-BBB1A7678E6C}" presName="sp" presStyleCnt="0"/>
      <dgm:spPr/>
    </dgm:pt>
    <dgm:pt modelId="{15445B14-6B55-46B9-AF18-8D5711CF04D4}" type="pres">
      <dgm:prSet presAssocID="{4FA53904-EE8E-4315-AAD3-AC2AA264837C}" presName="composite" presStyleCnt="0"/>
      <dgm:spPr/>
    </dgm:pt>
    <dgm:pt modelId="{9FAD9080-C1A4-455C-823C-4C560834E1C6}" type="pres">
      <dgm:prSet presAssocID="{4FA53904-EE8E-4315-AAD3-AC2AA264837C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A3A911C-063D-444E-A778-D33EDF2A239B}" type="pres">
      <dgm:prSet presAssocID="{4FA53904-EE8E-4315-AAD3-AC2AA264837C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3102239-4E6A-4DDD-9C1F-4EF7133BC272}" type="pres">
      <dgm:prSet presAssocID="{6E90346A-CC19-4E2D-B0BC-C2E97D919A23}" presName="sp" presStyleCnt="0"/>
      <dgm:spPr/>
    </dgm:pt>
    <dgm:pt modelId="{907FF2AB-F028-405C-B872-75F1EDFD602E}" type="pres">
      <dgm:prSet presAssocID="{EABBA84C-CB63-40FF-A193-3BA682B17EFE}" presName="composite" presStyleCnt="0"/>
      <dgm:spPr/>
    </dgm:pt>
    <dgm:pt modelId="{3FB6E1E9-F4BB-4618-983A-C68C2B783162}" type="pres">
      <dgm:prSet presAssocID="{EABBA84C-CB63-40FF-A193-3BA682B17EFE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DEAF65C-2D06-4017-B770-092278ABC38E}" type="pres">
      <dgm:prSet presAssocID="{EABBA84C-CB63-40FF-A193-3BA682B17EFE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ECBCDE0-42D5-47C1-BAE7-6A01E136EE74}" type="pres">
      <dgm:prSet presAssocID="{2450A7D9-9577-4108-ABCE-E7F6161B46A2}" presName="sp" presStyleCnt="0"/>
      <dgm:spPr/>
    </dgm:pt>
    <dgm:pt modelId="{A5971FC1-6E48-461D-BA2D-5C37DBA1110F}" type="pres">
      <dgm:prSet presAssocID="{6199CF3A-BEE8-4963-8AC8-39AE405E2999}" presName="composite" presStyleCnt="0"/>
      <dgm:spPr/>
    </dgm:pt>
    <dgm:pt modelId="{BD830957-DF2F-4B15-9261-E6D76E245C01}" type="pres">
      <dgm:prSet presAssocID="{6199CF3A-BEE8-4963-8AC8-39AE405E2999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4845816-CDCF-4452-B8C0-94F5AED62D28}" type="pres">
      <dgm:prSet presAssocID="{6199CF3A-BEE8-4963-8AC8-39AE405E2999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F96EFF4-D5F0-4F94-B732-EB7C94DDA3F3}" type="pres">
      <dgm:prSet presAssocID="{94E07F85-7CE5-43EE-A01E-5CE251794B54}" presName="sp" presStyleCnt="0"/>
      <dgm:spPr/>
    </dgm:pt>
    <dgm:pt modelId="{326EF636-93BD-4896-9021-3E7C2725B8BC}" type="pres">
      <dgm:prSet presAssocID="{0118C31B-BBFC-4C0F-9F7E-02725AF93BAE}" presName="composite" presStyleCnt="0"/>
      <dgm:spPr/>
    </dgm:pt>
    <dgm:pt modelId="{D2BE7E3A-B49D-481A-A772-09A44C5A4D62}" type="pres">
      <dgm:prSet presAssocID="{0118C31B-BBFC-4C0F-9F7E-02725AF93BAE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E5D5F45-27E5-49BB-9287-2021D87E7F0F}" type="pres">
      <dgm:prSet presAssocID="{0118C31B-BBFC-4C0F-9F7E-02725AF93BAE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F6432CD-ADAB-4279-A94C-20EA1EEE49BB}" type="presOf" srcId="{EABBA84C-CB63-40FF-A193-3BA682B17EFE}" destId="{3FB6E1E9-F4BB-4618-983A-C68C2B783162}" srcOrd="0" destOrd="0" presId="urn:microsoft.com/office/officeart/2005/8/layout/chevron2"/>
    <dgm:cxn modelId="{535B8892-F158-4AFF-90A7-0E041958A64F}" srcId="{0118C31B-BBFC-4C0F-9F7E-02725AF93BAE}" destId="{EFFD8E46-D581-4F6D-9AA8-A3BBB7B5CC2E}" srcOrd="0" destOrd="0" parTransId="{D01B14C9-8A06-4B5A-B84B-2E02B52727D5}" sibTransId="{980B5B6E-98B7-4717-BE2D-DFCAD1D1F62B}"/>
    <dgm:cxn modelId="{D76AE4CF-65EA-48E3-BCF8-9BC47569345F}" type="presOf" srcId="{4FA53904-EE8E-4315-AAD3-AC2AA264837C}" destId="{9FAD9080-C1A4-455C-823C-4C560834E1C6}" srcOrd="0" destOrd="0" presId="urn:microsoft.com/office/officeart/2005/8/layout/chevron2"/>
    <dgm:cxn modelId="{61A92C98-972B-4ADC-A7AB-1B88E4E07254}" type="presOf" srcId="{A36CDF5D-DEE3-4A40-8871-2F12C1E171EB}" destId="{F7CDE754-5445-42B9-BFE0-9506D09AF158}" srcOrd="0" destOrd="0" presId="urn:microsoft.com/office/officeart/2005/8/layout/chevron2"/>
    <dgm:cxn modelId="{8AC09A94-2284-4CF4-B283-C6C2C5F48440}" type="presOf" srcId="{6199CF3A-BEE8-4963-8AC8-39AE405E2999}" destId="{BD830957-DF2F-4B15-9261-E6D76E245C01}" srcOrd="0" destOrd="0" presId="urn:microsoft.com/office/officeart/2005/8/layout/chevron2"/>
    <dgm:cxn modelId="{76B70B67-4D35-40F0-8347-FD8902EB7DDC}" srcId="{38FB2CDF-0CB7-4DFD-A396-DBB6D49610F5}" destId="{0118C31B-BBFC-4C0F-9F7E-02725AF93BAE}" srcOrd="5" destOrd="0" parTransId="{898076AE-ACEF-4E40-9645-81B0D36EB2B2}" sibTransId="{36CAD413-073E-4FF9-81DB-399A92520D59}"/>
    <dgm:cxn modelId="{3776A79C-EF57-4E7A-9545-03C77CB7CFCB}" type="presOf" srcId="{28545A4F-641D-4387-BB5F-14489CE3E90F}" destId="{90D28D60-2912-4890-8C08-ADAF191F2BDF}" srcOrd="0" destOrd="0" presId="urn:microsoft.com/office/officeart/2005/8/layout/chevron2"/>
    <dgm:cxn modelId="{F55E4329-AF67-4A4B-BE0A-C581C7A751BF}" srcId="{4FA53904-EE8E-4315-AAD3-AC2AA264837C}" destId="{B974CC01-5B64-41E2-B23D-A0F76BDBA0C8}" srcOrd="0" destOrd="0" parTransId="{31607B17-569B-481F-9A60-8B4AD6F4E236}" sibTransId="{2BF9C188-CA38-40D0-84AA-8B90678FB70A}"/>
    <dgm:cxn modelId="{977D0600-643B-4C2C-A332-9A0EDB7D672D}" type="presOf" srcId="{837F7EC7-F5DC-4659-BC4B-65204E2F7770}" destId="{3DEAF65C-2D06-4017-B770-092278ABC38E}" srcOrd="0" destOrd="0" presId="urn:microsoft.com/office/officeart/2005/8/layout/chevron2"/>
    <dgm:cxn modelId="{79F23628-4E53-4440-816C-93F4A2B2595F}" srcId="{38FB2CDF-0CB7-4DFD-A396-DBB6D49610F5}" destId="{6EAECD02-0111-4B03-BB2C-F0C705EB2B48}" srcOrd="0" destOrd="0" parTransId="{3A30BEC9-767D-457A-A0F0-2D513A39AFDB}" sibTransId="{B4FBBA4A-5501-4A39-9823-B07EE4CC638B}"/>
    <dgm:cxn modelId="{3B4F949C-62AE-40B6-AD40-340D31D6DCB6}" srcId="{A36CDF5D-DEE3-4A40-8871-2F12C1E171EB}" destId="{5D52F8B7-97E0-41E2-8567-C1E16AC1437A}" srcOrd="0" destOrd="0" parTransId="{F0282A17-526D-41E6-B3CD-B223D7965BCE}" sibTransId="{D3E8C409-07ED-44A5-815A-7E30876CDD7A}"/>
    <dgm:cxn modelId="{CEF4949B-0C70-4055-964B-AA8E13EEF8E8}" srcId="{6EAECD02-0111-4B03-BB2C-F0C705EB2B48}" destId="{28545A4F-641D-4387-BB5F-14489CE3E90F}" srcOrd="0" destOrd="0" parTransId="{F550E0C8-CCC5-42FE-BA34-6D0AB41A0AF7}" sibTransId="{A1D072F2-AEBD-42D8-BC24-58E7096B7E79}"/>
    <dgm:cxn modelId="{6C147EDA-CF90-4B59-879E-143DC47C67A5}" type="presOf" srcId="{B974CC01-5B64-41E2-B23D-A0F76BDBA0C8}" destId="{9A3A911C-063D-444E-A778-D33EDF2A239B}" srcOrd="0" destOrd="0" presId="urn:microsoft.com/office/officeart/2005/8/layout/chevron2"/>
    <dgm:cxn modelId="{7F7DC66D-D8BC-4C4E-BA96-149F7918AA91}" srcId="{38FB2CDF-0CB7-4DFD-A396-DBB6D49610F5}" destId="{A36CDF5D-DEE3-4A40-8871-2F12C1E171EB}" srcOrd="1" destOrd="0" parTransId="{482CCD20-F888-4F1F-B375-BAE320DBE25D}" sibTransId="{CCAE53AF-88F9-4763-A6B7-BBB1A7678E6C}"/>
    <dgm:cxn modelId="{B1E2775A-36EF-44E4-A1D7-6B8857801CA5}" type="presOf" srcId="{0118C31B-BBFC-4C0F-9F7E-02725AF93BAE}" destId="{D2BE7E3A-B49D-481A-A772-09A44C5A4D62}" srcOrd="0" destOrd="0" presId="urn:microsoft.com/office/officeart/2005/8/layout/chevron2"/>
    <dgm:cxn modelId="{7F67C3EC-9546-407F-95C8-186D533D6981}" srcId="{EABBA84C-CB63-40FF-A193-3BA682B17EFE}" destId="{837F7EC7-F5DC-4659-BC4B-65204E2F7770}" srcOrd="0" destOrd="0" parTransId="{7AD448F4-3460-45F2-823B-9C2C63CE53C2}" sibTransId="{FFD6CE30-F27F-42CF-8E43-3C6227F8FC74}"/>
    <dgm:cxn modelId="{18513D2E-BF7C-424A-BCCF-D80C76F5FAA4}" srcId="{38FB2CDF-0CB7-4DFD-A396-DBB6D49610F5}" destId="{EABBA84C-CB63-40FF-A193-3BA682B17EFE}" srcOrd="3" destOrd="0" parTransId="{9142BF70-E65B-49B7-98A5-3E8FF3D97EFA}" sibTransId="{2450A7D9-9577-4108-ABCE-E7F6161B46A2}"/>
    <dgm:cxn modelId="{F13E1AF6-B301-4680-904C-C306B933C71D}" type="presOf" srcId="{38FB2CDF-0CB7-4DFD-A396-DBB6D49610F5}" destId="{0119F073-355E-45AD-8EA4-4205FB91736A}" srcOrd="0" destOrd="0" presId="urn:microsoft.com/office/officeart/2005/8/layout/chevron2"/>
    <dgm:cxn modelId="{B31ECD93-12D7-4864-A240-E434B0C59EFF}" srcId="{38FB2CDF-0CB7-4DFD-A396-DBB6D49610F5}" destId="{4FA53904-EE8E-4315-AAD3-AC2AA264837C}" srcOrd="2" destOrd="0" parTransId="{454AE4DE-683E-47E3-9251-559F1D82B7BD}" sibTransId="{6E90346A-CC19-4E2D-B0BC-C2E97D919A23}"/>
    <dgm:cxn modelId="{928D91BF-A66C-4A67-B715-C6119D15C682}" type="presOf" srcId="{5D52F8B7-97E0-41E2-8567-C1E16AC1437A}" destId="{1B853C9E-6901-4062-94AC-D11758EDA234}" srcOrd="0" destOrd="0" presId="urn:microsoft.com/office/officeart/2005/8/layout/chevron2"/>
    <dgm:cxn modelId="{1FEB3185-9C45-430C-9730-C67D33CEFACE}" srcId="{38FB2CDF-0CB7-4DFD-A396-DBB6D49610F5}" destId="{6199CF3A-BEE8-4963-8AC8-39AE405E2999}" srcOrd="4" destOrd="0" parTransId="{DF506B3A-DB7D-4FF4-8439-7BC59C642BD5}" sibTransId="{94E07F85-7CE5-43EE-A01E-5CE251794B54}"/>
    <dgm:cxn modelId="{47A77587-99D2-4BED-80C6-C04386E2FCD1}" type="presOf" srcId="{EFFD8E46-D581-4F6D-9AA8-A3BBB7B5CC2E}" destId="{FE5D5F45-27E5-49BB-9287-2021D87E7F0F}" srcOrd="0" destOrd="0" presId="urn:microsoft.com/office/officeart/2005/8/layout/chevron2"/>
    <dgm:cxn modelId="{257D9E7B-F142-496F-BCAC-9EEA2B2327A7}" srcId="{6199CF3A-BEE8-4963-8AC8-39AE405E2999}" destId="{AF8D2863-285F-48ED-8A55-97267B4042D0}" srcOrd="0" destOrd="0" parTransId="{CA1F5B0A-EE89-4236-AF24-927F7474CD6A}" sibTransId="{60601B07-F505-4595-B4C2-D75D0BADE5D3}"/>
    <dgm:cxn modelId="{281A3D9D-9998-4407-B724-509B122DAAC3}" type="presOf" srcId="{6EAECD02-0111-4B03-BB2C-F0C705EB2B48}" destId="{C279C272-9FF4-4098-875E-FDCA8956791D}" srcOrd="0" destOrd="0" presId="urn:microsoft.com/office/officeart/2005/8/layout/chevron2"/>
    <dgm:cxn modelId="{866A02C5-AF10-4E14-AA4D-155058C696E7}" type="presOf" srcId="{AF8D2863-285F-48ED-8A55-97267B4042D0}" destId="{E4845816-CDCF-4452-B8C0-94F5AED62D28}" srcOrd="0" destOrd="0" presId="urn:microsoft.com/office/officeart/2005/8/layout/chevron2"/>
    <dgm:cxn modelId="{53E4A41D-6ED8-4E0D-984C-0BE03727E82C}" type="presParOf" srcId="{0119F073-355E-45AD-8EA4-4205FB91736A}" destId="{761A0263-217C-4A6C-ADA2-6415BE4F49C3}" srcOrd="0" destOrd="0" presId="urn:microsoft.com/office/officeart/2005/8/layout/chevron2"/>
    <dgm:cxn modelId="{F5A52095-E993-4BD9-A442-14C892CEE2E6}" type="presParOf" srcId="{761A0263-217C-4A6C-ADA2-6415BE4F49C3}" destId="{C279C272-9FF4-4098-875E-FDCA8956791D}" srcOrd="0" destOrd="0" presId="urn:microsoft.com/office/officeart/2005/8/layout/chevron2"/>
    <dgm:cxn modelId="{A54DC17E-A276-4B6C-B575-0F80A3B09F14}" type="presParOf" srcId="{761A0263-217C-4A6C-ADA2-6415BE4F49C3}" destId="{90D28D60-2912-4890-8C08-ADAF191F2BDF}" srcOrd="1" destOrd="0" presId="urn:microsoft.com/office/officeart/2005/8/layout/chevron2"/>
    <dgm:cxn modelId="{B94AA17B-9F65-48C4-985E-13A648546677}" type="presParOf" srcId="{0119F073-355E-45AD-8EA4-4205FB91736A}" destId="{DE131707-8CA8-4425-8799-7C6E242C638D}" srcOrd="1" destOrd="0" presId="urn:microsoft.com/office/officeart/2005/8/layout/chevron2"/>
    <dgm:cxn modelId="{45C0935D-EE14-41C8-80A2-89BAA299A9E8}" type="presParOf" srcId="{0119F073-355E-45AD-8EA4-4205FB91736A}" destId="{2559671C-D2A9-433A-8D25-26DD1369F9A2}" srcOrd="2" destOrd="0" presId="urn:microsoft.com/office/officeart/2005/8/layout/chevron2"/>
    <dgm:cxn modelId="{B5533C53-CBF2-4C32-B8BD-A8C944CC7BF7}" type="presParOf" srcId="{2559671C-D2A9-433A-8D25-26DD1369F9A2}" destId="{F7CDE754-5445-42B9-BFE0-9506D09AF158}" srcOrd="0" destOrd="0" presId="urn:microsoft.com/office/officeart/2005/8/layout/chevron2"/>
    <dgm:cxn modelId="{D26E5D48-4A06-475B-B2AE-F919D762AB13}" type="presParOf" srcId="{2559671C-D2A9-433A-8D25-26DD1369F9A2}" destId="{1B853C9E-6901-4062-94AC-D11758EDA234}" srcOrd="1" destOrd="0" presId="urn:microsoft.com/office/officeart/2005/8/layout/chevron2"/>
    <dgm:cxn modelId="{C216858A-603E-43D4-BC59-2B8D86464D65}" type="presParOf" srcId="{0119F073-355E-45AD-8EA4-4205FB91736A}" destId="{F2A171B9-1F71-4CB7-B234-07F61CF8E63D}" srcOrd="3" destOrd="0" presId="urn:microsoft.com/office/officeart/2005/8/layout/chevron2"/>
    <dgm:cxn modelId="{B10F34E5-8E53-471B-8358-F7941BB5438A}" type="presParOf" srcId="{0119F073-355E-45AD-8EA4-4205FB91736A}" destId="{15445B14-6B55-46B9-AF18-8D5711CF04D4}" srcOrd="4" destOrd="0" presId="urn:microsoft.com/office/officeart/2005/8/layout/chevron2"/>
    <dgm:cxn modelId="{CB482492-0E44-48CF-B270-19C5AE87786C}" type="presParOf" srcId="{15445B14-6B55-46B9-AF18-8D5711CF04D4}" destId="{9FAD9080-C1A4-455C-823C-4C560834E1C6}" srcOrd="0" destOrd="0" presId="urn:microsoft.com/office/officeart/2005/8/layout/chevron2"/>
    <dgm:cxn modelId="{B7AB3F46-67BA-465A-AE76-83C0E2B27B72}" type="presParOf" srcId="{15445B14-6B55-46B9-AF18-8D5711CF04D4}" destId="{9A3A911C-063D-444E-A778-D33EDF2A239B}" srcOrd="1" destOrd="0" presId="urn:microsoft.com/office/officeart/2005/8/layout/chevron2"/>
    <dgm:cxn modelId="{88D1DDD2-5E93-4258-9DC1-5CE9D72CB440}" type="presParOf" srcId="{0119F073-355E-45AD-8EA4-4205FB91736A}" destId="{E3102239-4E6A-4DDD-9C1F-4EF7133BC272}" srcOrd="5" destOrd="0" presId="urn:microsoft.com/office/officeart/2005/8/layout/chevron2"/>
    <dgm:cxn modelId="{23EA8CD1-4859-44B4-9D28-AB0B762946DF}" type="presParOf" srcId="{0119F073-355E-45AD-8EA4-4205FB91736A}" destId="{907FF2AB-F028-405C-B872-75F1EDFD602E}" srcOrd="6" destOrd="0" presId="urn:microsoft.com/office/officeart/2005/8/layout/chevron2"/>
    <dgm:cxn modelId="{A9AD83A0-22DE-4292-B6A1-67C9C10212C9}" type="presParOf" srcId="{907FF2AB-F028-405C-B872-75F1EDFD602E}" destId="{3FB6E1E9-F4BB-4618-983A-C68C2B783162}" srcOrd="0" destOrd="0" presId="urn:microsoft.com/office/officeart/2005/8/layout/chevron2"/>
    <dgm:cxn modelId="{BC8AF6AF-9DCB-412E-B7D3-ACF852A9E4C9}" type="presParOf" srcId="{907FF2AB-F028-405C-B872-75F1EDFD602E}" destId="{3DEAF65C-2D06-4017-B770-092278ABC38E}" srcOrd="1" destOrd="0" presId="urn:microsoft.com/office/officeart/2005/8/layout/chevron2"/>
    <dgm:cxn modelId="{25E4553F-7140-42AD-94FE-0B32D1F73D1F}" type="presParOf" srcId="{0119F073-355E-45AD-8EA4-4205FB91736A}" destId="{3ECBCDE0-42D5-47C1-BAE7-6A01E136EE74}" srcOrd="7" destOrd="0" presId="urn:microsoft.com/office/officeart/2005/8/layout/chevron2"/>
    <dgm:cxn modelId="{CA71721E-B589-4AB8-9E53-7581F86A47CB}" type="presParOf" srcId="{0119F073-355E-45AD-8EA4-4205FB91736A}" destId="{A5971FC1-6E48-461D-BA2D-5C37DBA1110F}" srcOrd="8" destOrd="0" presId="urn:microsoft.com/office/officeart/2005/8/layout/chevron2"/>
    <dgm:cxn modelId="{65CAFCC4-7D0E-4820-A475-BB509FD04E14}" type="presParOf" srcId="{A5971FC1-6E48-461D-BA2D-5C37DBA1110F}" destId="{BD830957-DF2F-4B15-9261-E6D76E245C01}" srcOrd="0" destOrd="0" presId="urn:microsoft.com/office/officeart/2005/8/layout/chevron2"/>
    <dgm:cxn modelId="{1175D4B4-8B44-4343-A432-DADB8502E015}" type="presParOf" srcId="{A5971FC1-6E48-461D-BA2D-5C37DBA1110F}" destId="{E4845816-CDCF-4452-B8C0-94F5AED62D28}" srcOrd="1" destOrd="0" presId="urn:microsoft.com/office/officeart/2005/8/layout/chevron2"/>
    <dgm:cxn modelId="{5DC95411-8DEC-4F8A-BC53-F2C151B34B67}" type="presParOf" srcId="{0119F073-355E-45AD-8EA4-4205FB91736A}" destId="{FF96EFF4-D5F0-4F94-B732-EB7C94DDA3F3}" srcOrd="9" destOrd="0" presId="urn:microsoft.com/office/officeart/2005/8/layout/chevron2"/>
    <dgm:cxn modelId="{146C9A7C-4820-44B2-917E-BC17AE0B4AFF}" type="presParOf" srcId="{0119F073-355E-45AD-8EA4-4205FB91736A}" destId="{326EF636-93BD-4896-9021-3E7C2725B8BC}" srcOrd="10" destOrd="0" presId="urn:microsoft.com/office/officeart/2005/8/layout/chevron2"/>
    <dgm:cxn modelId="{1D8EEF9E-C95D-40B2-981C-C12A592C82AD}" type="presParOf" srcId="{326EF636-93BD-4896-9021-3E7C2725B8BC}" destId="{D2BE7E3A-B49D-481A-A772-09A44C5A4D62}" srcOrd="0" destOrd="0" presId="urn:microsoft.com/office/officeart/2005/8/layout/chevron2"/>
    <dgm:cxn modelId="{88989447-B8F1-41FC-B508-85848E442AED}" type="presParOf" srcId="{326EF636-93BD-4896-9021-3E7C2725B8BC}" destId="{FE5D5F45-27E5-49BB-9287-2021D87E7F0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79C272-9FF4-4098-875E-FDCA8956791D}">
      <dsp:nvSpPr>
        <dsp:cNvPr id="0" name=""/>
        <dsp:cNvSpPr/>
      </dsp:nvSpPr>
      <dsp:spPr>
        <a:xfrm rot="5400000">
          <a:off x="-146399" y="148277"/>
          <a:ext cx="975994" cy="68319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1</a:t>
          </a:r>
          <a:endParaRPr lang="pt-BR" sz="1900" kern="1200" dirty="0"/>
        </a:p>
      </dsp:txBody>
      <dsp:txXfrm rot="-5400000">
        <a:off x="1" y="343476"/>
        <a:ext cx="683195" cy="292799"/>
      </dsp:txXfrm>
    </dsp:sp>
    <dsp:sp modelId="{90D28D60-2912-4890-8C08-ADAF191F2BDF}">
      <dsp:nvSpPr>
        <dsp:cNvPr id="0" name=""/>
        <dsp:cNvSpPr/>
      </dsp:nvSpPr>
      <dsp:spPr>
        <a:xfrm rot="5400000">
          <a:off x="4416887" y="-3731813"/>
          <a:ext cx="634396" cy="81017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3700" kern="1200" dirty="0" smtClean="0"/>
            <a:t>Escolha a direção de sua carreira Y</a:t>
          </a:r>
          <a:endParaRPr lang="pt-BR" sz="3700" kern="1200" dirty="0"/>
        </a:p>
      </dsp:txBody>
      <dsp:txXfrm rot="-5400000">
        <a:off x="683196" y="32848"/>
        <a:ext cx="8070811" cy="572458"/>
      </dsp:txXfrm>
    </dsp:sp>
    <dsp:sp modelId="{F7CDE754-5445-42B9-BFE0-9506D09AF158}">
      <dsp:nvSpPr>
        <dsp:cNvPr id="0" name=""/>
        <dsp:cNvSpPr/>
      </dsp:nvSpPr>
      <dsp:spPr>
        <a:xfrm rot="5400000">
          <a:off x="-146399" y="1026970"/>
          <a:ext cx="975994" cy="68319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2</a:t>
          </a:r>
        </a:p>
      </dsp:txBody>
      <dsp:txXfrm rot="-5400000">
        <a:off x="1" y="1222169"/>
        <a:ext cx="683195" cy="292799"/>
      </dsp:txXfrm>
    </dsp:sp>
    <dsp:sp modelId="{1B853C9E-6901-4062-94AC-D11758EDA234}">
      <dsp:nvSpPr>
        <dsp:cNvPr id="0" name=""/>
        <dsp:cNvSpPr/>
      </dsp:nvSpPr>
      <dsp:spPr>
        <a:xfrm rot="5400000">
          <a:off x="4416887" y="-2853120"/>
          <a:ext cx="634396" cy="81017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3700" kern="1200" dirty="0" smtClean="0"/>
            <a:t>Escolha uma certificação por vez</a:t>
          </a:r>
        </a:p>
      </dsp:txBody>
      <dsp:txXfrm rot="-5400000">
        <a:off x="683196" y="911541"/>
        <a:ext cx="8070811" cy="572458"/>
      </dsp:txXfrm>
    </dsp:sp>
    <dsp:sp modelId="{9FAD9080-C1A4-455C-823C-4C560834E1C6}">
      <dsp:nvSpPr>
        <dsp:cNvPr id="0" name=""/>
        <dsp:cNvSpPr/>
      </dsp:nvSpPr>
      <dsp:spPr>
        <a:xfrm rot="5400000">
          <a:off x="-146399" y="1905663"/>
          <a:ext cx="975994" cy="683195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3</a:t>
          </a:r>
        </a:p>
      </dsp:txBody>
      <dsp:txXfrm rot="-5400000">
        <a:off x="1" y="2100862"/>
        <a:ext cx="683195" cy="292799"/>
      </dsp:txXfrm>
    </dsp:sp>
    <dsp:sp modelId="{9A3A911C-063D-444E-A778-D33EDF2A239B}">
      <dsp:nvSpPr>
        <dsp:cNvPr id="0" name=""/>
        <dsp:cNvSpPr/>
      </dsp:nvSpPr>
      <dsp:spPr>
        <a:xfrm rot="5400000">
          <a:off x="4416887" y="-1974427"/>
          <a:ext cx="634396" cy="81017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3700" kern="1200" dirty="0" smtClean="0"/>
            <a:t>Estude 1º nos materiais oficiais</a:t>
          </a:r>
        </a:p>
      </dsp:txBody>
      <dsp:txXfrm rot="-5400000">
        <a:off x="683196" y="1790234"/>
        <a:ext cx="8070811" cy="572458"/>
      </dsp:txXfrm>
    </dsp:sp>
    <dsp:sp modelId="{3FB6E1E9-F4BB-4618-983A-C68C2B783162}">
      <dsp:nvSpPr>
        <dsp:cNvPr id="0" name=""/>
        <dsp:cNvSpPr/>
      </dsp:nvSpPr>
      <dsp:spPr>
        <a:xfrm rot="5400000">
          <a:off x="-146399" y="2784355"/>
          <a:ext cx="975994" cy="683195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4</a:t>
          </a:r>
        </a:p>
      </dsp:txBody>
      <dsp:txXfrm rot="-5400000">
        <a:off x="1" y="2979554"/>
        <a:ext cx="683195" cy="292799"/>
      </dsp:txXfrm>
    </dsp:sp>
    <dsp:sp modelId="{3DEAF65C-2D06-4017-B770-092278ABC38E}">
      <dsp:nvSpPr>
        <dsp:cNvPr id="0" name=""/>
        <dsp:cNvSpPr/>
      </dsp:nvSpPr>
      <dsp:spPr>
        <a:xfrm rot="5400000">
          <a:off x="4416887" y="-1095735"/>
          <a:ext cx="634396" cy="81017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3700" kern="1200" dirty="0" smtClean="0"/>
            <a:t>Faça um curso preparatório</a:t>
          </a:r>
        </a:p>
      </dsp:txBody>
      <dsp:txXfrm rot="-5400000">
        <a:off x="683196" y="2668926"/>
        <a:ext cx="8070811" cy="572458"/>
      </dsp:txXfrm>
    </dsp:sp>
    <dsp:sp modelId="{BD830957-DF2F-4B15-9261-E6D76E245C01}">
      <dsp:nvSpPr>
        <dsp:cNvPr id="0" name=""/>
        <dsp:cNvSpPr/>
      </dsp:nvSpPr>
      <dsp:spPr>
        <a:xfrm rot="5400000">
          <a:off x="-146399" y="3663048"/>
          <a:ext cx="975994" cy="683195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5</a:t>
          </a:r>
        </a:p>
      </dsp:txBody>
      <dsp:txXfrm rot="-5400000">
        <a:off x="1" y="3858247"/>
        <a:ext cx="683195" cy="292799"/>
      </dsp:txXfrm>
    </dsp:sp>
    <dsp:sp modelId="{E4845816-CDCF-4452-B8C0-94F5AED62D28}">
      <dsp:nvSpPr>
        <dsp:cNvPr id="0" name=""/>
        <dsp:cNvSpPr/>
      </dsp:nvSpPr>
      <dsp:spPr>
        <a:xfrm rot="5400000">
          <a:off x="4416887" y="-217042"/>
          <a:ext cx="634396" cy="81017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3700" kern="1200" dirty="0" smtClean="0"/>
            <a:t>Faça vários simulados</a:t>
          </a:r>
        </a:p>
      </dsp:txBody>
      <dsp:txXfrm rot="-5400000">
        <a:off x="683196" y="3547619"/>
        <a:ext cx="8070811" cy="572458"/>
      </dsp:txXfrm>
    </dsp:sp>
    <dsp:sp modelId="{D2BE7E3A-B49D-481A-A772-09A44C5A4D62}">
      <dsp:nvSpPr>
        <dsp:cNvPr id="0" name=""/>
        <dsp:cNvSpPr/>
      </dsp:nvSpPr>
      <dsp:spPr>
        <a:xfrm rot="5400000">
          <a:off x="-146399" y="4541741"/>
          <a:ext cx="975994" cy="68319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6</a:t>
          </a:r>
          <a:endParaRPr lang="pt-BR" sz="1900" kern="1200" dirty="0"/>
        </a:p>
      </dsp:txBody>
      <dsp:txXfrm rot="-5400000">
        <a:off x="1" y="4736940"/>
        <a:ext cx="683195" cy="292799"/>
      </dsp:txXfrm>
    </dsp:sp>
    <dsp:sp modelId="{FE5D5F45-27E5-49BB-9287-2021D87E7F0F}">
      <dsp:nvSpPr>
        <dsp:cNvPr id="0" name=""/>
        <dsp:cNvSpPr/>
      </dsp:nvSpPr>
      <dsp:spPr>
        <a:xfrm rot="5400000">
          <a:off x="4416887" y="661650"/>
          <a:ext cx="634396" cy="81017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3700" kern="1200" dirty="0" smtClean="0"/>
            <a:t>Faça as provas</a:t>
          </a:r>
          <a:endParaRPr lang="pt-BR" sz="3700" kern="1200" dirty="0"/>
        </a:p>
      </dsp:txBody>
      <dsp:txXfrm rot="-5400000">
        <a:off x="683196" y="4426311"/>
        <a:ext cx="8070811" cy="5724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15/11/2012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0639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EF943B-EE03-4C4C-90DC-052A2A419BDE}" type="datetimeFigureOut">
              <a:rPr lang="pt-BR" smtClean="0"/>
              <a:pPr/>
              <a:t>15/11/2012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15/11/2012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15/11/2012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15/11/2012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8EF943B-EE03-4C4C-90DC-052A2A419BDE}" type="datetimeFigureOut">
              <a:rPr lang="pt-BR" smtClean="0"/>
              <a:pPr/>
              <a:t>15/11/2012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8EF943B-EE03-4C4C-90DC-052A2A419BDE}" type="datetimeFigureOut">
              <a:rPr lang="pt-BR" smtClean="0"/>
              <a:pPr/>
              <a:t>15/11/2012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mailto:marcio.moreira@pitagoras.com.br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onvergenciadigital.uol.com.br/cgi/cgilua.exe/sys/start.htm?infoid=19692&amp;sid=46" TargetMode="External"/><Relationship Id="rId7" Type="http://schemas.openxmlformats.org/officeDocument/2006/relationships/hyperlink" Target="http://timesofindia.indiatimes.com/itslideshow/5843407.cms" TargetMode="External"/><Relationship Id="rId2" Type="http://schemas.openxmlformats.org/officeDocument/2006/relationships/hyperlink" Target="http://www.itbusinessedge.com/slideshows/show.aspx?c=9586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puterworld.uol.com.br/carreira/2009/04/24/saiba-quais-sao-as-certificacoes-que-garantem-destaque-no-mercado/" TargetMode="External"/><Relationship Id="rId5" Type="http://schemas.openxmlformats.org/officeDocument/2006/relationships/hyperlink" Target="http://www.cio.com/article/714667/12_IT_Certifications_That_Deliver_Career_Advancement" TargetMode="External"/><Relationship Id="rId4" Type="http://schemas.openxmlformats.org/officeDocument/2006/relationships/hyperlink" Target="http://jobsearchtech.about.com/od/educationfortechcareers/tp/HighestCerts.htm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Planilha_do_Microsoft_Excel7.xlsx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hyperlink" Target="http://si.lopesgazzani.com.br/docentes/marcio/" TargetMode="External"/><Relationship Id="rId5" Type="http://schemas.openxmlformats.org/officeDocument/2006/relationships/hyperlink" Target="mailto:marcio.moreira@pitagoras.com.br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businessedge.com/slideshows/show.aspx?c=95866" TargetMode="External"/><Relationship Id="rId7" Type="http://schemas.openxmlformats.org/officeDocument/2006/relationships/hyperlink" Target="http://computerworld.uol.com.br/carreira/2009/04/24/saiba-quais-sao-as-certificacoes-que-garantem-destaque-no-mercado/" TargetMode="External"/><Relationship Id="rId2" Type="http://schemas.openxmlformats.org/officeDocument/2006/relationships/hyperlink" Target="http://jobsearchtech.about.com/od/educationfortechcareers/tp/HighestCert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nvergenciadigital.uol.com.br/cgi/cgilua.exe/sys/start.htm?infoid=19692&amp;sid=46" TargetMode="External"/><Relationship Id="rId5" Type="http://schemas.openxmlformats.org/officeDocument/2006/relationships/hyperlink" Target="http://timesofindia.indiatimes.com/itslideshow/5843407.cms" TargetMode="External"/><Relationship Id="rId4" Type="http://schemas.openxmlformats.org/officeDocument/2006/relationships/hyperlink" Target="http://www.cio.com/article/714667/12_IT_Certifications_That_Deliver_Career_Advancemen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o.com/article/714667/12_IT_Certifications_That_Deliver_Career_Advancement" TargetMode="Externa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212976"/>
            <a:ext cx="8320438" cy="1673352"/>
          </a:xfrm>
        </p:spPr>
        <p:txBody>
          <a:bodyPr anchor="ctr">
            <a:noAutofit/>
          </a:bodyPr>
          <a:lstStyle/>
          <a:p>
            <a:r>
              <a:rPr lang="pt-BR" sz="4000" dirty="0" smtClean="0"/>
              <a:t>As Principais Certificações de TI</a:t>
            </a:r>
            <a:endParaRPr lang="pt-BR" sz="4000" dirty="0"/>
          </a:p>
        </p:txBody>
      </p:sp>
      <p:pic>
        <p:nvPicPr>
          <p:cNvPr id="7" name="Imagem 6" descr="Pitagoras_Faculdade_me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5297418"/>
            <a:ext cx="1440160" cy="1515958"/>
          </a:xfrm>
          <a:prstGeom prst="rect">
            <a:avLst/>
          </a:prstGeom>
        </p:spPr>
      </p:pic>
      <p:pic>
        <p:nvPicPr>
          <p:cNvPr id="8" name="Imagem 7" descr="Pitagoras_PosGraduacao_gg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7422" y="5301208"/>
            <a:ext cx="1315058" cy="1484784"/>
          </a:xfrm>
          <a:prstGeom prst="rect">
            <a:avLst/>
          </a:prstGeom>
        </p:spPr>
      </p:pic>
      <p:sp>
        <p:nvSpPr>
          <p:cNvPr id="11" name="Subtítulo 10"/>
          <p:cNvSpPr>
            <a:spLocks noGrp="1"/>
          </p:cNvSpPr>
          <p:nvPr>
            <p:ph type="subTitle" idx="1"/>
          </p:nvPr>
        </p:nvSpPr>
        <p:spPr>
          <a:xfrm>
            <a:off x="500219" y="1789220"/>
            <a:ext cx="5182344" cy="1539196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pt-BR" dirty="0" smtClean="0"/>
              <a:t>Márcio Moreira</a:t>
            </a:r>
          </a:p>
          <a:p>
            <a:pPr lvl="0">
              <a:defRPr/>
            </a:pPr>
            <a:r>
              <a:rPr lang="pt-BR" dirty="0" smtClean="0">
                <a:hlinkClick r:id="rId4"/>
              </a:rPr>
              <a:t>marcio.moreira@pitagoras.com.br</a:t>
            </a:r>
            <a:endParaRPr lang="pt-BR" dirty="0" smtClean="0"/>
          </a:p>
          <a:p>
            <a:pPr lvl="0">
              <a:defRPr/>
            </a:pPr>
            <a:endParaRPr lang="pt-BR" sz="1700" dirty="0" smtClean="0"/>
          </a:p>
          <a:p>
            <a:pPr lvl="0">
              <a:defRPr/>
            </a:pPr>
            <a:r>
              <a:rPr lang="pt-BR" dirty="0" smtClean="0"/>
              <a:t>10ª Semana Acadêmica</a:t>
            </a:r>
          </a:p>
          <a:p>
            <a:pPr lvl="0">
              <a:defRPr/>
            </a:pPr>
            <a:r>
              <a:rPr lang="pt-BR" dirty="0" smtClean="0"/>
              <a:t>14/Novembro/2012</a:t>
            </a:r>
          </a:p>
        </p:txBody>
      </p:sp>
      <p:pic>
        <p:nvPicPr>
          <p:cNvPr id="10" name="Picture 2" descr="C:\Users\Marcio\AppData\Local\Microsoft\Windows\Temporary Internet Files\Content.IE5\GWXQZMC2\MP900313922[1]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1328" y="188640"/>
            <a:ext cx="324036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43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Questões!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435280" cy="4625609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Uma certificação substitui uma especialização ou MBA?</a:t>
            </a:r>
          </a:p>
          <a:p>
            <a:endParaRPr lang="pt-BR" dirty="0"/>
          </a:p>
          <a:p>
            <a:r>
              <a:rPr lang="pt-BR" dirty="0" smtClean="0"/>
              <a:t>As pessoas certificadas:</a:t>
            </a:r>
          </a:p>
          <a:p>
            <a:pPr lvl="1"/>
            <a:r>
              <a:rPr lang="pt-BR" dirty="0" smtClean="0"/>
              <a:t>Realmente dominam o conhecimento?</a:t>
            </a:r>
          </a:p>
          <a:p>
            <a:pPr lvl="1"/>
            <a:r>
              <a:rPr lang="pt-BR" dirty="0" smtClean="0"/>
              <a:t>São capazes de utilizar com eficiência o conhecimento?</a:t>
            </a:r>
          </a:p>
          <a:p>
            <a:pPr lvl="1"/>
            <a:r>
              <a:rPr lang="pt-BR" dirty="0" smtClean="0"/>
              <a:t>São capazes de implantar os conhecimento?</a:t>
            </a:r>
          </a:p>
          <a:p>
            <a:pPr lvl="1"/>
            <a:endParaRPr lang="pt-BR" dirty="0"/>
          </a:p>
          <a:p>
            <a:r>
              <a:rPr lang="pt-BR" dirty="0" smtClean="0"/>
              <a:t>As pessoas não certificadas têm as mesmas oportunidades de trabalho e/ou remuneração?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3050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  <a:endParaRPr lang="pt-BR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smtClean="0"/>
              <a:t>IT Business Edge. </a:t>
            </a:r>
            <a:r>
              <a:rPr lang="en-US" smtClean="0">
                <a:hlinkClick r:id="rId2"/>
              </a:rPr>
              <a:t>Fifteen Top Paying IT Certifications for 2012</a:t>
            </a:r>
            <a:r>
              <a:rPr lang="en-US" smtClean="0"/>
              <a:t>. </a:t>
            </a:r>
            <a:r>
              <a:rPr lang="pt-BR" smtClean="0"/>
              <a:t>IT Business Edge. 2012.</a:t>
            </a:r>
          </a:p>
          <a:p>
            <a:r>
              <a:rPr lang="en-US" smtClean="0"/>
              <a:t>IT Careers - Convergência Digital. </a:t>
            </a:r>
            <a:r>
              <a:rPr lang="pt-BR" smtClean="0">
                <a:hlinkClick r:id="rId3"/>
              </a:rPr>
              <a:t>Conheça as certificações de TI mais procuradas por empregadores</a:t>
            </a:r>
            <a:r>
              <a:rPr lang="pt-BR" smtClean="0"/>
              <a:t>. </a:t>
            </a:r>
            <a:r>
              <a:rPr lang="en-US" smtClean="0"/>
              <a:t>IT Careers. UOL. 2009.</a:t>
            </a:r>
          </a:p>
          <a:p>
            <a:r>
              <a:rPr lang="pt-BR" smtClean="0"/>
              <a:t>Laura Schneider. </a:t>
            </a:r>
            <a:r>
              <a:rPr lang="en-US" smtClean="0">
                <a:hlinkClick r:id="rId4"/>
              </a:rPr>
              <a:t>Top 15 Highest Paying Certifications in the Technology Industry</a:t>
            </a:r>
            <a:r>
              <a:rPr lang="en-US" smtClean="0"/>
              <a:t>. Tech Carrers. About.Com. 2012.</a:t>
            </a:r>
            <a:endParaRPr lang="pt-BR" smtClean="0"/>
          </a:p>
          <a:p>
            <a:r>
              <a:rPr lang="en-US" smtClean="0"/>
              <a:t>Rich Hein. </a:t>
            </a:r>
            <a:r>
              <a:rPr lang="en-US" smtClean="0">
                <a:hlinkClick r:id="rId5"/>
              </a:rPr>
              <a:t>12 IT Certifications That Deliver Career Advancement</a:t>
            </a:r>
            <a:r>
              <a:rPr lang="en-US" smtClean="0"/>
              <a:t>. CIO. 2012.</a:t>
            </a:r>
          </a:p>
          <a:p>
            <a:r>
              <a:rPr lang="en-US" smtClean="0"/>
              <a:t>Rodrigo Afonso. </a:t>
            </a:r>
            <a:r>
              <a:rPr lang="pt-BR" smtClean="0">
                <a:hlinkClick r:id="rId6"/>
              </a:rPr>
              <a:t>Saiba quais são as certificações que garantem destaque no mercado</a:t>
            </a:r>
            <a:r>
              <a:rPr lang="pt-BR" smtClean="0"/>
              <a:t>. ComputerWorld. UOL. 2009.</a:t>
            </a:r>
            <a:endParaRPr lang="en-US" smtClean="0"/>
          </a:p>
          <a:p>
            <a:r>
              <a:rPr lang="en-US" smtClean="0"/>
              <a:t>The Times Of India. </a:t>
            </a:r>
            <a:r>
              <a:rPr lang="en-US" smtClean="0">
                <a:hlinkClick r:id="rId7"/>
              </a:rPr>
              <a:t>10 Hottest IT certifications</a:t>
            </a:r>
            <a:r>
              <a:rPr lang="en-US" smtClean="0"/>
              <a:t>. The Times Of India. 2010.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212976"/>
            <a:ext cx="8320438" cy="1673352"/>
          </a:xfrm>
        </p:spPr>
        <p:txBody>
          <a:bodyPr anchor="ctr">
            <a:noAutofit/>
          </a:bodyPr>
          <a:lstStyle/>
          <a:p>
            <a:r>
              <a:rPr lang="pt-BR" sz="4000" dirty="0"/>
              <a:t>As Principais Certificações de TI</a:t>
            </a:r>
          </a:p>
        </p:txBody>
      </p:sp>
      <p:pic>
        <p:nvPicPr>
          <p:cNvPr id="7" name="Imagem 6" descr="Pitagoras_Faculdade_me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5297418"/>
            <a:ext cx="1440160" cy="1515958"/>
          </a:xfrm>
          <a:prstGeom prst="rect">
            <a:avLst/>
          </a:prstGeom>
        </p:spPr>
      </p:pic>
      <p:pic>
        <p:nvPicPr>
          <p:cNvPr id="8" name="Imagem 7" descr="Pitagoras_PosGraduacao_gg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7422" y="5301208"/>
            <a:ext cx="1315058" cy="1484784"/>
          </a:xfrm>
          <a:prstGeom prst="rect">
            <a:avLst/>
          </a:prstGeom>
        </p:spPr>
      </p:pic>
      <p:sp>
        <p:nvSpPr>
          <p:cNvPr id="11" name="Subtítulo 10"/>
          <p:cNvSpPr>
            <a:spLocks noGrp="1"/>
          </p:cNvSpPr>
          <p:nvPr>
            <p:ph type="subTitle" idx="1"/>
          </p:nvPr>
        </p:nvSpPr>
        <p:spPr>
          <a:xfrm>
            <a:off x="500219" y="1789220"/>
            <a:ext cx="5182344" cy="1539196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pt-BR" dirty="0" smtClean="0"/>
              <a:t>Márcio Moreira</a:t>
            </a:r>
          </a:p>
          <a:p>
            <a:pPr lvl="0">
              <a:defRPr/>
            </a:pPr>
            <a:r>
              <a:rPr lang="pt-BR" dirty="0" smtClean="0">
                <a:hlinkClick r:id="rId5"/>
              </a:rPr>
              <a:t>marcio.moreira@pitagoras.com.br</a:t>
            </a:r>
            <a:endParaRPr lang="pt-BR" dirty="0" smtClean="0"/>
          </a:p>
          <a:p>
            <a:pPr lvl="0">
              <a:defRPr/>
            </a:pPr>
            <a:endParaRPr lang="pt-BR" sz="1700" dirty="0" smtClean="0"/>
          </a:p>
          <a:p>
            <a:pPr lvl="0">
              <a:defRPr/>
            </a:pPr>
            <a:r>
              <a:rPr lang="pt-BR" dirty="0"/>
              <a:t>10ª Semana Acadêmica</a:t>
            </a:r>
          </a:p>
          <a:p>
            <a:pPr lvl="0">
              <a:defRPr/>
            </a:pPr>
            <a:r>
              <a:rPr lang="pt-BR" dirty="0"/>
              <a:t>14/Novembro/2012</a:t>
            </a:r>
            <a:endParaRPr lang="pt-BR" dirty="0" smtClean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27248" y="326888"/>
            <a:ext cx="5268888" cy="1301912"/>
          </a:xfrm>
          <a:prstGeom prst="rect">
            <a:avLst/>
          </a:prstGeom>
        </p:spPr>
        <p:txBody>
          <a:bodyPr vert="horz" lIns="91440" tIns="0" rIns="45720" bIns="0" rtlCol="0" anchor="ctr">
            <a:normAutofit fontScale="475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84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4200" dirty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defRPr/>
            </a:pPr>
            <a:r>
              <a:rPr lang="pt-BR" sz="4200" dirty="0"/>
              <a:t>Disponível em</a:t>
            </a:r>
            <a:r>
              <a:rPr lang="pt-BR" sz="4200" dirty="0" smtClean="0"/>
              <a:t>:</a:t>
            </a:r>
          </a:p>
          <a:p>
            <a:pPr lvl="0">
              <a:defRPr/>
            </a:pPr>
            <a:r>
              <a:rPr lang="pt-BR" sz="4200" dirty="0" smtClean="0">
                <a:hlinkClick r:id="rId6"/>
              </a:rPr>
              <a:t>http</a:t>
            </a:r>
            <a:r>
              <a:rPr lang="pt-BR" sz="4200" dirty="0">
                <a:hlinkClick r:id="rId6"/>
              </a:rPr>
              <a:t>://si.lopesgazzani.com.br/docentes/marcio</a:t>
            </a:r>
            <a:r>
              <a:rPr lang="pt-BR" sz="4200" dirty="0" smtClean="0">
                <a:hlinkClick r:id="rId6"/>
              </a:rPr>
              <a:t>/</a:t>
            </a:r>
            <a:endParaRPr lang="pt-BR" sz="4200" dirty="0"/>
          </a:p>
        </p:txBody>
      </p:sp>
      <p:pic>
        <p:nvPicPr>
          <p:cNvPr id="5122" name="Picture 2" descr="C:\Users\Marcio\AppData\Local\Microsoft\Windows\Temporary Internet Files\Content.IE5\GWXQZMC2\MP900313922[1]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1328" y="188640"/>
            <a:ext cx="324036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7617099"/>
              </p:ext>
            </p:extLst>
          </p:nvPr>
        </p:nvGraphicFramePr>
        <p:xfrm>
          <a:off x="4161656" y="5657837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lanilha" showAsIcon="1" r:id="rId8" imgW="914400" imgH="771480" progId="Excel.Sheet.12">
                  <p:embed/>
                </p:oleObj>
              </mc:Choice>
              <mc:Fallback>
                <p:oleObj name="Planilha" showAsIcon="1" r:id="rId8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161656" y="5657837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599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Principais Listas</a:t>
            </a:r>
            <a:endParaRPr lang="pt-BR" dirty="0"/>
          </a:p>
        </p:txBody>
      </p:sp>
      <p:graphicFrame>
        <p:nvGraphicFramePr>
          <p:cNvPr id="6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3226198"/>
              </p:ext>
            </p:extLst>
          </p:nvPr>
        </p:nvGraphicFramePr>
        <p:xfrm>
          <a:off x="179512" y="1774819"/>
          <a:ext cx="8836717" cy="4754902"/>
        </p:xfrm>
        <a:graphic>
          <a:graphicData uri="http://schemas.openxmlformats.org/drawingml/2006/table">
            <a:tbl>
              <a:tblPr firstRow="1" lastRow="1" bandRow="1">
                <a:tableStyleId>{EB9631B5-78F2-41C9-869B-9F39066F8104}</a:tableStyleId>
              </a:tblPr>
              <a:tblGrid>
                <a:gridCol w="1499276"/>
                <a:gridCol w="1789725"/>
                <a:gridCol w="1410313"/>
                <a:gridCol w="1234100"/>
                <a:gridCol w="1316079"/>
                <a:gridCol w="1587224"/>
              </a:tblGrid>
              <a:tr h="577421">
                <a:tc>
                  <a:txBody>
                    <a:bodyPr/>
                    <a:lstStyle/>
                    <a:p>
                      <a:pPr marL="285750" indent="-285750">
                        <a:buFont typeface="Wingdings"/>
                        <a:buChar char="Ø"/>
                      </a:pPr>
                      <a:r>
                        <a:rPr lang="pt-BR" sz="1600" dirty="0" smtClean="0"/>
                        <a:t>Salários</a:t>
                      </a:r>
                    </a:p>
                    <a:p>
                      <a:pPr marL="0" indent="0">
                        <a:buFont typeface="Wingdings"/>
                        <a:buNone/>
                      </a:pPr>
                      <a:r>
                        <a:rPr lang="pt-BR" sz="1600" dirty="0" smtClean="0"/>
                        <a:t>2012 (USA)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As que +</a:t>
                      </a:r>
                      <a:r>
                        <a:rPr lang="pt-BR" sz="1600" baseline="0" dirty="0" smtClean="0"/>
                        <a:t> Pagam</a:t>
                      </a:r>
                    </a:p>
                    <a:p>
                      <a:r>
                        <a:rPr lang="pt-BR" sz="1600" baseline="0" dirty="0" smtClean="0"/>
                        <a:t>2012 (USA)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+</a:t>
                      </a:r>
                      <a:r>
                        <a:rPr lang="pt-BR" sz="1600" baseline="0" dirty="0" smtClean="0"/>
                        <a:t> Importantes</a:t>
                      </a:r>
                    </a:p>
                    <a:p>
                      <a:r>
                        <a:rPr lang="pt-BR" sz="1600" baseline="0" dirty="0" smtClean="0"/>
                        <a:t>2012 (USA)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+ Quentes</a:t>
                      </a:r>
                    </a:p>
                    <a:p>
                      <a:r>
                        <a:rPr lang="pt-BR" sz="1600" dirty="0" smtClean="0"/>
                        <a:t>2010 (Índia)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+ Procuradas</a:t>
                      </a:r>
                    </a:p>
                    <a:p>
                      <a:r>
                        <a:rPr lang="pt-BR" sz="1600" dirty="0" smtClean="0"/>
                        <a:t>2009 (Brasil)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+ Destaque</a:t>
                      </a:r>
                    </a:p>
                    <a:p>
                      <a:r>
                        <a:rPr lang="pt-BR" sz="1600" dirty="0" smtClean="0"/>
                        <a:t>2009</a:t>
                      </a:r>
                      <a:r>
                        <a:rPr lang="pt-BR" sz="1600" baseline="0" dirty="0" smtClean="0"/>
                        <a:t> (Brasil)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</a:tr>
              <a:tr h="316142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PMP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PMP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PMP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baseline="0" dirty="0" smtClean="0"/>
                        <a:t>VCP</a:t>
                      </a:r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CISSP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CCIE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</a:tr>
              <a:tr h="316142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CAPM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CISSP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CISSP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CISA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MCSE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MCSD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</a:tr>
              <a:tr h="316142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ITIL Foundation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CCDA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RHCE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GSAE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CCNA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PMP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</a:tr>
              <a:tr h="316142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CCISSP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ITIL Foundation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VCP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CISM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CCIE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RHCE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</a:tr>
              <a:tr h="316142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CCIE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MCSE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err="1" smtClean="0"/>
                        <a:t>CompTIA</a:t>
                      </a:r>
                      <a:r>
                        <a:rPr lang="pt-BR" sz="1600" baseline="0" dirty="0" smtClean="0"/>
                        <a:t> A+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CCSE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PMP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CISSP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</a:tr>
              <a:tr h="316142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CCVP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VCP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Oracle DBA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CCSA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ITIL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pt-BR" sz="1600" dirty="0"/>
                    </a:p>
                  </a:txBody>
                  <a:tcPr marL="90000" marR="90000" marT="28800" marB="28800" anchor="ctr"/>
                </a:tc>
              </a:tr>
              <a:tr h="316142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ITIL Master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CCNP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ITIL Expert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MCSE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VCP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pt-BR" sz="1600" dirty="0"/>
                    </a:p>
                  </a:txBody>
                  <a:tcPr marL="90000" marR="90000" marT="28800" marB="28800" anchor="ctr"/>
                </a:tc>
              </a:tr>
              <a:tr h="316142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MCSD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err="1" smtClean="0"/>
                        <a:t>CompTIA</a:t>
                      </a:r>
                      <a:r>
                        <a:rPr lang="pt-BR" sz="1600" baseline="0" dirty="0" smtClean="0"/>
                        <a:t> Server+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CCIE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CWSP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pt-BR" sz="1600" dirty="0"/>
                    </a:p>
                  </a:txBody>
                  <a:tcPr marL="90000" marR="90000" marT="28800" marB="28800" anchor="ctr"/>
                </a:tc>
              </a:tr>
              <a:tr h="316142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CCNP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MCITP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CCNA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GCIA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pt-BR" sz="1600" dirty="0"/>
                    </a:p>
                  </a:txBody>
                  <a:tcPr marL="90000" marR="90000" marT="28800" marB="28800" anchor="ctr"/>
                </a:tc>
              </a:tr>
              <a:tr h="316142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RHCE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CCNA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MCITP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CCNP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pt-BR" sz="1600" dirty="0"/>
                    </a:p>
                  </a:txBody>
                  <a:tcPr marL="90000" marR="90000" marT="28800" marB="28800" anchor="ctr"/>
                </a:tc>
              </a:tr>
              <a:tr h="316142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MCITP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MCSA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MCTS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pt-BR" sz="1600" dirty="0"/>
                    </a:p>
                  </a:txBody>
                  <a:tcPr marL="90000" marR="90000" marT="28800" marB="28800" anchor="ctr"/>
                </a:tc>
              </a:tr>
              <a:tr h="383777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CCSP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err="1" smtClean="0"/>
                        <a:t>CompTIA</a:t>
                      </a:r>
                      <a:r>
                        <a:rPr lang="pt-BR" sz="1600" dirty="0" smtClean="0"/>
                        <a:t> Security+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/>
                        <a:t>MCSE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pt-BR" sz="1600" dirty="0" smtClean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pt-BR" sz="1600" dirty="0"/>
                    </a:p>
                  </a:txBody>
                  <a:tcPr marL="90000" marR="90000" marT="28800" marB="28800" anchor="ctr"/>
                </a:tc>
              </a:tr>
              <a:tr h="316142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hlinkClick r:id="rId2"/>
                        </a:rPr>
                        <a:t>Tech </a:t>
                      </a:r>
                      <a:r>
                        <a:rPr lang="pt-BR" sz="1600" dirty="0" err="1" smtClean="0">
                          <a:hlinkClick r:id="rId2"/>
                        </a:rPr>
                        <a:t>Careers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>
                          <a:hlinkClick r:id="rId3"/>
                        </a:rPr>
                        <a:t>IT Business Edge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>
                          <a:hlinkClick r:id="rId4"/>
                        </a:rPr>
                        <a:t>CIO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>
                          <a:hlinkClick r:id="rId5"/>
                        </a:rPr>
                        <a:t>The Times</a:t>
                      </a:r>
                      <a:endParaRPr lang="pt-BR" sz="1600" dirty="0" smtClean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smtClean="0">
                          <a:hlinkClick r:id="rId6"/>
                        </a:rPr>
                        <a:t>IT </a:t>
                      </a:r>
                      <a:r>
                        <a:rPr lang="pt-BR" sz="1600" dirty="0" err="1" smtClean="0">
                          <a:hlinkClick r:id="rId6"/>
                        </a:rPr>
                        <a:t>Careers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pt-BR" sz="1600" dirty="0" err="1" smtClean="0">
                          <a:hlinkClick r:id="rId7"/>
                        </a:rPr>
                        <a:t>ComputerWorld</a:t>
                      </a:r>
                      <a:endParaRPr lang="pt-BR" sz="1600" dirty="0"/>
                    </a:p>
                  </a:txBody>
                  <a:tcPr marL="90000" marR="90000" marT="28800" marB="288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522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Principais Certificações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Certificações</a:t>
            </a:r>
            <a:endParaRPr lang="pt-BR" dirty="0"/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85025264"/>
              </p:ext>
            </p:extLst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Espaço Reservado para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área</a:t>
            </a:r>
            <a:endParaRPr lang="pt-BR" dirty="0"/>
          </a:p>
        </p:txBody>
      </p:sp>
      <p:graphicFrame>
        <p:nvGraphicFramePr>
          <p:cNvPr id="11" name="Espaço Reservado para Conteúdo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392322797"/>
              </p:ext>
            </p:extLst>
          </p:nvPr>
        </p:nvGraphicFramePr>
        <p:xfrm>
          <a:off x="4645025" y="2449513"/>
          <a:ext cx="4031431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950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Orientação &amp; Carreira Y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Orientação tecnológica</a:t>
            </a:r>
            <a:endParaRPr lang="pt-BR" dirty="0"/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16896268"/>
              </p:ext>
            </p:extLst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Espaço Reservado para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Carreira y</a:t>
            </a:r>
            <a:endParaRPr lang="pt-BR" dirty="0"/>
          </a:p>
        </p:txBody>
      </p:sp>
      <p:graphicFrame>
        <p:nvGraphicFramePr>
          <p:cNvPr id="10" name="Espaço Reservado para Conteúdo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950360455"/>
              </p:ext>
            </p:extLst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64288" y="188639"/>
            <a:ext cx="1728192" cy="2187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407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i="1" dirty="0" smtClean="0"/>
              <a:t>Market </a:t>
            </a:r>
            <a:r>
              <a:rPr lang="pt-BR" i="1" dirty="0" err="1" smtClean="0"/>
              <a:t>Share</a:t>
            </a:r>
            <a:r>
              <a:rPr lang="pt-BR" dirty="0" smtClean="0"/>
              <a:t> dos Emissores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emissor</a:t>
            </a:r>
            <a:endParaRPr lang="pt-BR" dirty="0"/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16538357"/>
              </p:ext>
            </p:extLst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Espaço Reservado para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Avaliações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pt-BR" dirty="0" smtClean="0"/>
              <a:t>As principais certificações têm alcance mundial</a:t>
            </a:r>
          </a:p>
          <a:p>
            <a:endParaRPr lang="pt-BR" dirty="0"/>
          </a:p>
          <a:p>
            <a:r>
              <a:rPr lang="pt-BR" dirty="0" smtClean="0"/>
              <a:t>Algumas empresas já consolidaram suas certificações no mercado</a:t>
            </a:r>
          </a:p>
          <a:p>
            <a:endParaRPr lang="pt-BR" dirty="0"/>
          </a:p>
          <a:p>
            <a:r>
              <a:rPr lang="pt-BR" dirty="0" smtClean="0"/>
              <a:t>Quanto mais especializada a função mais a certificação é recomendável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1822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As TOP Certificações de Gestão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84740148"/>
              </p:ext>
            </p:extLst>
          </p:nvPr>
        </p:nvGraphicFramePr>
        <p:xfrm>
          <a:off x="457200" y="1773238"/>
          <a:ext cx="8161531" cy="28041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22289"/>
                <a:gridCol w="894832"/>
                <a:gridCol w="4329927"/>
                <a:gridCol w="546471"/>
                <a:gridCol w="773674"/>
                <a:gridCol w="494338"/>
              </a:tblGrid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 dirty="0">
                          <a:effectLst/>
                        </a:rPr>
                        <a:t>Certificação</a:t>
                      </a:r>
                      <a:endParaRPr lang="pt-BR" sz="13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Ocorrências</a:t>
                      </a:r>
                      <a:endParaRPr lang="pt-BR" sz="1300" b="1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 dirty="0" smtClean="0">
                          <a:effectLst/>
                        </a:rPr>
                        <a:t>Descrição</a:t>
                      </a:r>
                      <a:endParaRPr lang="pt-BR" sz="13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Tipo</a:t>
                      </a:r>
                      <a:endParaRPr lang="pt-BR" sz="1300" b="1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Área</a:t>
                      </a:r>
                      <a:endParaRPr lang="pt-BR" sz="1300" b="1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Órgão</a:t>
                      </a:r>
                      <a:endParaRPr lang="pt-BR" sz="1300" b="1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</a:tr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PMP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u="none" strike="noStrike">
                          <a:effectLst/>
                        </a:rPr>
                        <a:t>5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Project Management Professional 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Neutra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Gestão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PMI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</a:tr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 dirty="0">
                          <a:effectLst/>
                        </a:rPr>
                        <a:t>ITIL Foundation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u="none" strike="noStrike" dirty="0">
                          <a:effectLst/>
                        </a:rPr>
                        <a:t>3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 dirty="0" err="1">
                          <a:effectLst/>
                        </a:rPr>
                        <a:t>Information</a:t>
                      </a:r>
                      <a:r>
                        <a:rPr lang="pt-BR" sz="1300" u="none" strike="noStrike" dirty="0">
                          <a:effectLst/>
                        </a:rPr>
                        <a:t> Technology </a:t>
                      </a:r>
                      <a:r>
                        <a:rPr lang="pt-BR" sz="1300" u="none" strike="noStrike" dirty="0" err="1">
                          <a:effectLst/>
                        </a:rPr>
                        <a:t>Infrastructure</a:t>
                      </a:r>
                      <a:r>
                        <a:rPr lang="pt-BR" sz="1300" u="none" strike="noStrike" dirty="0">
                          <a:effectLst/>
                        </a:rPr>
                        <a:t> Library </a:t>
                      </a:r>
                      <a:r>
                        <a:rPr lang="pt-BR" sz="1300" u="none" strike="noStrike" dirty="0" smtClean="0">
                          <a:effectLst/>
                        </a:rPr>
                        <a:t>Foundation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Neutra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Gestão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itSMF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</a:tr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CAPM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u="none" strike="noStrike" dirty="0">
                          <a:effectLst/>
                        </a:rPr>
                        <a:t>1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</a:rPr>
                        <a:t>Certified Associate in Project Management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Neutra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Projetos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PMI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</a:tr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CISA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u="none" strike="noStrike">
                          <a:effectLst/>
                        </a:rPr>
                        <a:t>1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 dirty="0" err="1">
                          <a:effectLst/>
                        </a:rPr>
                        <a:t>Certified</a:t>
                      </a:r>
                      <a:r>
                        <a:rPr lang="pt-BR" sz="1300" u="none" strike="noStrike" dirty="0">
                          <a:effectLst/>
                        </a:rPr>
                        <a:t> </a:t>
                      </a:r>
                      <a:r>
                        <a:rPr lang="pt-BR" sz="1300" u="none" strike="noStrike" dirty="0" err="1">
                          <a:effectLst/>
                        </a:rPr>
                        <a:t>Information</a:t>
                      </a:r>
                      <a:r>
                        <a:rPr lang="pt-BR" sz="1300" u="none" strike="noStrike" dirty="0">
                          <a:effectLst/>
                        </a:rPr>
                        <a:t> Systems Auditor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Neutra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Auditoria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ISACA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</a:tr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CISM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u="none" strike="noStrike">
                          <a:effectLst/>
                        </a:rPr>
                        <a:t>1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Certified Information Security Manager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Neutra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Segurança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ISACA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</a:tr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GSAE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u="none" strike="noStrike">
                          <a:effectLst/>
                        </a:rPr>
                        <a:t>1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GIAC (Global Information Assurance Certification) Security Audit Essentials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Neutra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Segurança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GIAC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</a:tr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ITIL Expert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u="none" strike="noStrike">
                          <a:effectLst/>
                        </a:rPr>
                        <a:t>1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 dirty="0" err="1">
                          <a:effectLst/>
                        </a:rPr>
                        <a:t>Information</a:t>
                      </a:r>
                      <a:r>
                        <a:rPr lang="pt-BR" sz="1300" u="none" strike="noStrike" dirty="0">
                          <a:effectLst/>
                        </a:rPr>
                        <a:t> Technology </a:t>
                      </a:r>
                      <a:r>
                        <a:rPr lang="pt-BR" sz="1300" u="none" strike="noStrike" dirty="0" err="1">
                          <a:effectLst/>
                        </a:rPr>
                        <a:t>Infrastructure</a:t>
                      </a:r>
                      <a:r>
                        <a:rPr lang="pt-BR" sz="1300" u="none" strike="noStrike" dirty="0">
                          <a:effectLst/>
                        </a:rPr>
                        <a:t> Library </a:t>
                      </a:r>
                      <a:r>
                        <a:rPr lang="pt-BR" sz="1300" u="none" strike="noStrike" dirty="0" smtClean="0">
                          <a:effectLst/>
                        </a:rPr>
                        <a:t>Expert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Neutra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Gestão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itSMF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</a:tr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ITIL Master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u="none" strike="noStrike">
                          <a:effectLst/>
                        </a:rPr>
                        <a:t>1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Information Technology Infrastructure Library Master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Neutra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</a:rPr>
                        <a:t>Gestão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 dirty="0" err="1">
                          <a:effectLst/>
                        </a:rPr>
                        <a:t>itSMF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1712" marR="21712" anchor="ctr"/>
                </a:tc>
              </a:tr>
            </a:tbl>
          </a:graphicData>
        </a:graphic>
      </p:graphicFrame>
      <p:sp>
        <p:nvSpPr>
          <p:cNvPr id="7" name="Espaço Reservado para Conteúdo 6"/>
          <p:cNvSpPr>
            <a:spLocks noGrp="1"/>
          </p:cNvSpPr>
          <p:nvPr>
            <p:ph sz="half" idx="2"/>
          </p:nvPr>
        </p:nvSpPr>
        <p:spPr>
          <a:xfrm>
            <a:off x="467544" y="4924744"/>
            <a:ext cx="8424936" cy="1528592"/>
          </a:xfrm>
        </p:spPr>
        <p:txBody>
          <a:bodyPr>
            <a:normAutofit/>
          </a:bodyPr>
          <a:lstStyle/>
          <a:p>
            <a:r>
              <a:rPr lang="pt-BR" dirty="0" smtClean="0"/>
              <a:t>Todas são tecnologicamente neutras</a:t>
            </a:r>
          </a:p>
          <a:p>
            <a:r>
              <a:rPr lang="pt-BR" dirty="0" smtClean="0"/>
              <a:t>O PMI, o </a:t>
            </a:r>
            <a:r>
              <a:rPr lang="pt-BR" dirty="0" err="1" smtClean="0"/>
              <a:t>itSMF</a:t>
            </a:r>
            <a:r>
              <a:rPr lang="pt-BR" dirty="0" smtClean="0"/>
              <a:t> e a ISACA dominam estas certificações</a:t>
            </a:r>
          </a:p>
          <a:p>
            <a:r>
              <a:rPr lang="pt-BR" dirty="0" smtClean="0"/>
              <a:t>Ainda continuam gerando os maiores salários</a:t>
            </a:r>
          </a:p>
        </p:txBody>
      </p:sp>
    </p:spTree>
    <p:extLst>
      <p:ext uri="{BB962C8B-B14F-4D97-AF65-F5344CB8AC3E}">
        <p14:creationId xmlns:p14="http://schemas.microsoft.com/office/powerpoint/2010/main" val="382147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As TOP Certificações Técnicas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6489961"/>
              </p:ext>
            </p:extLst>
          </p:nvPr>
        </p:nvGraphicFramePr>
        <p:xfrm>
          <a:off x="457200" y="1774825"/>
          <a:ext cx="8449629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8848"/>
                <a:gridCol w="942848"/>
                <a:gridCol w="3560826"/>
                <a:gridCol w="790131"/>
                <a:gridCol w="1298512"/>
                <a:gridCol w="918464"/>
              </a:tblGrid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 dirty="0">
                          <a:effectLst/>
                          <a:latin typeface="+mn-lt"/>
                        </a:rPr>
                        <a:t>Certificação</a:t>
                      </a:r>
                      <a:endParaRPr lang="pt-BR" sz="13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Ocorrências</a:t>
                      </a:r>
                      <a:endParaRPr lang="pt-BR" sz="1300" b="1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 dirty="0" smtClean="0">
                          <a:effectLst/>
                          <a:latin typeface="+mn-lt"/>
                        </a:rPr>
                        <a:t>Descrição</a:t>
                      </a:r>
                      <a:endParaRPr lang="pt-BR" sz="13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Tipo</a:t>
                      </a:r>
                      <a:endParaRPr lang="pt-BR" sz="1300" b="1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Área</a:t>
                      </a:r>
                      <a:endParaRPr lang="pt-BR" sz="1300" b="1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Órgão</a:t>
                      </a:r>
                      <a:endParaRPr lang="pt-BR" sz="1300" b="1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CCIE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4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 dirty="0">
                          <a:effectLst/>
                          <a:latin typeface="+mn-lt"/>
                        </a:rPr>
                        <a:t>Cisco </a:t>
                      </a:r>
                      <a:r>
                        <a:rPr lang="pt-BR" sz="1300" u="none" strike="noStrike" dirty="0" err="1">
                          <a:effectLst/>
                          <a:latin typeface="+mn-lt"/>
                        </a:rPr>
                        <a:t>Certified</a:t>
                      </a:r>
                      <a:r>
                        <a:rPr lang="pt-BR" sz="13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pt-BR" sz="1300" u="none" strike="noStrike" dirty="0" err="1">
                          <a:effectLst/>
                          <a:latin typeface="+mn-lt"/>
                        </a:rPr>
                        <a:t>Internetwork</a:t>
                      </a:r>
                      <a:r>
                        <a:rPr lang="pt-BR" sz="1300" u="none" strike="noStrike" dirty="0">
                          <a:effectLst/>
                          <a:latin typeface="+mn-lt"/>
                        </a:rPr>
                        <a:t> Expert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Específica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Redes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Cisco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CISSP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4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>
                          <a:effectLst/>
                          <a:latin typeface="+mn-lt"/>
                        </a:rPr>
                        <a:t>Certified Information Systems Security Professional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Neutra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Segurança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ISC2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MCSE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4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Microsoft Certified Systems Engineers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Específica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Infra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Microsoft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VCP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4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 dirty="0" err="1">
                          <a:effectLst/>
                          <a:latin typeface="+mn-lt"/>
                        </a:rPr>
                        <a:t>VMware</a:t>
                      </a:r>
                      <a:r>
                        <a:rPr lang="pt-BR" sz="13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pt-BR" sz="1300" u="none" strike="noStrike" dirty="0" err="1">
                          <a:effectLst/>
                          <a:latin typeface="+mn-lt"/>
                        </a:rPr>
                        <a:t>Certified</a:t>
                      </a:r>
                      <a:r>
                        <a:rPr lang="pt-BR" sz="1300" u="none" strike="noStrike" dirty="0">
                          <a:effectLst/>
                          <a:latin typeface="+mn-lt"/>
                        </a:rPr>
                        <a:t> Professional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Específica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Virtualização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VMWare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CCNA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3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Cisco Certified Network Associate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Específica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Redes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Cisco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CCNP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3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Cisco Certified Network Professional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Específica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Redes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Cisco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MCITP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3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Microsoft Certified IT Professional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Específica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Desenvolvimento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Microsoft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RHCE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3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Red Hat Certified Engineer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Específica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Infra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Red Hat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154886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MCSD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2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Microsoft Certified Solution Developer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Específica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>
                          <a:effectLst/>
                          <a:latin typeface="+mn-lt"/>
                        </a:rPr>
                        <a:t>Desenvolvimento</a:t>
                      </a:r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u="none" strike="noStrike" dirty="0">
                          <a:effectLst/>
                          <a:latin typeface="+mn-lt"/>
                        </a:rPr>
                        <a:t>Microsoft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</a:tr>
            </a:tbl>
          </a:graphicData>
        </a:graphic>
      </p:graphicFrame>
      <p:sp>
        <p:nvSpPr>
          <p:cNvPr id="10" name="Espaço Reservado para Conteúdo 6"/>
          <p:cNvSpPr txBox="1">
            <a:spLocks/>
          </p:cNvSpPr>
          <p:nvPr/>
        </p:nvSpPr>
        <p:spPr>
          <a:xfrm>
            <a:off x="467544" y="4924744"/>
            <a:ext cx="8424936" cy="152859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BR" dirty="0" smtClean="0"/>
              <a:t>Somente uma delas é tecnologicamente neutra</a:t>
            </a:r>
          </a:p>
          <a:p>
            <a:r>
              <a:rPr lang="pt-BR" dirty="0" smtClean="0"/>
              <a:t>A Cisco e a Microsoft dominam este mercado</a:t>
            </a:r>
          </a:p>
          <a:p>
            <a:r>
              <a:rPr lang="pt-BR" dirty="0" smtClean="0"/>
              <a:t>Estão gerando bons salários</a:t>
            </a:r>
          </a:p>
        </p:txBody>
      </p:sp>
    </p:spTree>
    <p:extLst>
      <p:ext uri="{BB962C8B-B14F-4D97-AF65-F5344CB8AC3E}">
        <p14:creationId xmlns:p14="http://schemas.microsoft.com/office/powerpoint/2010/main" val="224767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Motivadores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44475678"/>
              </p:ext>
            </p:extLst>
          </p:nvPr>
        </p:nvGraphicFramePr>
        <p:xfrm>
          <a:off x="457200" y="1773238"/>
          <a:ext cx="4038600" cy="4624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Espaço Reservado para Conteúdo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pt-BR" dirty="0" smtClean="0"/>
              <a:t>A melhoria na carreira ainda domina (62% = Promoção e/ou Aumento de Salário)</a:t>
            </a:r>
          </a:p>
          <a:p>
            <a:endParaRPr lang="pt-BR" dirty="0"/>
          </a:p>
          <a:p>
            <a:r>
              <a:rPr lang="pt-BR" dirty="0" smtClean="0"/>
              <a:t>O investimento se paga normalmente bem rápido</a:t>
            </a:r>
          </a:p>
          <a:p>
            <a:endParaRPr lang="pt-BR" dirty="0"/>
          </a:p>
          <a:p>
            <a:r>
              <a:rPr lang="pt-BR" dirty="0" smtClean="0"/>
              <a:t>A maioria das pessoas mantém suas certificações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395536" y="6381328"/>
            <a:ext cx="1167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Fonte: </a:t>
            </a:r>
            <a:r>
              <a:rPr lang="pt-BR" dirty="0" smtClean="0">
                <a:hlinkClick r:id="rId3"/>
              </a:rPr>
              <a:t>CIO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2908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Dicas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44710"/>
              </p:ext>
            </p:extLst>
          </p:nvPr>
        </p:nvGraphicFramePr>
        <p:xfrm>
          <a:off x="179512" y="1484784"/>
          <a:ext cx="8784976" cy="5373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64288" y="188639"/>
            <a:ext cx="1728192" cy="2187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057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6771</TotalTime>
  <Words>672</Words>
  <Application>Microsoft Office PowerPoint</Application>
  <PresentationFormat>Apresentação na tela (4:3)</PresentationFormat>
  <Paragraphs>279</Paragraphs>
  <Slides>12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4" baseType="lpstr">
      <vt:lpstr>Módulo</vt:lpstr>
      <vt:lpstr>Planilha</vt:lpstr>
      <vt:lpstr>As Principais Certificações de TI</vt:lpstr>
      <vt:lpstr>As Principais Listas</vt:lpstr>
      <vt:lpstr>As Principais Certificações</vt:lpstr>
      <vt:lpstr>Orientação &amp; Carreira Y</vt:lpstr>
      <vt:lpstr>Market Share dos Emissores</vt:lpstr>
      <vt:lpstr>As TOP Certificações de Gestão</vt:lpstr>
      <vt:lpstr>As TOP Certificações Técnicas</vt:lpstr>
      <vt:lpstr>Motivadores</vt:lpstr>
      <vt:lpstr>Dicas</vt:lpstr>
      <vt:lpstr>Questões!</vt:lpstr>
      <vt:lpstr>Referências</vt:lpstr>
      <vt:lpstr>As Principais Certificações de TI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</cp:lastModifiedBy>
  <cp:revision>435</cp:revision>
  <dcterms:created xsi:type="dcterms:W3CDTF">2008-05-19T15:53:37Z</dcterms:created>
  <dcterms:modified xsi:type="dcterms:W3CDTF">2012-11-15T16:34:27Z</dcterms:modified>
</cp:coreProperties>
</file>