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381" r:id="rId2"/>
    <p:sldId id="402" r:id="rId3"/>
    <p:sldId id="400" r:id="rId4"/>
    <p:sldId id="404" r:id="rId5"/>
    <p:sldId id="348" r:id="rId6"/>
    <p:sldId id="393" r:id="rId7"/>
    <p:sldId id="349" r:id="rId8"/>
    <p:sldId id="350" r:id="rId9"/>
    <p:sldId id="394" r:id="rId10"/>
    <p:sldId id="401" r:id="rId11"/>
    <p:sldId id="351" r:id="rId12"/>
    <p:sldId id="352" r:id="rId13"/>
    <p:sldId id="346" r:id="rId14"/>
    <p:sldId id="403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1CE"/>
    <a:srgbClr val="FFFFFF"/>
    <a:srgbClr val="FF3300"/>
    <a:srgbClr val="CCEDB1"/>
    <a:srgbClr val="FFCCCC"/>
    <a:srgbClr val="FFCCFF"/>
    <a:srgbClr val="0000CC"/>
    <a:srgbClr val="FF00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645041839114712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Vagas</c:v>
                </c:pt>
              </c:strCache>
            </c:strRef>
          </c:tx>
          <c:invertIfNegative val="0"/>
          <c:dLbls>
            <c:dLbl>
              <c:idx val="6"/>
              <c:layout>
                <c:manualLayout>
                  <c:x val="8.4508707659278343E-3"/>
                  <c:y val="-6.9046402917895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80105146763605E-2"/>
                  <c:y val="-5.79736693457239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Plan1!$A$2:$A$10</c:f>
              <c:strCache>
                <c:ptCount val="9"/>
                <c:pt idx="0">
                  <c:v>São Paulo</c:v>
                </c:pt>
                <c:pt idx="1">
                  <c:v>Rio de Janeiro</c:v>
                </c:pt>
                <c:pt idx="2">
                  <c:v>Minas Gerais</c:v>
                </c:pt>
                <c:pt idx="3">
                  <c:v>Paraná</c:v>
                </c:pt>
                <c:pt idx="4">
                  <c:v>Rio Grande do Sul</c:v>
                </c:pt>
                <c:pt idx="5">
                  <c:v>Distrito Federal</c:v>
                </c:pt>
                <c:pt idx="6">
                  <c:v>Santa Catarina</c:v>
                </c:pt>
                <c:pt idx="7">
                  <c:v>Ceará</c:v>
                </c:pt>
                <c:pt idx="8">
                  <c:v>Outros</c:v>
                </c:pt>
              </c:strCache>
            </c:strRef>
          </c:cat>
          <c:val>
            <c:numRef>
              <c:f>Plan1!$B$2:$B$10</c:f>
              <c:numCache>
                <c:formatCode>General</c:formatCode>
                <c:ptCount val="9"/>
                <c:pt idx="0">
                  <c:v>9623</c:v>
                </c:pt>
                <c:pt idx="1">
                  <c:v>3084</c:v>
                </c:pt>
                <c:pt idx="2">
                  <c:v>2689</c:v>
                </c:pt>
                <c:pt idx="3">
                  <c:v>1303</c:v>
                </c:pt>
                <c:pt idx="4">
                  <c:v>1199</c:v>
                </c:pt>
                <c:pt idx="5">
                  <c:v>808</c:v>
                </c:pt>
                <c:pt idx="6">
                  <c:v>798</c:v>
                </c:pt>
                <c:pt idx="7">
                  <c:v>319</c:v>
                </c:pt>
                <c:pt idx="8">
                  <c:v>811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90368"/>
        <c:axId val="101688832"/>
        <c:axId val="0"/>
      </c:bar3DChart>
      <c:valAx>
        <c:axId val="101688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1690368"/>
        <c:crosses val="autoZero"/>
        <c:crossBetween val="between"/>
      </c:valAx>
      <c:catAx>
        <c:axId val="101690368"/>
        <c:scaling>
          <c:orientation val="minMax"/>
        </c:scaling>
        <c:delete val="0"/>
        <c:axPos val="l"/>
        <c:majorTickMark val="out"/>
        <c:minorTickMark val="none"/>
        <c:tickLblPos val="nextTo"/>
        <c:crossAx val="1016888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200">
          <a:latin typeface="Verdana" pitchFamily="34" charset="0"/>
          <a:ea typeface="Verdana" pitchFamily="34" charset="0"/>
          <a:cs typeface="Verdana" pitchFamily="34" charset="0"/>
        </a:defRPr>
      </a:pPr>
      <a:endParaRPr lang="pt-B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63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mailto:marcio.moreira@pitagoras.com.b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viu.com.br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://info.abril.com.br/professional/salario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i.lopesgazzani.com.br/docentes/marcio/marcio/20101130_Uniminas_Perspectivas_do_desenvolvimento_de_software.zip" TargetMode="External"/><Relationship Id="rId3" Type="http://schemas.openxmlformats.org/officeDocument/2006/relationships/hyperlink" Target="http://si.lopesgazzani.com.br/docentes/marcio/marcio/20080828_Unigap_ForumLideresdeTI_DesafiosdoProfissionaldeTI.zip" TargetMode="External"/><Relationship Id="rId7" Type="http://schemas.openxmlformats.org/officeDocument/2006/relationships/hyperlink" Target="http://si.lopesgazzani.com.br/docentes/marcio/marcio/20110211_Uniube_WSInfoSec_Papel_da_Seguranca_na_Gestao_de_TI.zip" TargetMode="External"/><Relationship Id="rId2" Type="http://schemas.openxmlformats.org/officeDocument/2006/relationships/hyperlink" Target="http://www.companyweb.com.br/lista_artigos.cfm?id_artigo=2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.lopesgazzani.com.br/docentes/marcio/marcio/20110804_Pitagoras_O_Mercado_de_TI_e_sua_carreira.zip" TargetMode="External"/><Relationship Id="rId11" Type="http://schemas.openxmlformats.org/officeDocument/2006/relationships/hyperlink" Target="http://si.lopesgazzani.com.br/docentes/marcio/marcio/20091024_uniminas_pos_UmaVisaoGeraldoMercadodeTI.zip" TargetMode="External"/><Relationship Id="rId5" Type="http://schemas.openxmlformats.org/officeDocument/2006/relationships/hyperlink" Target="http://si.lopesgazzani.com.br/docentes/marcio/marcio/20100927_Unipac_1oEncProfTI_EmpreendedorismoxEmpregabilidade.zip" TargetMode="External"/><Relationship Id="rId10" Type="http://schemas.openxmlformats.org/officeDocument/2006/relationships/hyperlink" Target="http://si.lopesgazzani.com.br/docentes/marcio/marcio/20110616_Uniminas_8aMostra_VisaoMercadoTIem2011.zip" TargetMode="External"/><Relationship Id="rId4" Type="http://schemas.openxmlformats.org/officeDocument/2006/relationships/hyperlink" Target="http://si.lopesgazzani.com.br/docentes/marcio/marcio/20111111_Pitagoras_Desafios_e_alternativas_do_mercado_de_TI.zip" TargetMode="External"/><Relationship Id="rId9" Type="http://schemas.openxmlformats.org/officeDocument/2006/relationships/hyperlink" Target="http://si.lopesgazzani.com.br/docentes/marcio/marcio/20101119_i.voce_ti_Profissional_e_Mercado_de_TI.zi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i.lopesgazzani.com.br/docentes/marcio/" TargetMode="External"/><Relationship Id="rId5" Type="http://schemas.openxmlformats.org/officeDocument/2006/relationships/image" Target="../media/image4.jpeg"/><Relationship Id="rId4" Type="http://schemas.openxmlformats.org/officeDocument/2006/relationships/hyperlink" Target="mailto:marcio.moreira@pitagoras.com.b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ae.com.br/et/23.pdf" TargetMode="External"/><Relationship Id="rId2" Type="http://schemas.openxmlformats.org/officeDocument/2006/relationships/hyperlink" Target="http://portal.mec.gov.br/index.php?id=14384&amp;option=com_content&amp;view=articl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O Mercado &amp; O </a:t>
            </a:r>
            <a:r>
              <a:rPr lang="pt-BR" sz="4000" dirty="0" smtClean="0"/>
              <a:t>Profissional </a:t>
            </a:r>
            <a:r>
              <a:rPr lang="pt-BR" sz="4000" dirty="0" smtClean="0"/>
              <a:t>de TI</a:t>
            </a:r>
            <a:endParaRPr lang="pt-BR" sz="4000" dirty="0"/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Giro das Profissões</a:t>
            </a:r>
          </a:p>
          <a:p>
            <a:pPr lvl="0">
              <a:defRPr/>
            </a:pPr>
            <a:r>
              <a:rPr lang="pt-BR" dirty="0" smtClean="0"/>
              <a:t>7/Novembro/2012</a:t>
            </a:r>
            <a:endParaRPr lang="pt-BR" dirty="0" smtClean="0"/>
          </a:p>
        </p:txBody>
      </p:sp>
      <p:pic>
        <p:nvPicPr>
          <p:cNvPr id="9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6"/>
            <a:ext cx="3043991" cy="2913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0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951942351"/>
              </p:ext>
            </p:extLst>
          </p:nvPr>
        </p:nvGraphicFramePr>
        <p:xfrm>
          <a:off x="319088" y="2508250"/>
          <a:ext cx="421163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20.634 </a:t>
            </a:r>
            <a:r>
              <a:rPr lang="pt-BR" dirty="0" smtClean="0"/>
              <a:t>Vagas em TI no Brasil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Estado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Salário médio em SP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2174600" y="6400889"/>
            <a:ext cx="2166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www.ceviu.com.br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Espaço Reservado para Conteúdo 12"/>
          <p:cNvGraphicFramePr>
            <a:graphicFrameLocks noGrp="1"/>
          </p:cNvGraphicFramePr>
          <p:nvPr>
            <p:ph idx="11"/>
            <p:extLst>
              <p:ext uri="{D42A27DB-BD31-4B8C-83A1-F6EECF244321}">
                <p14:modId xmlns:p14="http://schemas.microsoft.com/office/powerpoint/2010/main" val="2210155800"/>
              </p:ext>
            </p:extLst>
          </p:nvPr>
        </p:nvGraphicFramePr>
        <p:xfrm>
          <a:off x="4627563" y="2508250"/>
          <a:ext cx="4309747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8043"/>
                <a:gridCol w="727393"/>
                <a:gridCol w="727393"/>
                <a:gridCol w="73691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Cargo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Júnior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Pleno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Sênior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vendas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1.200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Técnico de hardware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1.200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programador Java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4.500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DBA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3.922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5.256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8.376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sistemas 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4.761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6.284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7.620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negócios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5.096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5.675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6.033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Gerente de projetos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12.995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13.873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15.596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Gerente de TI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Executivo de TI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26.000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4595610" y="6400889"/>
            <a:ext cx="4414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http://info.abril.com.br/professional/salarios/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" name="Imagem 14" descr="f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6336" y="5677725"/>
            <a:ext cx="1080078" cy="930896"/>
          </a:xfrm>
          <a:prstGeom prst="rect">
            <a:avLst/>
          </a:prstGeom>
        </p:spPr>
      </p:pic>
      <p:pic>
        <p:nvPicPr>
          <p:cNvPr id="16" name="Imagem 15" descr="f1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688697" y="1723759"/>
            <a:ext cx="1248495" cy="69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11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Não fique só apagando incêndios</a:t>
            </a:r>
          </a:p>
          <a:p>
            <a:r>
              <a:rPr lang="pt-BR" sz="3600" dirty="0" smtClean="0"/>
              <a:t>Trabalhe em projetos</a:t>
            </a:r>
          </a:p>
          <a:p>
            <a:r>
              <a:rPr lang="pt-BR" sz="3600" dirty="0" smtClean="0"/>
              <a:t>Explore as competências</a:t>
            </a:r>
          </a:p>
          <a:p>
            <a:pPr>
              <a:buNone/>
            </a:pPr>
            <a:r>
              <a:rPr lang="pt-BR" sz="3600" dirty="0" smtClean="0"/>
              <a:t>	da empresa</a:t>
            </a:r>
            <a:endParaRPr lang="pt-BR" sz="3600" dirty="0"/>
          </a:p>
        </p:txBody>
      </p:sp>
      <p:pic>
        <p:nvPicPr>
          <p:cNvPr id="51" name="Picture 8" descr="C:\Documents and Settings\marciorm\Configurações locais\Temporary Internet Files\Content.IE5\GIGGD1DC\MPj0431303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672" y="2348880"/>
            <a:ext cx="4901816" cy="326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 - Artigos e sites</a:t>
            </a:r>
            <a:endParaRPr lang="pt-BR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pt-BR" sz="1900" dirty="0" smtClean="0"/>
              <a:t>Barbara </a:t>
            </a:r>
            <a:r>
              <a:rPr lang="pt-BR" sz="1900" dirty="0" err="1" smtClean="0"/>
              <a:t>Gomolski</a:t>
            </a:r>
            <a:r>
              <a:rPr lang="pt-BR" sz="1900" dirty="0" smtClean="0"/>
              <a:t> - </a:t>
            </a:r>
            <a:r>
              <a:rPr lang="pt-BR" sz="1900" dirty="0" smtClean="0">
                <a:hlinkClick r:id="rId2"/>
              </a:rPr>
              <a:t>Como melhorar o relacionamento CIO/CFO</a:t>
            </a:r>
            <a:r>
              <a:rPr lang="pt-BR" sz="1900" dirty="0" smtClean="0"/>
              <a:t> - Info Corporate – 2007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3"/>
              </a:rPr>
              <a:t>Desafios dos Profissionais de TI</a:t>
            </a:r>
            <a:r>
              <a:rPr lang="pt-BR" sz="1900" dirty="0" smtClean="0"/>
              <a:t>. </a:t>
            </a:r>
            <a:r>
              <a:rPr lang="pt-BR" sz="1900" dirty="0" err="1" smtClean="0"/>
              <a:t>Uniessa</a:t>
            </a:r>
            <a:r>
              <a:rPr lang="pt-BR" sz="1900" dirty="0" smtClean="0"/>
              <a:t>. 08/2008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4"/>
              </a:rPr>
              <a:t>Desafios e alternativas do mercado de TI</a:t>
            </a:r>
            <a:r>
              <a:rPr lang="pt-BR" sz="1900" dirty="0" smtClean="0"/>
              <a:t>. Pitágoras. 11/2011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5"/>
              </a:rPr>
              <a:t>Empreendedorismo &amp; Empregabilidade</a:t>
            </a:r>
            <a:r>
              <a:rPr lang="pt-BR" sz="1900" dirty="0" smtClean="0"/>
              <a:t>. Center </a:t>
            </a:r>
            <a:r>
              <a:rPr lang="pt-BR" sz="1900" dirty="0" err="1" smtClean="0"/>
              <a:t>Convention</a:t>
            </a:r>
            <a:r>
              <a:rPr lang="pt-BR" sz="1900" dirty="0" smtClean="0"/>
              <a:t>. 09/2009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6"/>
              </a:rPr>
              <a:t>O mercado de TI e sua carreira</a:t>
            </a:r>
            <a:r>
              <a:rPr lang="pt-BR" sz="1900" dirty="0" smtClean="0"/>
              <a:t>. Pitágoras. 08/2011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7"/>
              </a:rPr>
              <a:t>Papel da Segurança da Informação na Gestão de TI</a:t>
            </a:r>
            <a:r>
              <a:rPr lang="pt-BR" sz="1900" dirty="0" smtClean="0"/>
              <a:t> . 02/2011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8"/>
              </a:rPr>
              <a:t>Perspectivas do Desenvolvimento de Software</a:t>
            </a:r>
            <a:r>
              <a:rPr lang="pt-BR" sz="1900" dirty="0" smtClean="0"/>
              <a:t>. Pitágoras. 11/2010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9"/>
              </a:rPr>
              <a:t>Profissional de TI &amp; Mercado de TI</a:t>
            </a:r>
            <a:r>
              <a:rPr lang="pt-BR" sz="1900" dirty="0" smtClean="0"/>
              <a:t>. Pitágoras. 11/2011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10"/>
              </a:rPr>
              <a:t>Visão do mercado de TI em 2011</a:t>
            </a:r>
            <a:r>
              <a:rPr lang="pt-BR" sz="1900" dirty="0" smtClean="0"/>
              <a:t>. Pitágoras. 06/2011</a:t>
            </a:r>
          </a:p>
          <a:p>
            <a:pPr>
              <a:lnSpc>
                <a:spcPct val="120000"/>
              </a:lnSpc>
            </a:pPr>
            <a:r>
              <a:rPr lang="pt-BR" sz="1900" dirty="0" smtClean="0"/>
              <a:t>Márcio Moreira. </a:t>
            </a:r>
            <a:r>
              <a:rPr lang="pt-BR" sz="1900" dirty="0" smtClean="0">
                <a:hlinkClick r:id="rId11"/>
              </a:rPr>
              <a:t>Uma visão geral do mercado de Tecnologia da Informação </a:t>
            </a:r>
            <a:r>
              <a:rPr lang="pt-BR" sz="1900" dirty="0" smtClean="0"/>
              <a:t>. Pitágoras. 10/2009</a:t>
            </a:r>
            <a:endParaRPr lang="pt-BR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/>
              <a:t>O Mercado &amp; O Profissional de TI</a:t>
            </a:r>
            <a:endParaRPr lang="pt-BR" sz="4000" dirty="0"/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741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1208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Giro das Profissões</a:t>
            </a:r>
          </a:p>
          <a:p>
            <a:pPr lvl="0">
              <a:defRPr/>
            </a:pPr>
            <a:r>
              <a:rPr lang="pt-BR" dirty="0" smtClean="0"/>
              <a:t>7/Novembro/2012</a:t>
            </a:r>
            <a:endParaRPr lang="pt-BR" dirty="0" smtClean="0"/>
          </a:p>
        </p:txBody>
      </p:sp>
      <p:pic>
        <p:nvPicPr>
          <p:cNvPr id="9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6"/>
            <a:ext cx="3043991" cy="2913128"/>
          </a:xfrm>
          <a:prstGeom prst="rect">
            <a:avLst/>
          </a:prstGeom>
          <a:noFill/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2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/>
              <a:t>Disponível em</a:t>
            </a:r>
            <a:r>
              <a:rPr lang="pt-BR" sz="4200" dirty="0" smtClean="0"/>
              <a:t>:</a:t>
            </a:r>
          </a:p>
          <a:p>
            <a:pPr lvl="0">
              <a:defRPr/>
            </a:pPr>
            <a:r>
              <a:rPr lang="pt-BR" sz="4200" dirty="0" smtClean="0">
                <a:hlinkClick r:id="rId6"/>
              </a:rPr>
              <a:t>http</a:t>
            </a:r>
            <a:r>
              <a:rPr lang="pt-BR" sz="4200" dirty="0">
                <a:hlinkClick r:id="rId6"/>
              </a:rPr>
              <a:t>://si.lopesgazzani.com.br/docentes/marcio</a:t>
            </a:r>
            <a:r>
              <a:rPr lang="pt-BR" sz="4200" dirty="0" smtClean="0">
                <a:hlinkClick r:id="rId6"/>
              </a:rPr>
              <a:t>/</a:t>
            </a:r>
            <a:endParaRPr lang="pt-BR" sz="4200" dirty="0"/>
          </a:p>
        </p:txBody>
      </p:sp>
    </p:spTree>
    <p:extLst>
      <p:ext uri="{BB962C8B-B14F-4D97-AF65-F5344CB8AC3E}">
        <p14:creationId xmlns:p14="http://schemas.microsoft.com/office/powerpoint/2010/main" val="32759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Cursos que você pode fazer?</a:t>
            </a:r>
            <a:endParaRPr lang="pt-BR" dirty="0"/>
          </a:p>
        </p:txBody>
      </p:sp>
      <p:graphicFrame>
        <p:nvGraphicFramePr>
          <p:cNvPr id="6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856087"/>
              </p:ext>
            </p:extLst>
          </p:nvPr>
        </p:nvGraphicFramePr>
        <p:xfrm>
          <a:off x="323528" y="1774825"/>
          <a:ext cx="8640960" cy="4698148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630871"/>
                <a:gridCol w="1797558"/>
                <a:gridCol w="2390521"/>
                <a:gridCol w="2822010"/>
              </a:tblGrid>
              <a:tr h="34511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Curso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Propósito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Prós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Contras</a:t>
                      </a:r>
                      <a:endParaRPr lang="pt-BR" sz="1800" dirty="0"/>
                    </a:p>
                  </a:txBody>
                  <a:tcPr anchor="ctr"/>
                </a:tc>
              </a:tr>
              <a:tr h="1040548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Ciência</a:t>
                      </a:r>
                      <a:r>
                        <a:rPr lang="pt-BR" sz="1800" baseline="0" dirty="0" smtClean="0"/>
                        <a:t> da Computação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Capacitar você para pesquisa em computação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Formação forte</a:t>
                      </a:r>
                      <a:r>
                        <a:rPr lang="pt-BR" sz="1800" baseline="0" dirty="0" smtClean="0"/>
                        <a:t> (próxima à engenharia)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Pouca adequação às necessidades do mercado brasileiro</a:t>
                      </a:r>
                      <a:endParaRPr lang="pt-BR" sz="1800" dirty="0"/>
                    </a:p>
                  </a:txBody>
                  <a:tcPr anchor="ctr"/>
                </a:tc>
              </a:tr>
              <a:tr h="86278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Sistemas de Informação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Capacitar pessoas</a:t>
                      </a:r>
                      <a:r>
                        <a:rPr lang="pt-BR" sz="1800" baseline="0" dirty="0" smtClean="0"/>
                        <a:t> para desenvolver sistemas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Muito adequado</a:t>
                      </a:r>
                      <a:r>
                        <a:rPr lang="pt-BR" sz="1800" baseline="0" dirty="0" smtClean="0"/>
                        <a:t> às necessidades do mercado brasileiro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Depois do curso você</a:t>
                      </a:r>
                      <a:r>
                        <a:rPr lang="pt-BR" sz="1800" baseline="0" dirty="0" smtClean="0"/>
                        <a:t> precisa adquirir a habilidade de aprender novas tecnologias</a:t>
                      </a:r>
                      <a:endParaRPr lang="pt-BR" sz="1800" dirty="0"/>
                    </a:p>
                  </a:txBody>
                  <a:tcPr anchor="ctr"/>
                </a:tc>
              </a:tr>
              <a:tr h="86278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Mecatrônica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Formação de engenheiros</a:t>
                      </a:r>
                      <a:r>
                        <a:rPr lang="pt-BR" sz="1800" baseline="0" dirty="0" smtClean="0"/>
                        <a:t> mecânicos e eletrônicos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Formação</a:t>
                      </a:r>
                      <a:r>
                        <a:rPr lang="pt-BR" sz="1800" baseline="0" dirty="0" smtClean="0"/>
                        <a:t> direcionada para hardware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Mercado</a:t>
                      </a:r>
                      <a:r>
                        <a:rPr lang="pt-BR" sz="1800" baseline="0" dirty="0" smtClean="0"/>
                        <a:t> de trabalho restrito no Brasil</a:t>
                      </a:r>
                      <a:endParaRPr lang="pt-BR" sz="1800" dirty="0"/>
                    </a:p>
                  </a:txBody>
                  <a:tcPr anchor="ctr"/>
                </a:tc>
              </a:tr>
              <a:tr h="86278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Tecnólogo em Processamento de Dados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Formar operadores de computador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Curso rápido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Menores salários</a:t>
                      </a:r>
                      <a:endParaRPr lang="pt-BR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22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Onde você pode trabalhar?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4483495"/>
              </p:ext>
            </p:extLst>
          </p:nvPr>
        </p:nvGraphicFramePr>
        <p:xfrm>
          <a:off x="323528" y="1774825"/>
          <a:ext cx="8640960" cy="497246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630871"/>
                <a:gridCol w="1797558"/>
                <a:gridCol w="2390521"/>
                <a:gridCol w="2822010"/>
              </a:tblGrid>
              <a:tr h="34511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Perfil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Local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Prós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Contras</a:t>
                      </a:r>
                      <a:endParaRPr lang="pt-BR" sz="1800" dirty="0"/>
                    </a:p>
                  </a:txBody>
                  <a:tcPr anchor="ctr"/>
                </a:tc>
              </a:tr>
              <a:tr h="1040548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Empreendedor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Sua empresa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Liberdade e autonomia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Chances</a:t>
                      </a:r>
                      <a:r>
                        <a:rPr lang="pt-BR" sz="1800" baseline="0" dirty="0" smtClean="0"/>
                        <a:t> </a:t>
                      </a:r>
                      <a:r>
                        <a:rPr lang="pt-BR" sz="1800" dirty="0" smtClean="0"/>
                        <a:t>de lucros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Falta de estabilidade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Riscos</a:t>
                      </a:r>
                      <a:r>
                        <a:rPr lang="pt-BR" sz="1800" baseline="0" dirty="0" smtClean="0"/>
                        <a:t> financeiros</a:t>
                      </a:r>
                      <a:endParaRPr lang="pt-BR" sz="1800" dirty="0"/>
                    </a:p>
                  </a:txBody>
                  <a:tcPr anchor="ctr"/>
                </a:tc>
              </a:tr>
              <a:tr h="862784">
                <a:tc rowSpan="3">
                  <a:txBody>
                    <a:bodyPr/>
                    <a:lstStyle/>
                    <a:p>
                      <a:r>
                        <a:rPr lang="pt-BR" sz="1800" dirty="0" smtClean="0"/>
                        <a:t>Empregado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Empresa de TI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E</a:t>
                      </a:r>
                      <a:r>
                        <a:rPr lang="pt-BR" sz="1800" baseline="0" dirty="0" smtClean="0"/>
                        <a:t>specialização em TI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baseline="0" dirty="0" smtClean="0"/>
                        <a:t>Mais reconhecimento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Superficialidade em</a:t>
                      </a:r>
                      <a:r>
                        <a:rPr lang="pt-BR" sz="1800" baseline="0" dirty="0" smtClean="0"/>
                        <a:t> negócio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baseline="0" dirty="0" smtClean="0"/>
                        <a:t>Maior competição</a:t>
                      </a:r>
                      <a:endParaRPr lang="pt-BR" sz="1800" dirty="0"/>
                    </a:p>
                  </a:txBody>
                  <a:tcPr anchor="ctr"/>
                </a:tc>
              </a:tr>
              <a:tr h="1121619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Empresa Usuária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Generalização em TI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Domínio da Indústria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t-BR" sz="1800" dirty="0" smtClean="0"/>
                        <a:t>Empregabilidade comprometida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pt-BR" sz="1800" dirty="0" smtClean="0"/>
                        <a:t>Menor r</a:t>
                      </a:r>
                      <a:r>
                        <a:rPr lang="pt-BR" sz="1800" baseline="0" dirty="0" smtClean="0"/>
                        <a:t>econhecimento de competências de TI</a:t>
                      </a:r>
                      <a:endParaRPr lang="pt-BR" sz="1800" dirty="0" smtClean="0"/>
                    </a:p>
                  </a:txBody>
                  <a:tcPr anchor="ctr"/>
                </a:tc>
              </a:tr>
              <a:tr h="1380454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Setor Público</a:t>
                      </a: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Maior segurança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Risco</a:t>
                      </a:r>
                      <a:r>
                        <a:rPr lang="pt-BR" sz="1800" baseline="0" dirty="0" smtClean="0"/>
                        <a:t> grande de e</a:t>
                      </a:r>
                      <a:r>
                        <a:rPr lang="pt-BR" sz="1800" dirty="0" smtClean="0"/>
                        <a:t>stagnação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800" dirty="0" smtClean="0"/>
                        <a:t>Perda de poder</a:t>
                      </a:r>
                      <a:r>
                        <a:rPr lang="pt-BR" sz="1800" baseline="0" dirty="0" smtClean="0"/>
                        <a:t> aquisitivo ao longo da carreira</a:t>
                      </a:r>
                      <a:endParaRPr lang="pt-BR" sz="18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76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você pode fazer?</a:t>
            </a:r>
            <a:endParaRPr lang="pt-BR" dirty="0"/>
          </a:p>
        </p:txBody>
      </p:sp>
      <p:graphicFrame>
        <p:nvGraphicFramePr>
          <p:cNvPr id="7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160344"/>
              </p:ext>
            </p:extLst>
          </p:nvPr>
        </p:nvGraphicFramePr>
        <p:xfrm>
          <a:off x="457200" y="1774825"/>
          <a:ext cx="8363272" cy="50292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970594"/>
                <a:gridCol w="5392678"/>
              </a:tblGrid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Papel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Função</a:t>
                      </a:r>
                      <a:endParaRPr lang="pt-BR" sz="1600" dirty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Diretor de TI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Dirigir </a:t>
                      </a:r>
                      <a:r>
                        <a:rPr lang="pt-BR" sz="1600" baseline="0" dirty="0" smtClean="0"/>
                        <a:t>toda a área de TI</a:t>
                      </a:r>
                      <a:endParaRPr lang="pt-BR" sz="1600" dirty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Consultor</a:t>
                      </a:r>
                      <a:r>
                        <a:rPr lang="pt-BR" sz="1600" baseline="0" dirty="0" smtClean="0"/>
                        <a:t> de TI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Aconselhar,</a:t>
                      </a:r>
                      <a:r>
                        <a:rPr lang="pt-BR" sz="1600" baseline="0" dirty="0" smtClean="0"/>
                        <a:t> orientar e resolver grandes problemas de TI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Coordenador de TI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Gerir </a:t>
                      </a:r>
                      <a:r>
                        <a:rPr lang="pt-BR" sz="1600" baseline="0" dirty="0" smtClean="0"/>
                        <a:t>centros de resultados da diretoria de TI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PMO (Especialista em Projetos)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Gerir</a:t>
                      </a:r>
                      <a:r>
                        <a:rPr lang="pt-BR" sz="1600" baseline="0" dirty="0" smtClean="0"/>
                        <a:t> os gerentes de projetos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 de Projetos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Gerir projetos relacionados</a:t>
                      </a:r>
                      <a:r>
                        <a:rPr lang="pt-BR" sz="1600" baseline="0" dirty="0" smtClean="0"/>
                        <a:t> a TI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Arquiteto</a:t>
                      </a:r>
                      <a:r>
                        <a:rPr lang="pt-BR" sz="1600" baseline="0" dirty="0" smtClean="0"/>
                        <a:t> Corporativo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 estruturas</a:t>
                      </a:r>
                      <a:r>
                        <a:rPr lang="pt-BR" sz="1600" baseline="0" dirty="0" smtClean="0"/>
                        <a:t>, papéis e responsabilidades de negócio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Analista de Processos de Negócio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 processos de negócio</a:t>
                      </a:r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Analista de Negócios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 requisitos de negócio</a:t>
                      </a:r>
                      <a:r>
                        <a:rPr lang="pt-BR" sz="1600" baseline="0" dirty="0" smtClean="0"/>
                        <a:t> dos processos de negócio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Arquiteto de Software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</a:t>
                      </a:r>
                      <a:r>
                        <a:rPr lang="pt-BR" sz="1600" baseline="0" dirty="0" smtClean="0"/>
                        <a:t> estruturas, módulos e componentes do software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Analista de Sistemas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 requisitos de sistemas e projetar soluções</a:t>
                      </a:r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Desenvolvedor</a:t>
                      </a:r>
                      <a:r>
                        <a:rPr lang="pt-BR" sz="1600" baseline="0" dirty="0" smtClean="0"/>
                        <a:t> (implementador)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Codificar as soluções projetadas</a:t>
                      </a:r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Analista de Testes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Definir </a:t>
                      </a:r>
                      <a:r>
                        <a:rPr lang="pt-BR" sz="1600" baseline="0" dirty="0" smtClean="0"/>
                        <a:t>o que e como testar um sistema</a:t>
                      </a:r>
                      <a:endParaRPr lang="pt-BR" sz="1600" dirty="0" smtClean="0"/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Testador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Executar os testes analisados</a:t>
                      </a:r>
                    </a:p>
                  </a:txBody>
                  <a:tcPr anchor="ctr"/>
                </a:tc>
              </a:tr>
              <a:tr h="282745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Administrador</a:t>
                      </a:r>
                      <a:r>
                        <a:rPr lang="pt-BR" sz="1600" baseline="0" dirty="0" smtClean="0"/>
                        <a:t> de Sistemas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Escolher,</a:t>
                      </a:r>
                      <a:r>
                        <a:rPr lang="pt-BR" sz="1600" baseline="0" dirty="0" smtClean="0"/>
                        <a:t> instalar e administrar softwares e hardwares</a:t>
                      </a:r>
                      <a:endParaRPr lang="pt-BR" sz="16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08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Espaço Reservado para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576943"/>
              </p:ext>
            </p:extLst>
          </p:nvPr>
        </p:nvGraphicFramePr>
        <p:xfrm>
          <a:off x="217751" y="1628800"/>
          <a:ext cx="8746737" cy="494940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0894"/>
                <a:gridCol w="7435843"/>
              </a:tblGrid>
              <a:tr h="339929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Nível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Titulação</a:t>
                      </a:r>
                      <a:endParaRPr lang="pt-BR" sz="1400" dirty="0"/>
                    </a:p>
                  </a:txBody>
                  <a:tcPr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Doutorado</a:t>
                      </a:r>
                    </a:p>
                    <a:p>
                      <a:r>
                        <a:rPr lang="pt-BR" sz="1400" dirty="0" smtClean="0"/>
                        <a:t>(PhD)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1400" dirty="0" smtClean="0"/>
                    </a:p>
                  </a:txBody>
                  <a:tcPr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Pós-Graduação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Graduação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Superior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5" name="Retângulo de cantos arredondados 24"/>
          <p:cNvSpPr/>
          <p:nvPr/>
        </p:nvSpPr>
        <p:spPr>
          <a:xfrm>
            <a:off x="2843808" y="2060848"/>
            <a:ext cx="2988472" cy="2160240"/>
          </a:xfrm>
          <a:prstGeom prst="roundRect">
            <a:avLst>
              <a:gd name="adj" fmla="val 10349"/>
            </a:avLst>
          </a:prstGeom>
          <a:solidFill>
            <a:srgbClr val="FFF1CE">
              <a:alpha val="2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000" tIns="18000" rIns="72000" bIns="18000" rtlCol="0" anchor="t"/>
          <a:lstStyle/>
          <a:p>
            <a:r>
              <a:rPr lang="pt-BR" sz="1600" dirty="0"/>
              <a:t>lato </a:t>
            </a:r>
            <a:r>
              <a:rPr lang="pt-BR" sz="1600" dirty="0" smtClean="0"/>
              <a:t>sensu</a:t>
            </a:r>
          </a:p>
          <a:p>
            <a:r>
              <a:rPr lang="pt-BR" sz="1600" dirty="0" smtClean="0"/>
              <a:t>(visão larga)</a:t>
            </a:r>
          </a:p>
          <a:p>
            <a:r>
              <a:rPr lang="pt-BR" sz="1600" dirty="0" smtClean="0"/>
              <a:t>(generalista)</a:t>
            </a: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5904288" y="2060848"/>
            <a:ext cx="2916184" cy="2160240"/>
          </a:xfrm>
          <a:prstGeom prst="roundRect">
            <a:avLst>
              <a:gd name="adj" fmla="val 9718"/>
            </a:avLst>
          </a:prstGeom>
          <a:solidFill>
            <a:srgbClr val="FFF1CE">
              <a:alpha val="2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000" tIns="18000" rIns="72000" bIns="18000" rtlCol="0" anchor="t"/>
          <a:lstStyle/>
          <a:p>
            <a:r>
              <a:rPr lang="pt-BR" sz="1600" dirty="0"/>
              <a:t>stricto </a:t>
            </a:r>
            <a:r>
              <a:rPr lang="pt-BR" sz="1600" dirty="0" smtClean="0"/>
              <a:t>sensu</a:t>
            </a:r>
          </a:p>
          <a:p>
            <a:r>
              <a:rPr lang="pt-BR" sz="1600" dirty="0" smtClean="0"/>
              <a:t>(visão estreita)</a:t>
            </a:r>
          </a:p>
          <a:p>
            <a:r>
              <a:rPr lang="pt-BR" sz="1600" dirty="0" smtClean="0"/>
              <a:t>(especialista)</a:t>
            </a:r>
            <a:endParaRPr lang="pt-BR" sz="16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Níveis das titulações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7495644" y="6551766"/>
            <a:ext cx="15135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MEC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 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IAPE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1619672" y="5661248"/>
            <a:ext cx="1260000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Sequencial</a:t>
            </a:r>
          </a:p>
          <a:p>
            <a:pPr algn="ctr"/>
            <a:r>
              <a:rPr lang="pt-BR" sz="1300" dirty="0" smtClean="0"/>
              <a:t>1600 horas</a:t>
            </a:r>
          </a:p>
          <a:p>
            <a:pPr algn="ctr"/>
            <a:r>
              <a:rPr lang="pt-BR" sz="1300" dirty="0" smtClean="0"/>
              <a:t>400 dias</a:t>
            </a:r>
            <a:endParaRPr lang="pt-BR" sz="1300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2951960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Tecnólogo</a:t>
            </a:r>
          </a:p>
          <a:p>
            <a:pPr algn="ctr"/>
            <a:r>
              <a:rPr lang="pt-BR" sz="1300" dirty="0" smtClean="0"/>
              <a:t>1600h a 2400h</a:t>
            </a:r>
            <a:endParaRPr lang="pt-BR" sz="1300" dirty="0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464128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Licenciatura</a:t>
            </a:r>
          </a:p>
          <a:p>
            <a:pPr algn="ctr"/>
            <a:r>
              <a:rPr lang="pt-BR" sz="1300" dirty="0" smtClean="0"/>
              <a:t>2800h</a:t>
            </a:r>
            <a:endParaRPr lang="pt-BR" sz="1300" dirty="0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5976296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Bacharelato</a:t>
            </a:r>
          </a:p>
          <a:p>
            <a:pPr algn="ctr"/>
            <a:r>
              <a:rPr lang="pt-BR" sz="1300" dirty="0" smtClean="0"/>
              <a:t>2400h a 7200h</a:t>
            </a:r>
          </a:p>
          <a:p>
            <a:pPr algn="ctr"/>
            <a:r>
              <a:rPr lang="pt-BR" sz="1300" dirty="0" smtClean="0"/>
              <a:t>3 a 6 anos</a:t>
            </a:r>
            <a:endParaRPr lang="pt-BR" sz="1300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2951960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Especialização</a:t>
            </a:r>
            <a:endParaRPr lang="pt-BR" sz="1300" dirty="0"/>
          </a:p>
          <a:p>
            <a:pPr algn="ctr"/>
            <a:r>
              <a:rPr lang="pt-BR" sz="1300" dirty="0" smtClean="0"/>
              <a:t>≥ 360h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464128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MBA</a:t>
            </a:r>
          </a:p>
          <a:p>
            <a:pPr algn="ctr"/>
            <a:r>
              <a:rPr lang="pt-BR" sz="1300" dirty="0"/>
              <a:t>≥ </a:t>
            </a:r>
            <a:r>
              <a:rPr lang="pt-BR" sz="1300" dirty="0" smtClean="0"/>
              <a:t>360h</a:t>
            </a:r>
            <a:endParaRPr lang="pt-BR" sz="1300" dirty="0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7488464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Mestrado Acadêmico</a:t>
            </a:r>
          </a:p>
          <a:p>
            <a:pPr algn="ctr"/>
            <a:r>
              <a:rPr lang="pt-BR" sz="1300" dirty="0" smtClean="0"/>
              <a:t>2 a 3 anos</a:t>
            </a:r>
            <a:endParaRPr lang="pt-BR" sz="1300" dirty="0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7488464" y="2204864"/>
            <a:ext cx="1260000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Doutorado</a:t>
            </a:r>
          </a:p>
          <a:p>
            <a:pPr algn="ctr"/>
            <a:r>
              <a:rPr lang="pt-BR" sz="1300" dirty="0" smtClean="0"/>
              <a:t>3 a 5 anos</a:t>
            </a:r>
            <a:endParaRPr lang="pt-BR" sz="1300" dirty="0"/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976296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Mestrado</a:t>
            </a:r>
          </a:p>
          <a:p>
            <a:pPr algn="ctr"/>
            <a:r>
              <a:rPr lang="pt-BR" sz="1300" dirty="0" smtClean="0"/>
              <a:t>Profissional</a:t>
            </a:r>
          </a:p>
          <a:p>
            <a:pPr algn="ctr"/>
            <a:r>
              <a:rPr lang="pt-BR" sz="1300" dirty="0" smtClean="0"/>
              <a:t>6m a 1 ano</a:t>
            </a:r>
            <a:endParaRPr lang="pt-BR" sz="1300" dirty="0"/>
          </a:p>
        </p:txBody>
      </p:sp>
      <p:cxnSp>
        <p:nvCxnSpPr>
          <p:cNvPr id="35" name="Conector de seta reta 34"/>
          <p:cNvCxnSpPr>
            <a:stCxn id="27" idx="0"/>
            <a:endCxn id="20" idx="2"/>
          </p:cNvCxnSpPr>
          <p:nvPr/>
        </p:nvCxnSpPr>
        <p:spPr>
          <a:xfrm rot="5400000" flipH="1" flipV="1">
            <a:off x="7146356" y="2384884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>
            <a:stCxn id="16" idx="0"/>
            <a:endCxn id="20" idx="2"/>
          </p:cNvCxnSpPr>
          <p:nvPr/>
        </p:nvCxnSpPr>
        <p:spPr>
          <a:xfrm flipV="1">
            <a:off x="8118464" y="292494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ector de seta reta 34"/>
          <p:cNvCxnSpPr>
            <a:stCxn id="14" idx="0"/>
            <a:endCxn id="20" idx="2"/>
          </p:cNvCxnSpPr>
          <p:nvPr/>
        </p:nvCxnSpPr>
        <p:spPr>
          <a:xfrm rot="5400000" flipH="1" flipV="1">
            <a:off x="5634188" y="872716"/>
            <a:ext cx="432048" cy="4536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de seta reta 34"/>
          <p:cNvCxnSpPr>
            <a:stCxn id="15" idx="0"/>
            <a:endCxn id="20" idx="2"/>
          </p:cNvCxnSpPr>
          <p:nvPr/>
        </p:nvCxnSpPr>
        <p:spPr>
          <a:xfrm rot="5400000" flipH="1" flipV="1">
            <a:off x="6390272" y="1628800"/>
            <a:ext cx="432048" cy="30243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ector de seta reta 34"/>
          <p:cNvCxnSpPr>
            <a:stCxn id="7" idx="0"/>
            <a:endCxn id="14" idx="2"/>
          </p:cNvCxnSpPr>
          <p:nvPr/>
        </p:nvCxnSpPr>
        <p:spPr>
          <a:xfrm rot="5400000" flipH="1" flipV="1">
            <a:off x="2123728" y="4203016"/>
            <a:ext cx="1584176" cy="1332288"/>
          </a:xfrm>
          <a:prstGeom prst="bentConnector3">
            <a:avLst>
              <a:gd name="adj1" fmla="val 86483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Conector de seta reta 48"/>
          <p:cNvCxnSpPr>
            <a:stCxn id="12" idx="0"/>
            <a:endCxn id="15" idx="2"/>
          </p:cNvCxnSpPr>
          <p:nvPr/>
        </p:nvCxnSpPr>
        <p:spPr>
          <a:xfrm rot="16200000" flipV="1">
            <a:off x="5634188" y="3537012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Conector de seta reta 51"/>
          <p:cNvCxnSpPr>
            <a:stCxn id="10" idx="0"/>
            <a:endCxn id="16" idx="2"/>
          </p:cNvCxnSpPr>
          <p:nvPr/>
        </p:nvCxnSpPr>
        <p:spPr>
          <a:xfrm rot="5400000" flipH="1" flipV="1">
            <a:off x="5634188" y="2024844"/>
            <a:ext cx="432048" cy="4536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Conector de seta reta 51"/>
          <p:cNvCxnSpPr>
            <a:stCxn id="11" idx="0"/>
            <a:endCxn id="27" idx="2"/>
          </p:cNvCxnSpPr>
          <p:nvPr/>
        </p:nvCxnSpPr>
        <p:spPr>
          <a:xfrm rot="5400000" flipH="1" flipV="1">
            <a:off x="5634188" y="3537012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Conector de seta reta 51"/>
          <p:cNvCxnSpPr>
            <a:stCxn id="7" idx="3"/>
            <a:endCxn id="10" idx="2"/>
          </p:cNvCxnSpPr>
          <p:nvPr/>
        </p:nvCxnSpPr>
        <p:spPr>
          <a:xfrm flipV="1">
            <a:off x="2879672" y="5229200"/>
            <a:ext cx="702288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Conector de seta reta 51"/>
          <p:cNvCxnSpPr>
            <a:stCxn id="7" idx="3"/>
            <a:endCxn id="11" idx="2"/>
          </p:cNvCxnSpPr>
          <p:nvPr/>
        </p:nvCxnSpPr>
        <p:spPr>
          <a:xfrm flipV="1">
            <a:off x="2879672" y="5229200"/>
            <a:ext cx="2214456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Conector de seta reta 51"/>
          <p:cNvCxnSpPr>
            <a:stCxn id="7" idx="3"/>
            <a:endCxn id="12" idx="2"/>
          </p:cNvCxnSpPr>
          <p:nvPr/>
        </p:nvCxnSpPr>
        <p:spPr>
          <a:xfrm flipV="1">
            <a:off x="2879672" y="5229200"/>
            <a:ext cx="3726624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5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7849521">
              <a:off x="6817030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507151">
              <a:off x="5370098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355994"/>
            <a:ext cx="5634911" cy="2981069"/>
            <a:chOff x="3754399" y="3498870"/>
            <a:chExt cx="5634911" cy="2981069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638915">
              <a:off x="7550345" y="3533913"/>
              <a:ext cx="1838965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Esp. em Gestão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Profissionais de TI desejados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469753"/>
              </p:ext>
            </p:extLst>
          </p:nvPr>
        </p:nvGraphicFramePr>
        <p:xfrm>
          <a:off x="457200" y="1774825"/>
          <a:ext cx="8205979" cy="48945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24965"/>
                <a:gridCol w="3259138"/>
                <a:gridCol w="33218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Formação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Especialistas (Técnicos)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Generalistas (Gestores)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Específica</a:t>
                      </a:r>
                    </a:p>
                    <a:p>
                      <a:pPr algn="ctr"/>
                      <a:r>
                        <a:rPr lang="pt-BR" dirty="0" smtClean="0"/>
                        <a:t>(Especialização</a:t>
                      </a:r>
                    </a:p>
                    <a:p>
                      <a:pPr algn="ctr"/>
                      <a:r>
                        <a:rPr lang="pt-BR" dirty="0" smtClean="0"/>
                        <a:t>ou MBA)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Consultor de TI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Diretor</a:t>
                      </a:r>
                      <a:r>
                        <a:rPr lang="pt-BR" baseline="0" dirty="0" smtClean="0"/>
                        <a:t> de TI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Arquiteto Corporativo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Coordenador de TI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Especialista em Projetos (PMO)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Gerente</a:t>
                      </a:r>
                      <a:r>
                        <a:rPr lang="pt-BR" baseline="0" dirty="0" smtClean="0"/>
                        <a:t> de Projetos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Arquiteto de Software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Arquiteto de Negócio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Engenheiro de Processos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Analista de Processos de Negócio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Comum</a:t>
                      </a:r>
                    </a:p>
                    <a:p>
                      <a:pPr algn="ctr"/>
                      <a:r>
                        <a:rPr lang="pt-BR" dirty="0" smtClean="0"/>
                        <a:t>(Graduação)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Analista de Sistemas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Analista de Negócios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Desenvolvedor</a:t>
                      </a:r>
                      <a:r>
                        <a:rPr lang="pt-BR" baseline="0" dirty="0" smtClean="0"/>
                        <a:t> (Implementador)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Analista de Testes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Administrador de Sistemas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Testador</a:t>
                      </a:r>
                      <a:endParaRPr lang="pt-BR" dirty="0"/>
                    </a:p>
                  </a:txBody>
                  <a:tcPr anchor="ctr"/>
                </a:tc>
              </a:tr>
              <a:tr h="155697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Perfil de</a:t>
                      </a:r>
                      <a:r>
                        <a:rPr lang="pt-BR" baseline="0" dirty="0" smtClean="0"/>
                        <a:t> Conhecimento do P</a:t>
                      </a:r>
                      <a:r>
                        <a:rPr lang="pt-BR" dirty="0" smtClean="0"/>
                        <a:t>rofissional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7" name="Conector de seta reta 6"/>
          <p:cNvCxnSpPr/>
          <p:nvPr/>
        </p:nvCxnSpPr>
        <p:spPr>
          <a:xfrm flipV="1">
            <a:off x="8676456" y="2204864"/>
            <a:ext cx="0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 rot="16200000">
            <a:off x="8269454" y="3414191"/>
            <a:ext cx="118333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t-BR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Salários</a:t>
            </a:r>
            <a:endParaRPr lang="pt-BR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195736" y="5301208"/>
            <a:ext cx="2952328" cy="11521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pt-BR" dirty="0" smtClean="0"/>
              <a:t>Conhecimento</a:t>
            </a:r>
          </a:p>
          <a:p>
            <a:r>
              <a:rPr lang="pt-BR" dirty="0" smtClean="0"/>
              <a:t>estreito e</a:t>
            </a:r>
          </a:p>
          <a:p>
            <a:r>
              <a:rPr lang="pt-BR" dirty="0" smtClean="0"/>
              <a:t>profundo</a:t>
            </a:r>
            <a:endParaRPr lang="pt-BR" dirty="0"/>
          </a:p>
        </p:txBody>
      </p:sp>
      <p:sp>
        <p:nvSpPr>
          <p:cNvPr id="10" name="Fluxograma: Mesclar 9"/>
          <p:cNvSpPr/>
          <p:nvPr/>
        </p:nvSpPr>
        <p:spPr>
          <a:xfrm>
            <a:off x="3851920" y="5301208"/>
            <a:ext cx="936104" cy="1152128"/>
          </a:xfrm>
          <a:prstGeom prst="flowChartMerge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5508104" y="5301208"/>
            <a:ext cx="2952328" cy="11521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pt-BR" dirty="0" smtClean="0"/>
              <a:t>Conhecimento raso e amplo</a:t>
            </a:r>
            <a:endParaRPr lang="pt-BR" dirty="0"/>
          </a:p>
        </p:txBody>
      </p:sp>
      <p:sp>
        <p:nvSpPr>
          <p:cNvPr id="12" name="Trapezoide 11"/>
          <p:cNvSpPr/>
          <p:nvPr/>
        </p:nvSpPr>
        <p:spPr>
          <a:xfrm flipV="1">
            <a:off x="5408800" y="5301208"/>
            <a:ext cx="3168352" cy="432048"/>
          </a:xfrm>
          <a:prstGeom prst="trapezoid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66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6255</TotalTime>
  <Words>910</Words>
  <Application>Microsoft Office PowerPoint</Application>
  <PresentationFormat>Apresentação na tela (4:3)</PresentationFormat>
  <Paragraphs>289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Módulo</vt:lpstr>
      <vt:lpstr>O Mercado &amp; O Profissional de TI</vt:lpstr>
      <vt:lpstr>Cursos que você pode fazer?</vt:lpstr>
      <vt:lpstr>Onde você pode trabalhar?</vt:lpstr>
      <vt:lpstr>O que você pode fazer?</vt:lpstr>
      <vt:lpstr>Como entrar no mercado?</vt:lpstr>
      <vt:lpstr>Níveis das titulações</vt:lpstr>
      <vt:lpstr>Carreira Profissional</vt:lpstr>
      <vt:lpstr>Como ganhar dinheiro?</vt:lpstr>
      <vt:lpstr>Profissionais de TI desejados</vt:lpstr>
      <vt:lpstr>20.634 Vagas em TI no Brasil</vt:lpstr>
      <vt:lpstr>Como resgatar o investimento?</vt:lpstr>
      <vt:lpstr>Como ir além de sobreviver?</vt:lpstr>
      <vt:lpstr>Referências - Artigos e sites</vt:lpstr>
      <vt:lpstr>O Mercado &amp; O Profissional de 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392</cp:revision>
  <dcterms:created xsi:type="dcterms:W3CDTF">2008-05-19T15:53:37Z</dcterms:created>
  <dcterms:modified xsi:type="dcterms:W3CDTF">2012-11-07T00:51:39Z</dcterms:modified>
</cp:coreProperties>
</file>