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256" r:id="rId2"/>
    <p:sldId id="350" r:id="rId3"/>
    <p:sldId id="351" r:id="rId4"/>
    <p:sldId id="345" r:id="rId5"/>
    <p:sldId id="314" r:id="rId6"/>
    <p:sldId id="315" r:id="rId7"/>
    <p:sldId id="346" r:id="rId8"/>
    <p:sldId id="323" r:id="rId9"/>
    <p:sldId id="324" r:id="rId10"/>
    <p:sldId id="347" r:id="rId11"/>
    <p:sldId id="312" r:id="rId12"/>
    <p:sldId id="353" r:id="rId13"/>
    <p:sldId id="354" r:id="rId14"/>
    <p:sldId id="320" r:id="rId15"/>
    <p:sldId id="321" r:id="rId16"/>
    <p:sldId id="322" r:id="rId17"/>
    <p:sldId id="325" r:id="rId18"/>
    <p:sldId id="326" r:id="rId19"/>
    <p:sldId id="352" r:id="rId20"/>
    <p:sldId id="349" r:id="rId21"/>
    <p:sldId id="283" r:id="rId22"/>
    <p:sldId id="259" r:id="rId23"/>
    <p:sldId id="336" r:id="rId24"/>
    <p:sldId id="285" r:id="rId25"/>
    <p:sldId id="338" r:id="rId26"/>
    <p:sldId id="339" r:id="rId27"/>
    <p:sldId id="340" r:id="rId28"/>
    <p:sldId id="356" r:id="rId2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33"/>
    <a:srgbClr val="CCFFFF"/>
    <a:srgbClr val="FFCCCC"/>
    <a:srgbClr val="CC99FF"/>
    <a:srgbClr val="0000CC"/>
    <a:srgbClr val="FF0066"/>
    <a:srgbClr val="FF6600"/>
    <a:srgbClr val="FF66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5" autoAdjust="0"/>
    <p:restoredTop sz="94658" autoAdjust="0"/>
  </p:normalViewPr>
  <p:slideViewPr>
    <p:cSldViewPr>
      <p:cViewPr varScale="1">
        <p:scale>
          <a:sx n="70" d="100"/>
          <a:sy n="70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Receitas</c:v>
                </c:pt>
              </c:strCache>
            </c:strRef>
          </c:tx>
          <c:invertIfNegative val="0"/>
          <c:cat>
            <c:numRef>
              <c:f>Plan1!$A$2:$A$25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Plan1!$B$2:$B$25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5</c:v>
                </c:pt>
                <c:pt idx="13">
                  <c:v>5</c:v>
                </c:pt>
                <c:pt idx="14">
                  <c:v>5</c:v>
                </c:pt>
                <c:pt idx="15">
                  <c:v>5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995456"/>
        <c:axId val="73939136"/>
      </c:barChart>
      <c:catAx>
        <c:axId val="94995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3939136"/>
        <c:crosses val="autoZero"/>
        <c:auto val="1"/>
        <c:lblAlgn val="ctr"/>
        <c:lblOffset val="100"/>
        <c:tickLblSkip val="3"/>
        <c:noMultiLvlLbl val="0"/>
      </c:catAx>
      <c:valAx>
        <c:axId val="73939136"/>
        <c:scaling>
          <c:orientation val="minMax"/>
          <c:max val="4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49954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Receitas</c:v>
                </c:pt>
              </c:strCache>
            </c:strRef>
          </c:tx>
          <c:invertIfNegative val="0"/>
          <c:cat>
            <c:numRef>
              <c:f>Plan1!$A$2:$A$25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Plan1!$B$2:$B$25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30</c:v>
                </c:pt>
                <c:pt idx="3">
                  <c:v>20</c:v>
                </c:pt>
                <c:pt idx="4">
                  <c:v>24</c:v>
                </c:pt>
                <c:pt idx="5">
                  <c:v>30</c:v>
                </c:pt>
                <c:pt idx="6">
                  <c:v>30</c:v>
                </c:pt>
                <c:pt idx="7">
                  <c:v>26</c:v>
                </c:pt>
                <c:pt idx="8">
                  <c:v>40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436416"/>
        <c:axId val="73600960"/>
      </c:barChart>
      <c:catAx>
        <c:axId val="85436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3600960"/>
        <c:crosses val="autoZero"/>
        <c:auto val="1"/>
        <c:lblAlgn val="ctr"/>
        <c:lblOffset val="100"/>
        <c:tickLblSkip val="3"/>
        <c:noMultiLvlLbl val="0"/>
      </c:catAx>
      <c:valAx>
        <c:axId val="73600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54364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1"/>
          <c:tx>
            <c:strRef>
              <c:f>Plan1!$C$1</c:f>
              <c:strCache>
                <c:ptCount val="1"/>
                <c:pt idx="0">
                  <c:v>Dsp.Acum</c:v>
                </c:pt>
              </c:strCache>
            </c:strRef>
          </c:tx>
          <c:marker>
            <c:symbol val="none"/>
          </c:marker>
          <c:cat>
            <c:numRef>
              <c:f>Plan1!$A$2:$A$73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</c:numCache>
            </c:numRef>
          </c:cat>
          <c:val>
            <c:numRef>
              <c:f>Plan1!$C$2:$C$73</c:f>
              <c:numCache>
                <c:formatCode>General</c:formatCode>
                <c:ptCount val="72"/>
                <c:pt idx="0">
                  <c:v>18</c:v>
                </c:pt>
                <c:pt idx="1">
                  <c:v>27</c:v>
                </c:pt>
                <c:pt idx="2">
                  <c:v>45</c:v>
                </c:pt>
                <c:pt idx="3">
                  <c:v>67.5</c:v>
                </c:pt>
                <c:pt idx="4">
                  <c:v>94.5</c:v>
                </c:pt>
                <c:pt idx="5">
                  <c:v>117</c:v>
                </c:pt>
                <c:pt idx="6">
                  <c:v>139.5</c:v>
                </c:pt>
                <c:pt idx="7">
                  <c:v>162</c:v>
                </c:pt>
                <c:pt idx="8">
                  <c:v>184.5</c:v>
                </c:pt>
                <c:pt idx="9">
                  <c:v>207</c:v>
                </c:pt>
                <c:pt idx="10">
                  <c:v>229.5</c:v>
                </c:pt>
                <c:pt idx="11">
                  <c:v>252</c:v>
                </c:pt>
                <c:pt idx="12">
                  <c:v>274.5</c:v>
                </c:pt>
                <c:pt idx="13">
                  <c:v>297</c:v>
                </c:pt>
                <c:pt idx="14">
                  <c:v>319.5</c:v>
                </c:pt>
                <c:pt idx="15">
                  <c:v>342</c:v>
                </c:pt>
                <c:pt idx="16">
                  <c:v>364.5</c:v>
                </c:pt>
                <c:pt idx="17">
                  <c:v>387</c:v>
                </c:pt>
                <c:pt idx="18">
                  <c:v>409.5</c:v>
                </c:pt>
                <c:pt idx="19">
                  <c:v>432</c:v>
                </c:pt>
                <c:pt idx="20">
                  <c:v>454.5</c:v>
                </c:pt>
                <c:pt idx="21">
                  <c:v>477</c:v>
                </c:pt>
                <c:pt idx="22">
                  <c:v>499.5</c:v>
                </c:pt>
                <c:pt idx="23">
                  <c:v>522</c:v>
                </c:pt>
                <c:pt idx="24">
                  <c:v>544.5</c:v>
                </c:pt>
                <c:pt idx="25">
                  <c:v>567</c:v>
                </c:pt>
                <c:pt idx="26">
                  <c:v>589.5</c:v>
                </c:pt>
                <c:pt idx="27">
                  <c:v>612</c:v>
                </c:pt>
                <c:pt idx="28">
                  <c:v>634.5</c:v>
                </c:pt>
                <c:pt idx="29">
                  <c:v>657</c:v>
                </c:pt>
                <c:pt idx="30">
                  <c:v>679.5</c:v>
                </c:pt>
                <c:pt idx="31">
                  <c:v>702</c:v>
                </c:pt>
                <c:pt idx="32">
                  <c:v>724.5</c:v>
                </c:pt>
                <c:pt idx="33">
                  <c:v>747</c:v>
                </c:pt>
                <c:pt idx="34">
                  <c:v>769.5</c:v>
                </c:pt>
                <c:pt idx="35">
                  <c:v>792</c:v>
                </c:pt>
                <c:pt idx="36">
                  <c:v>814.5</c:v>
                </c:pt>
                <c:pt idx="37">
                  <c:v>837</c:v>
                </c:pt>
                <c:pt idx="38">
                  <c:v>859.5</c:v>
                </c:pt>
                <c:pt idx="39">
                  <c:v>882</c:v>
                </c:pt>
                <c:pt idx="40">
                  <c:v>904.5</c:v>
                </c:pt>
                <c:pt idx="41">
                  <c:v>927</c:v>
                </c:pt>
                <c:pt idx="42">
                  <c:v>949.5</c:v>
                </c:pt>
                <c:pt idx="43">
                  <c:v>972</c:v>
                </c:pt>
                <c:pt idx="44">
                  <c:v>994.5</c:v>
                </c:pt>
                <c:pt idx="45">
                  <c:v>1017</c:v>
                </c:pt>
                <c:pt idx="46">
                  <c:v>1039.5</c:v>
                </c:pt>
                <c:pt idx="47">
                  <c:v>1062</c:v>
                </c:pt>
                <c:pt idx="48">
                  <c:v>1084.5</c:v>
                </c:pt>
                <c:pt idx="49">
                  <c:v>1107</c:v>
                </c:pt>
                <c:pt idx="50">
                  <c:v>1129.5</c:v>
                </c:pt>
                <c:pt idx="51">
                  <c:v>1152</c:v>
                </c:pt>
                <c:pt idx="52">
                  <c:v>1174.5</c:v>
                </c:pt>
                <c:pt idx="53">
                  <c:v>1197</c:v>
                </c:pt>
                <c:pt idx="54">
                  <c:v>1219.5</c:v>
                </c:pt>
                <c:pt idx="55">
                  <c:v>1242</c:v>
                </c:pt>
                <c:pt idx="56">
                  <c:v>1264.5</c:v>
                </c:pt>
                <c:pt idx="57">
                  <c:v>1287</c:v>
                </c:pt>
                <c:pt idx="58">
                  <c:v>1309.5</c:v>
                </c:pt>
                <c:pt idx="59">
                  <c:v>1332</c:v>
                </c:pt>
                <c:pt idx="60">
                  <c:v>1354.5</c:v>
                </c:pt>
                <c:pt idx="61">
                  <c:v>1377</c:v>
                </c:pt>
                <c:pt idx="62">
                  <c:v>1399.5</c:v>
                </c:pt>
                <c:pt idx="63">
                  <c:v>1422</c:v>
                </c:pt>
                <c:pt idx="64">
                  <c:v>1444.5</c:v>
                </c:pt>
                <c:pt idx="65">
                  <c:v>1467</c:v>
                </c:pt>
                <c:pt idx="66">
                  <c:v>1489.5</c:v>
                </c:pt>
                <c:pt idx="67">
                  <c:v>1512</c:v>
                </c:pt>
                <c:pt idx="68">
                  <c:v>1534.5</c:v>
                </c:pt>
                <c:pt idx="69">
                  <c:v>1557</c:v>
                </c:pt>
                <c:pt idx="70">
                  <c:v>1579.5</c:v>
                </c:pt>
                <c:pt idx="71">
                  <c:v>1602</c:v>
                </c:pt>
              </c:numCache>
            </c:numRef>
          </c:val>
          <c:smooth val="0"/>
        </c:ser>
        <c:ser>
          <c:idx val="0"/>
          <c:order val="0"/>
          <c:tx>
            <c:strRef>
              <c:f>Plan1!$B$1</c:f>
              <c:strCache>
                <c:ptCount val="1"/>
                <c:pt idx="0">
                  <c:v>Rec.Acum</c:v>
                </c:pt>
              </c:strCache>
            </c:strRef>
          </c:tx>
          <c:marker>
            <c:symbol val="none"/>
          </c:marker>
          <c:cat>
            <c:numRef>
              <c:f>Plan1!$A$2:$A$73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</c:numCache>
            </c:numRef>
          </c:cat>
          <c:val>
            <c:numRef>
              <c:f>Plan1!$B$2:$B$73</c:f>
              <c:numCache>
                <c:formatCode>General</c:formatCode>
                <c:ptCount val="72"/>
                <c:pt idx="0">
                  <c:v>0</c:v>
                </c:pt>
                <c:pt idx="1">
                  <c:v>0</c:v>
                </c:pt>
                <c:pt idx="2">
                  <c:v>30</c:v>
                </c:pt>
                <c:pt idx="3">
                  <c:v>50</c:v>
                </c:pt>
                <c:pt idx="4">
                  <c:v>74</c:v>
                </c:pt>
                <c:pt idx="5">
                  <c:v>104</c:v>
                </c:pt>
                <c:pt idx="6">
                  <c:v>134</c:v>
                </c:pt>
                <c:pt idx="7">
                  <c:v>190</c:v>
                </c:pt>
                <c:pt idx="8">
                  <c:v>250</c:v>
                </c:pt>
                <c:pt idx="9">
                  <c:v>274</c:v>
                </c:pt>
                <c:pt idx="10">
                  <c:v>304</c:v>
                </c:pt>
                <c:pt idx="11">
                  <c:v>334</c:v>
                </c:pt>
                <c:pt idx="12">
                  <c:v>390</c:v>
                </c:pt>
                <c:pt idx="13">
                  <c:v>450</c:v>
                </c:pt>
                <c:pt idx="14">
                  <c:v>474</c:v>
                </c:pt>
                <c:pt idx="15">
                  <c:v>504</c:v>
                </c:pt>
                <c:pt idx="16">
                  <c:v>534</c:v>
                </c:pt>
                <c:pt idx="17">
                  <c:v>590</c:v>
                </c:pt>
                <c:pt idx="18">
                  <c:v>650</c:v>
                </c:pt>
                <c:pt idx="19">
                  <c:v>674</c:v>
                </c:pt>
                <c:pt idx="20">
                  <c:v>704</c:v>
                </c:pt>
                <c:pt idx="21">
                  <c:v>734</c:v>
                </c:pt>
                <c:pt idx="22">
                  <c:v>790</c:v>
                </c:pt>
                <c:pt idx="23">
                  <c:v>850</c:v>
                </c:pt>
                <c:pt idx="24">
                  <c:v>874</c:v>
                </c:pt>
                <c:pt idx="25">
                  <c:v>904</c:v>
                </c:pt>
                <c:pt idx="26">
                  <c:v>934</c:v>
                </c:pt>
                <c:pt idx="27">
                  <c:v>990</c:v>
                </c:pt>
                <c:pt idx="28">
                  <c:v>1050</c:v>
                </c:pt>
                <c:pt idx="29">
                  <c:v>1074</c:v>
                </c:pt>
                <c:pt idx="30">
                  <c:v>1104</c:v>
                </c:pt>
                <c:pt idx="31">
                  <c:v>1134</c:v>
                </c:pt>
                <c:pt idx="32">
                  <c:v>1190</c:v>
                </c:pt>
                <c:pt idx="33">
                  <c:v>1250</c:v>
                </c:pt>
                <c:pt idx="34">
                  <c:v>1274</c:v>
                </c:pt>
                <c:pt idx="35">
                  <c:v>1304</c:v>
                </c:pt>
                <c:pt idx="36">
                  <c:v>1334</c:v>
                </c:pt>
                <c:pt idx="37">
                  <c:v>1390</c:v>
                </c:pt>
                <c:pt idx="38">
                  <c:v>1450</c:v>
                </c:pt>
                <c:pt idx="39">
                  <c:v>1474</c:v>
                </c:pt>
                <c:pt idx="40">
                  <c:v>1504</c:v>
                </c:pt>
                <c:pt idx="41">
                  <c:v>1534</c:v>
                </c:pt>
                <c:pt idx="42">
                  <c:v>1590</c:v>
                </c:pt>
                <c:pt idx="43">
                  <c:v>1650</c:v>
                </c:pt>
                <c:pt idx="44">
                  <c:v>1674</c:v>
                </c:pt>
                <c:pt idx="45">
                  <c:v>1704</c:v>
                </c:pt>
                <c:pt idx="46">
                  <c:v>1734</c:v>
                </c:pt>
                <c:pt idx="47">
                  <c:v>1790</c:v>
                </c:pt>
                <c:pt idx="48">
                  <c:v>1850</c:v>
                </c:pt>
                <c:pt idx="49">
                  <c:v>1874</c:v>
                </c:pt>
                <c:pt idx="50">
                  <c:v>1904</c:v>
                </c:pt>
                <c:pt idx="51">
                  <c:v>1934</c:v>
                </c:pt>
                <c:pt idx="52">
                  <c:v>1990</c:v>
                </c:pt>
                <c:pt idx="53">
                  <c:v>2050</c:v>
                </c:pt>
                <c:pt idx="54">
                  <c:v>2074</c:v>
                </c:pt>
                <c:pt idx="55">
                  <c:v>2104</c:v>
                </c:pt>
                <c:pt idx="56">
                  <c:v>2134</c:v>
                </c:pt>
                <c:pt idx="57">
                  <c:v>2190</c:v>
                </c:pt>
                <c:pt idx="58">
                  <c:v>2250</c:v>
                </c:pt>
                <c:pt idx="59">
                  <c:v>2274</c:v>
                </c:pt>
                <c:pt idx="60">
                  <c:v>2304</c:v>
                </c:pt>
                <c:pt idx="61">
                  <c:v>2334</c:v>
                </c:pt>
                <c:pt idx="62">
                  <c:v>2390</c:v>
                </c:pt>
                <c:pt idx="63">
                  <c:v>2450</c:v>
                </c:pt>
                <c:pt idx="64">
                  <c:v>2474</c:v>
                </c:pt>
                <c:pt idx="65">
                  <c:v>2504</c:v>
                </c:pt>
                <c:pt idx="66">
                  <c:v>2534</c:v>
                </c:pt>
                <c:pt idx="67">
                  <c:v>2590</c:v>
                </c:pt>
                <c:pt idx="68">
                  <c:v>2650</c:v>
                </c:pt>
                <c:pt idx="69">
                  <c:v>2674</c:v>
                </c:pt>
                <c:pt idx="70">
                  <c:v>2704</c:v>
                </c:pt>
                <c:pt idx="71">
                  <c:v>2734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236672"/>
        <c:axId val="80754304"/>
      </c:lineChart>
      <c:catAx>
        <c:axId val="86236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0754304"/>
        <c:crosses val="autoZero"/>
        <c:auto val="1"/>
        <c:lblAlgn val="ctr"/>
        <c:lblOffset val="100"/>
        <c:tickLblSkip val="12"/>
        <c:noMultiLvlLbl val="0"/>
      </c:catAx>
      <c:valAx>
        <c:axId val="807543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62366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Rec.Acum</c:v>
                </c:pt>
              </c:strCache>
            </c:strRef>
          </c:tx>
          <c:marker>
            <c:symbol val="none"/>
          </c:marker>
          <c:cat>
            <c:numRef>
              <c:f>Plan1!$A$2:$A$73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</c:numCache>
            </c:numRef>
          </c:cat>
          <c:val>
            <c:numRef>
              <c:f>Plan1!$B$2:$B$73</c:f>
              <c:numCache>
                <c:formatCode>General</c:formatCode>
                <c:ptCount val="72"/>
                <c:pt idx="12">
                  <c:v>5</c:v>
                </c:pt>
                <c:pt idx="13">
                  <c:v>15</c:v>
                </c:pt>
                <c:pt idx="14">
                  <c:v>30</c:v>
                </c:pt>
                <c:pt idx="15">
                  <c:v>50</c:v>
                </c:pt>
                <c:pt idx="16">
                  <c:v>71</c:v>
                </c:pt>
                <c:pt idx="17">
                  <c:v>93</c:v>
                </c:pt>
                <c:pt idx="18">
                  <c:v>116</c:v>
                </c:pt>
                <c:pt idx="19">
                  <c:v>140</c:v>
                </c:pt>
                <c:pt idx="20">
                  <c:v>165</c:v>
                </c:pt>
                <c:pt idx="21">
                  <c:v>191</c:v>
                </c:pt>
                <c:pt idx="22">
                  <c:v>218</c:v>
                </c:pt>
                <c:pt idx="23">
                  <c:v>246</c:v>
                </c:pt>
                <c:pt idx="24">
                  <c:v>275</c:v>
                </c:pt>
                <c:pt idx="25">
                  <c:v>305</c:v>
                </c:pt>
                <c:pt idx="26">
                  <c:v>336</c:v>
                </c:pt>
                <c:pt idx="27">
                  <c:v>368</c:v>
                </c:pt>
                <c:pt idx="28">
                  <c:v>401</c:v>
                </c:pt>
                <c:pt idx="29">
                  <c:v>435</c:v>
                </c:pt>
                <c:pt idx="30">
                  <c:v>470</c:v>
                </c:pt>
                <c:pt idx="31">
                  <c:v>506</c:v>
                </c:pt>
                <c:pt idx="32">
                  <c:v>543</c:v>
                </c:pt>
                <c:pt idx="33">
                  <c:v>581</c:v>
                </c:pt>
                <c:pt idx="34">
                  <c:v>620</c:v>
                </c:pt>
                <c:pt idx="35">
                  <c:v>660</c:v>
                </c:pt>
                <c:pt idx="36">
                  <c:v>701</c:v>
                </c:pt>
                <c:pt idx="37">
                  <c:v>743</c:v>
                </c:pt>
                <c:pt idx="38">
                  <c:v>786</c:v>
                </c:pt>
                <c:pt idx="39">
                  <c:v>830</c:v>
                </c:pt>
                <c:pt idx="40">
                  <c:v>875</c:v>
                </c:pt>
                <c:pt idx="41">
                  <c:v>921</c:v>
                </c:pt>
                <c:pt idx="42">
                  <c:v>968</c:v>
                </c:pt>
                <c:pt idx="43">
                  <c:v>1016</c:v>
                </c:pt>
                <c:pt idx="44">
                  <c:v>1065</c:v>
                </c:pt>
                <c:pt idx="45">
                  <c:v>1115</c:v>
                </c:pt>
                <c:pt idx="46">
                  <c:v>1166</c:v>
                </c:pt>
                <c:pt idx="47">
                  <c:v>1218</c:v>
                </c:pt>
                <c:pt idx="48">
                  <c:v>1271</c:v>
                </c:pt>
                <c:pt idx="49">
                  <c:v>1325</c:v>
                </c:pt>
                <c:pt idx="50">
                  <c:v>1380</c:v>
                </c:pt>
                <c:pt idx="51">
                  <c:v>1436</c:v>
                </c:pt>
                <c:pt idx="52">
                  <c:v>1493</c:v>
                </c:pt>
                <c:pt idx="53">
                  <c:v>1551</c:v>
                </c:pt>
                <c:pt idx="54">
                  <c:v>1610</c:v>
                </c:pt>
                <c:pt idx="55">
                  <c:v>1670</c:v>
                </c:pt>
                <c:pt idx="56">
                  <c:v>1731</c:v>
                </c:pt>
                <c:pt idx="57">
                  <c:v>1793</c:v>
                </c:pt>
                <c:pt idx="58">
                  <c:v>1856</c:v>
                </c:pt>
                <c:pt idx="59">
                  <c:v>1920</c:v>
                </c:pt>
                <c:pt idx="60">
                  <c:v>1985</c:v>
                </c:pt>
                <c:pt idx="61">
                  <c:v>2051</c:v>
                </c:pt>
                <c:pt idx="62">
                  <c:v>2118</c:v>
                </c:pt>
                <c:pt idx="63">
                  <c:v>2186</c:v>
                </c:pt>
                <c:pt idx="64">
                  <c:v>2255</c:v>
                </c:pt>
                <c:pt idx="65">
                  <c:v>2325</c:v>
                </c:pt>
                <c:pt idx="66">
                  <c:v>2396</c:v>
                </c:pt>
                <c:pt idx="67">
                  <c:v>2468</c:v>
                </c:pt>
                <c:pt idx="68">
                  <c:v>2541</c:v>
                </c:pt>
                <c:pt idx="69">
                  <c:v>2615</c:v>
                </c:pt>
                <c:pt idx="70">
                  <c:v>2690</c:v>
                </c:pt>
                <c:pt idx="71">
                  <c:v>2766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Dsp.Acum</c:v>
                </c:pt>
              </c:strCache>
            </c:strRef>
          </c:tx>
          <c:marker>
            <c:symbol val="none"/>
          </c:marker>
          <c:cat>
            <c:numRef>
              <c:f>Plan1!$A$2:$A$73</c:f>
              <c:numCache>
                <c:formatCode>General</c:formatCode>
                <c:ptCount val="7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</c:numCache>
            </c:numRef>
          </c:cat>
          <c:val>
            <c:numRef>
              <c:f>Plan1!$C$2:$C$73</c:f>
              <c:numCache>
                <c:formatCode>General</c:formatCode>
                <c:ptCount val="72"/>
                <c:pt idx="0">
                  <c:v>45</c:v>
                </c:pt>
                <c:pt idx="1">
                  <c:v>67.5</c:v>
                </c:pt>
                <c:pt idx="2">
                  <c:v>90</c:v>
                </c:pt>
                <c:pt idx="3">
                  <c:v>112.5</c:v>
                </c:pt>
                <c:pt idx="4">
                  <c:v>135</c:v>
                </c:pt>
                <c:pt idx="5">
                  <c:v>157.5</c:v>
                </c:pt>
                <c:pt idx="6">
                  <c:v>180</c:v>
                </c:pt>
                <c:pt idx="7">
                  <c:v>202.5</c:v>
                </c:pt>
                <c:pt idx="8">
                  <c:v>225</c:v>
                </c:pt>
                <c:pt idx="9">
                  <c:v>247.5</c:v>
                </c:pt>
                <c:pt idx="10">
                  <c:v>277.5</c:v>
                </c:pt>
                <c:pt idx="11">
                  <c:v>304.5</c:v>
                </c:pt>
                <c:pt idx="12">
                  <c:v>338</c:v>
                </c:pt>
                <c:pt idx="13">
                  <c:v>369.5</c:v>
                </c:pt>
                <c:pt idx="14">
                  <c:v>401</c:v>
                </c:pt>
                <c:pt idx="15">
                  <c:v>432.5</c:v>
                </c:pt>
                <c:pt idx="16">
                  <c:v>464</c:v>
                </c:pt>
                <c:pt idx="17">
                  <c:v>495.5</c:v>
                </c:pt>
                <c:pt idx="18">
                  <c:v>527</c:v>
                </c:pt>
                <c:pt idx="19">
                  <c:v>558.5</c:v>
                </c:pt>
                <c:pt idx="20">
                  <c:v>590</c:v>
                </c:pt>
                <c:pt idx="21">
                  <c:v>621.5</c:v>
                </c:pt>
                <c:pt idx="22">
                  <c:v>653</c:v>
                </c:pt>
                <c:pt idx="23">
                  <c:v>684.5</c:v>
                </c:pt>
                <c:pt idx="24">
                  <c:v>716</c:v>
                </c:pt>
                <c:pt idx="25">
                  <c:v>747.5</c:v>
                </c:pt>
                <c:pt idx="26">
                  <c:v>786.5</c:v>
                </c:pt>
                <c:pt idx="27">
                  <c:v>822.5</c:v>
                </c:pt>
                <c:pt idx="28">
                  <c:v>858.5</c:v>
                </c:pt>
                <c:pt idx="29">
                  <c:v>894.5</c:v>
                </c:pt>
                <c:pt idx="30">
                  <c:v>930.5</c:v>
                </c:pt>
                <c:pt idx="31">
                  <c:v>966.5</c:v>
                </c:pt>
                <c:pt idx="32">
                  <c:v>1002.5</c:v>
                </c:pt>
                <c:pt idx="33">
                  <c:v>1038.5</c:v>
                </c:pt>
                <c:pt idx="34">
                  <c:v>1074.5</c:v>
                </c:pt>
                <c:pt idx="35">
                  <c:v>1110.5</c:v>
                </c:pt>
                <c:pt idx="36">
                  <c:v>1146.5</c:v>
                </c:pt>
                <c:pt idx="37">
                  <c:v>1182.5</c:v>
                </c:pt>
                <c:pt idx="38">
                  <c:v>1218.5</c:v>
                </c:pt>
                <c:pt idx="39">
                  <c:v>1254.5</c:v>
                </c:pt>
                <c:pt idx="40">
                  <c:v>1290.5</c:v>
                </c:pt>
                <c:pt idx="41">
                  <c:v>1334</c:v>
                </c:pt>
                <c:pt idx="42">
                  <c:v>1374.5</c:v>
                </c:pt>
                <c:pt idx="43">
                  <c:v>1415</c:v>
                </c:pt>
                <c:pt idx="44">
                  <c:v>1455.5</c:v>
                </c:pt>
                <c:pt idx="45">
                  <c:v>1496</c:v>
                </c:pt>
                <c:pt idx="46">
                  <c:v>1536.5</c:v>
                </c:pt>
                <c:pt idx="47">
                  <c:v>1577</c:v>
                </c:pt>
                <c:pt idx="48">
                  <c:v>1617.5</c:v>
                </c:pt>
                <c:pt idx="49">
                  <c:v>1658</c:v>
                </c:pt>
                <c:pt idx="50">
                  <c:v>1698.5</c:v>
                </c:pt>
                <c:pt idx="51">
                  <c:v>1739</c:v>
                </c:pt>
                <c:pt idx="52">
                  <c:v>1779.5</c:v>
                </c:pt>
                <c:pt idx="53">
                  <c:v>1820</c:v>
                </c:pt>
                <c:pt idx="54">
                  <c:v>1860.5</c:v>
                </c:pt>
                <c:pt idx="55">
                  <c:v>1901</c:v>
                </c:pt>
                <c:pt idx="56">
                  <c:v>1949</c:v>
                </c:pt>
                <c:pt idx="57">
                  <c:v>1994</c:v>
                </c:pt>
                <c:pt idx="58">
                  <c:v>2039</c:v>
                </c:pt>
                <c:pt idx="59">
                  <c:v>2084</c:v>
                </c:pt>
                <c:pt idx="60">
                  <c:v>2129</c:v>
                </c:pt>
                <c:pt idx="61">
                  <c:v>2174</c:v>
                </c:pt>
                <c:pt idx="62">
                  <c:v>2219</c:v>
                </c:pt>
                <c:pt idx="63">
                  <c:v>2264</c:v>
                </c:pt>
                <c:pt idx="64">
                  <c:v>2309</c:v>
                </c:pt>
                <c:pt idx="65">
                  <c:v>2354</c:v>
                </c:pt>
                <c:pt idx="66">
                  <c:v>2399</c:v>
                </c:pt>
                <c:pt idx="67">
                  <c:v>2444</c:v>
                </c:pt>
                <c:pt idx="68">
                  <c:v>2489</c:v>
                </c:pt>
                <c:pt idx="69">
                  <c:v>2534</c:v>
                </c:pt>
                <c:pt idx="70">
                  <c:v>2579</c:v>
                </c:pt>
                <c:pt idx="71">
                  <c:v>2631.5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879232"/>
        <c:axId val="80766656"/>
      </c:lineChart>
      <c:catAx>
        <c:axId val="86879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0766656"/>
        <c:crosses val="autoZero"/>
        <c:auto val="1"/>
        <c:lblAlgn val="ctr"/>
        <c:lblOffset val="100"/>
        <c:tickLblSkip val="12"/>
        <c:noMultiLvlLbl val="0"/>
      </c:catAx>
      <c:valAx>
        <c:axId val="807666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68792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pt-B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03/12/2011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2908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130E5-1E58-4A9B-B22B-A63F968A42A7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130E5-1E58-4A9B-B22B-A63F968A42A7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130E5-1E58-4A9B-B22B-A63F968A42A7}" type="slidenum">
              <a:rPr lang="pt-BR" smtClean="0"/>
              <a:pPr/>
              <a:t>18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03/12/2011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chemeClr val="accent1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03/12/2011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03/12/2011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03/12/2011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03/12/2011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03/12/2011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03/12/2011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03/12/2011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03/12/2011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03/12/2011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Retângu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8EF943B-EE03-4C4C-90DC-052A2A419BDE}" type="datetimeFigureOut">
              <a:rPr lang="pt-BR" smtClean="0"/>
              <a:pPr/>
              <a:t>03/12/2011</a:t>
            </a:fld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8EF943B-EE03-4C4C-90DC-052A2A419BDE}" type="datetimeFigureOut">
              <a:rPr lang="pt-BR" smtClean="0"/>
              <a:pPr/>
              <a:t>03/12/2011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marcio.a.r.moreira@gmail.com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si.uniminas.br/~marcio/marcio/20080530_Uniube_IIEnutec_Sustentabilidade&amp;Empregabilidade.zip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si.lopesgazzani.com.br/docentes/marcio/marcio/20110804_Pitagoras_O_Mercado_de_TI_e_sua_carreira.zip" TargetMode="External"/><Relationship Id="rId13" Type="http://schemas.openxmlformats.org/officeDocument/2006/relationships/hyperlink" Target="http://si.lopesgazzani.com.br/docentes/marcio/marcio/20091024_uniminas_pos_UmaVisaoGeraldoMercadodeTI.zip" TargetMode="External"/><Relationship Id="rId3" Type="http://schemas.openxmlformats.org/officeDocument/2006/relationships/hyperlink" Target="http://www.fnq.org.br/download/biblioteca/ebook_Pessoas.pdf" TargetMode="External"/><Relationship Id="rId7" Type="http://schemas.openxmlformats.org/officeDocument/2006/relationships/hyperlink" Target="http://www.acc.com.br/empresa.asp" TargetMode="External"/><Relationship Id="rId12" Type="http://schemas.openxmlformats.org/officeDocument/2006/relationships/hyperlink" Target="http://si.uniminas.br/~marcio/marcio/20080530_Uniube_IIEnutec_Sustentabilidade&amp;Empregabilidade.zip" TargetMode="External"/><Relationship Id="rId2" Type="http://schemas.openxmlformats.org/officeDocument/2006/relationships/hyperlink" Target="http://www.idahosbdc.org/upload/pdf/Start-Up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i.lopesgazzani.com.br/docentes/marcio/marcio/20100927_Unipac_1oEncProfTI_EmpreendedorismoxEmpregabilidade.zip" TargetMode="External"/><Relationship Id="rId11" Type="http://schemas.openxmlformats.org/officeDocument/2006/relationships/hyperlink" Target="http://si.lopesgazzani.com.br/docentes/marcio/marcio/20101119_i.voce_ti_Profissional_e_Mercado_de_TI.zip" TargetMode="External"/><Relationship Id="rId5" Type="http://schemas.openxmlformats.org/officeDocument/2006/relationships/hyperlink" Target="http://www.geocities.com/marciomoreira/" TargetMode="External"/><Relationship Id="rId15" Type="http://schemas.openxmlformats.org/officeDocument/2006/relationships/hyperlink" Target="http://www.isc.hbs.edu/Porter_Strategy_Real_Estate1.pdf" TargetMode="External"/><Relationship Id="rId10" Type="http://schemas.openxmlformats.org/officeDocument/2006/relationships/hyperlink" Target="http://si.lopesgazzani.com.br/docentes/marcio/marcio/20101130_Uniminas_Perspectivas_do_desenvolvimento_de_software.zip" TargetMode="External"/><Relationship Id="rId4" Type="http://schemas.openxmlformats.org/officeDocument/2006/relationships/hyperlink" Target="http://si.lopesgazzani.com.br/docentes/marcio/marcio/20080828_Unigap_ForumLideresdeTI_DesafiosdoProfissionaldeTI.zip" TargetMode="External"/><Relationship Id="rId9" Type="http://schemas.openxmlformats.org/officeDocument/2006/relationships/hyperlink" Target="http://si.lopesgazzani.com.br/docentes/marcio/marcio/20110211_Uniube_WSInfoSec_Papel_da_Seguranca_na_Gestao_de_TI.zip" TargetMode="External"/><Relationship Id="rId14" Type="http://schemas.openxmlformats.org/officeDocument/2006/relationships/hyperlink" Target="http://si.lopesgazzani.com.br/docentes/marcio/marcio/20110616_Uniminas_8aMostra_VisaoMercadoTIem2011.zip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marcio.a.r.moreira@gmail.com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://si.lopesgazzani.com.br/docentes/marcio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355848"/>
            <a:ext cx="8077200" cy="1673352"/>
          </a:xfrm>
        </p:spPr>
        <p:txBody>
          <a:bodyPr/>
          <a:lstStyle/>
          <a:p>
            <a:r>
              <a:rPr lang="pt-BR" dirty="0" smtClean="0"/>
              <a:t>Empreendedorismo </a:t>
            </a:r>
            <a:br>
              <a:rPr lang="pt-BR" dirty="0" smtClean="0"/>
            </a:br>
            <a:r>
              <a:rPr lang="pt-BR" dirty="0" smtClean="0"/>
              <a:t>&amp; Empregabilidade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0034" y="1428736"/>
            <a:ext cx="8077200" cy="1613928"/>
          </a:xfrm>
        </p:spPr>
        <p:txBody>
          <a:bodyPr>
            <a:normAutofit/>
          </a:bodyPr>
          <a:lstStyle/>
          <a:p>
            <a:r>
              <a:rPr lang="pt-BR" dirty="0" smtClean="0"/>
              <a:t>Márcio Moreira</a:t>
            </a:r>
          </a:p>
          <a:p>
            <a:r>
              <a:rPr lang="pt-BR" dirty="0" smtClean="0">
                <a:hlinkClick r:id="rId2"/>
              </a:rPr>
              <a:t>marcio.a.r.moreira@gmail.com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Especialização em Redes</a:t>
            </a:r>
          </a:p>
          <a:p>
            <a:r>
              <a:rPr lang="pt-BR" dirty="0" smtClean="0"/>
              <a:t>3/Dezembro/2011</a:t>
            </a:r>
          </a:p>
        </p:txBody>
      </p:sp>
      <p:pic>
        <p:nvPicPr>
          <p:cNvPr id="1026" name="Picture 2" descr="http://africa.no.comunidades.net/imagens/logo_unitri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422271"/>
            <a:ext cx="1485893" cy="1203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Marcio\AppData\Local\Microsoft\Windows\Temporary Internet Files\Content.IE5\KH95409H\MP900399741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600" y="260648"/>
            <a:ext cx="2945880" cy="441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Acertos, Falhas e Resultados 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defTabSz="341313"/>
            <a:r>
              <a:rPr lang="pt-BR" dirty="0" smtClean="0"/>
              <a:t>Acertos (2001):</a:t>
            </a:r>
          </a:p>
          <a:p>
            <a:pPr lvl="1" defTabSz="341313"/>
            <a:r>
              <a:rPr lang="pt-BR" dirty="0" smtClean="0"/>
              <a:t>Ouvir o cliente e não se comprometer com o erro</a:t>
            </a:r>
          </a:p>
          <a:p>
            <a:pPr lvl="1" defTabSz="341313"/>
            <a:r>
              <a:rPr lang="pt-BR" dirty="0" smtClean="0"/>
              <a:t>Idoneidade: a melhor postura</a:t>
            </a:r>
          </a:p>
          <a:p>
            <a:pPr lvl="1" defTabSz="341313"/>
            <a:r>
              <a:rPr lang="pt-BR" dirty="0" smtClean="0"/>
              <a:t>Existem oportunidades nas crises</a:t>
            </a:r>
          </a:p>
          <a:p>
            <a:pPr lvl="1" defTabSz="341313"/>
            <a:r>
              <a:rPr lang="pt-BR" dirty="0" smtClean="0"/>
              <a:t>Crescimento advindo dos conflitos</a:t>
            </a:r>
          </a:p>
          <a:p>
            <a:pPr lvl="1" defTabSz="341313"/>
            <a:r>
              <a:rPr lang="pt-BR" dirty="0" smtClean="0"/>
              <a:t>Resolvendo em equipe (</a:t>
            </a:r>
            <a:r>
              <a:rPr lang="pt-BR" i="1" dirty="0" err="1" smtClean="0"/>
              <a:t>Brainwrite</a:t>
            </a:r>
            <a:r>
              <a:rPr lang="pt-BR" dirty="0" smtClean="0"/>
              <a:t>)</a:t>
            </a:r>
          </a:p>
          <a:p>
            <a:pPr lvl="1" defTabSz="341313"/>
            <a:r>
              <a:rPr lang="pt-BR" dirty="0" smtClean="0"/>
              <a:t>Visão </a:t>
            </a:r>
            <a:r>
              <a:rPr lang="pt-BR" dirty="0" smtClean="0">
                <a:sym typeface="Wingdings"/>
              </a:rPr>
              <a:t></a:t>
            </a:r>
            <a:r>
              <a:rPr lang="pt-BR" dirty="0" smtClean="0"/>
              <a:t> Foco </a:t>
            </a:r>
            <a:r>
              <a:rPr lang="pt-BR" dirty="0" smtClean="0">
                <a:sym typeface="Wingdings"/>
              </a:rPr>
              <a:t></a:t>
            </a:r>
            <a:r>
              <a:rPr lang="pt-BR" dirty="0" smtClean="0"/>
              <a:t> Objetivos &amp; Metas</a:t>
            </a:r>
          </a:p>
          <a:p>
            <a:pPr lvl="1" defTabSz="341313"/>
            <a:r>
              <a:rPr lang="pt-BR" dirty="0" smtClean="0"/>
              <a:t>Modismos x A revolução da informação</a:t>
            </a:r>
          </a:p>
          <a:p>
            <a:pPr lvl="1" defTabSz="341313"/>
            <a:endParaRPr lang="pt-BR" dirty="0" smtClean="0"/>
          </a:p>
          <a:p>
            <a:pPr defTabSz="341313"/>
            <a:r>
              <a:rPr lang="pt-BR" dirty="0" smtClean="0"/>
              <a:t>Falhas:</a:t>
            </a:r>
          </a:p>
          <a:p>
            <a:pPr lvl="1" defTabSz="341313"/>
            <a:r>
              <a:rPr lang="pt-BR" dirty="0" smtClean="0"/>
              <a:t>Voto por cabeça x Participação societária</a:t>
            </a:r>
          </a:p>
          <a:p>
            <a:pPr lvl="1" defTabSz="341313"/>
            <a:endParaRPr lang="pt-BR" dirty="0" smtClean="0"/>
          </a:p>
          <a:p>
            <a:pPr defTabSz="341313"/>
            <a:r>
              <a:rPr lang="pt-BR" dirty="0" smtClean="0"/>
              <a:t>Resultados:</a:t>
            </a:r>
          </a:p>
          <a:p>
            <a:pPr lvl="1" defTabSz="341313"/>
            <a:r>
              <a:rPr lang="pt-BR" dirty="0" smtClean="0"/>
              <a:t>2002 a 2004:	Preparação para saída da empresa</a:t>
            </a:r>
          </a:p>
          <a:p>
            <a:pPr lvl="1" defTabSz="341313"/>
            <a:r>
              <a:rPr lang="pt-BR" dirty="0" smtClean="0"/>
              <a:t>12/2004:		Presidente &amp; Diretor </a:t>
            </a:r>
            <a:r>
              <a:rPr lang="pt-BR" dirty="0" smtClean="0">
                <a:sym typeface="Wingdings"/>
              </a:rPr>
              <a:t> Sócio Capitalista</a:t>
            </a:r>
            <a:endParaRPr lang="pt-BR" dirty="0" smtClean="0"/>
          </a:p>
          <a:p>
            <a:pPr lvl="1" defTabSz="341313"/>
            <a:r>
              <a:rPr lang="pt-BR" dirty="0" smtClean="0"/>
              <a:t>08/2005:		Venda da participação societária</a:t>
            </a:r>
            <a:endParaRPr lang="pt-BR" dirty="0"/>
          </a:p>
        </p:txBody>
      </p:sp>
      <p:pic>
        <p:nvPicPr>
          <p:cNvPr id="1028" name="Picture 4" descr="C:\Documents and Settings\marciorm\Configurações locais\Temporary Internet Files\Content.IE5\Y4878X30\MPj043173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2428868"/>
            <a:ext cx="3000396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Como abrir um negócio?</a:t>
            </a:r>
            <a:endParaRPr lang="pt-BR" dirty="0"/>
          </a:p>
        </p:txBody>
      </p:sp>
      <p:sp>
        <p:nvSpPr>
          <p:cNvPr id="20" name="Espaço Reservado para Conteúdo 19"/>
          <p:cNvSpPr>
            <a:spLocks noGrp="1"/>
          </p:cNvSpPr>
          <p:nvPr>
            <p:ph idx="1"/>
          </p:nvPr>
        </p:nvSpPr>
        <p:spPr>
          <a:xfrm>
            <a:off x="-32" y="5572140"/>
            <a:ext cx="4143404" cy="1000132"/>
          </a:xfrm>
        </p:spPr>
        <p:txBody>
          <a:bodyPr>
            <a:normAutofit fontScale="70000" lnSpcReduction="20000"/>
          </a:bodyPr>
          <a:lstStyle/>
          <a:p>
            <a:r>
              <a:rPr lang="pt-BR" dirty="0" smtClean="0"/>
              <a:t>Plano de Negócios (Sebrae)</a:t>
            </a:r>
          </a:p>
          <a:p>
            <a:r>
              <a:rPr lang="pt-BR" dirty="0" smtClean="0"/>
              <a:t>Incubação da empresa (</a:t>
            </a:r>
            <a:r>
              <a:rPr lang="pt-BR" dirty="0" err="1" smtClean="0"/>
              <a:t>Trisoft</a:t>
            </a:r>
            <a:r>
              <a:rPr lang="pt-BR" dirty="0" smtClean="0"/>
              <a:t>)</a:t>
            </a:r>
          </a:p>
          <a:p>
            <a:r>
              <a:rPr lang="pt-BR" dirty="0" smtClean="0"/>
              <a:t>Capital: BNDES, </a:t>
            </a:r>
            <a:r>
              <a:rPr lang="pt-BR" dirty="0" err="1" smtClean="0"/>
              <a:t>Fapemig</a:t>
            </a:r>
            <a:r>
              <a:rPr lang="pt-BR" dirty="0" smtClean="0"/>
              <a:t>, etc.</a:t>
            </a:r>
          </a:p>
        </p:txBody>
      </p:sp>
      <p:sp>
        <p:nvSpPr>
          <p:cNvPr id="7" name="Retângulo 6"/>
          <p:cNvSpPr/>
          <p:nvPr/>
        </p:nvSpPr>
        <p:spPr>
          <a:xfrm>
            <a:off x="4286248" y="1571636"/>
            <a:ext cx="4572032" cy="292895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Necessidades Fundamentais</a:t>
            </a:r>
            <a:endParaRPr lang="pt-BR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4429124" y="2000264"/>
            <a:ext cx="4214842" cy="78581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Cliente</a:t>
            </a:r>
            <a:endParaRPr lang="pt-B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4429124" y="2786082"/>
            <a:ext cx="4214842" cy="78581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Cliente</a:t>
            </a:r>
            <a:endParaRPr lang="pt-B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4429124" y="3571900"/>
            <a:ext cx="4214842" cy="78581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Cliente</a:t>
            </a:r>
            <a:endParaRPr lang="pt-B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4286248" y="4572032"/>
            <a:ext cx="4572032" cy="214311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Necessidades Adicionais</a:t>
            </a:r>
            <a:endParaRPr lang="pt-BR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upo 16"/>
          <p:cNvGrpSpPr/>
          <p:nvPr/>
        </p:nvGrpSpPr>
        <p:grpSpPr>
          <a:xfrm>
            <a:off x="4500562" y="5000660"/>
            <a:ext cx="4143404" cy="1571636"/>
            <a:chOff x="4071934" y="4929198"/>
            <a:chExt cx="4143404" cy="1571636"/>
          </a:xfrm>
          <a:solidFill>
            <a:schemeClr val="accent2"/>
          </a:solidFill>
        </p:grpSpPr>
        <p:sp>
          <p:nvSpPr>
            <p:cNvPr id="9" name="Retângulo 8"/>
            <p:cNvSpPr/>
            <p:nvPr/>
          </p:nvSpPr>
          <p:spPr>
            <a:xfrm>
              <a:off x="4071934" y="4929198"/>
              <a:ext cx="2071702" cy="785818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20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Produtos</a:t>
              </a:r>
              <a:endParaRPr lang="pt-B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tângulo 9"/>
            <p:cNvSpPr/>
            <p:nvPr/>
          </p:nvSpPr>
          <p:spPr>
            <a:xfrm>
              <a:off x="6143636" y="4929198"/>
              <a:ext cx="2071702" cy="785818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20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Pessoas</a:t>
              </a:r>
              <a:endParaRPr lang="pt-B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4071934" y="5715016"/>
              <a:ext cx="2071702" cy="785818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20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Processos e</a:t>
              </a:r>
            </a:p>
            <a:p>
              <a:pPr algn="ctr"/>
              <a:r>
                <a:rPr lang="pt-BR" sz="20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Ferramentas</a:t>
              </a:r>
              <a:endParaRPr lang="pt-B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tângulo 11"/>
            <p:cNvSpPr/>
            <p:nvPr/>
          </p:nvSpPr>
          <p:spPr>
            <a:xfrm>
              <a:off x="6143636" y="5715016"/>
              <a:ext cx="2071702" cy="785818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sz="20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Estrutura</a:t>
              </a:r>
              <a:endParaRPr lang="pt-BR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050" name="Picture 2" descr="C:\Documents and Settings\marciorm\Configurações locais\Temporary Internet Files\Content.IE5\GP7NJ5CM\MPj042302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558" y="1785926"/>
            <a:ext cx="3571852" cy="3571852"/>
          </a:xfrm>
          <a:prstGeom prst="rect">
            <a:avLst/>
          </a:prstGeom>
          <a:noFill/>
        </p:spPr>
      </p:pic>
      <p:sp>
        <p:nvSpPr>
          <p:cNvPr id="18" name="AutoShape 8"/>
          <p:cNvSpPr>
            <a:spLocks noChangeArrowheads="1"/>
          </p:cNvSpPr>
          <p:nvPr/>
        </p:nvSpPr>
        <p:spPr bwMode="auto">
          <a:xfrm rot="5400000" flipH="1">
            <a:off x="3357548" y="3357568"/>
            <a:ext cx="4286280" cy="185737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65 w 21600"/>
              <a:gd name="T13" fmla="*/ 5409 h 21600"/>
              <a:gd name="T14" fmla="*/ 18900 w 21600"/>
              <a:gd name="T15" fmla="*/ 1620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anchor="ctr"/>
          <a:lstStyle/>
          <a:p>
            <a:pPr algn="ctr"/>
            <a:r>
              <a:rPr lang="pt-BR" sz="2800" b="1" dirty="0" smtClean="0">
                <a:latin typeface="Arial" pitchFamily="34" charset="0"/>
                <a:cs typeface="Arial" pitchFamily="34" charset="0"/>
              </a:rPr>
              <a:t>Com Capital</a:t>
            </a:r>
            <a:endParaRPr lang="pt-BR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AutoShape 8"/>
          <p:cNvSpPr>
            <a:spLocks noChangeArrowheads="1"/>
          </p:cNvSpPr>
          <p:nvPr/>
        </p:nvSpPr>
        <p:spPr bwMode="auto">
          <a:xfrm rot="16200000" flipH="1">
            <a:off x="5429250" y="3357569"/>
            <a:ext cx="4286280" cy="1857375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65 w 21600"/>
              <a:gd name="T13" fmla="*/ 5409 h 21600"/>
              <a:gd name="T14" fmla="*/ 18900 w 21600"/>
              <a:gd name="T15" fmla="*/ 1620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anchor="ctr"/>
          <a:lstStyle/>
          <a:p>
            <a:pPr algn="ctr"/>
            <a:r>
              <a:rPr lang="pt-BR" sz="2800" b="1" dirty="0" smtClean="0">
                <a:latin typeface="Arial" pitchFamily="34" charset="0"/>
                <a:cs typeface="Arial" pitchFamily="34" charset="0"/>
              </a:rPr>
              <a:t>Sem Capital</a:t>
            </a:r>
            <a:endParaRPr lang="pt-BR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Receitas x Modelos de Negócio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SOFTWARE VERTICAL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half" idx="2"/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Espaço Reservado para Texto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FÁBRICA DE SOFTWARE</a:t>
            </a:r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sz="quarter" idx="4"/>
          </p:nvPr>
        </p:nvGraphicFramePr>
        <p:xfrm>
          <a:off x="4645025" y="2449513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CaixaDeTexto 15"/>
          <p:cNvSpPr txBox="1"/>
          <p:nvPr/>
        </p:nvSpPr>
        <p:spPr>
          <a:xfrm rot="16200000">
            <a:off x="2288846" y="4789184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Licença</a:t>
            </a:r>
            <a:endParaRPr lang="pt-BR" dirty="0"/>
          </a:p>
        </p:txBody>
      </p:sp>
      <p:sp>
        <p:nvSpPr>
          <p:cNvPr id="17" name="CaixaDeTexto 16"/>
          <p:cNvSpPr txBox="1"/>
          <p:nvPr/>
        </p:nvSpPr>
        <p:spPr>
          <a:xfrm rot="16200000">
            <a:off x="2342964" y="4557551"/>
            <a:ext cx="13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Implantação</a:t>
            </a:r>
            <a:endParaRPr lang="pt-BR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954395" y="5417122"/>
            <a:ext cx="1906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Desenvolvimento</a:t>
            </a:r>
            <a:endParaRPr lang="pt-BR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3245578" y="5345684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Contrato</a:t>
            </a:r>
            <a:endParaRPr lang="pt-BR" dirty="0"/>
          </a:p>
        </p:txBody>
      </p:sp>
      <p:sp>
        <p:nvSpPr>
          <p:cNvPr id="20" name="CaixaDeTexto 19"/>
          <p:cNvSpPr txBox="1"/>
          <p:nvPr/>
        </p:nvSpPr>
        <p:spPr>
          <a:xfrm rot="16200000">
            <a:off x="5216113" y="3254460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Sinal</a:t>
            </a:r>
            <a:endParaRPr lang="pt-BR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5558117" y="3357562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Projeto</a:t>
            </a:r>
            <a:endParaRPr lang="pt-BR" dirty="0"/>
          </a:p>
        </p:txBody>
      </p:sp>
      <p:sp>
        <p:nvSpPr>
          <p:cNvPr id="22" name="CaixaDeTexto 21"/>
          <p:cNvSpPr txBox="1"/>
          <p:nvPr/>
        </p:nvSpPr>
        <p:spPr>
          <a:xfrm rot="16200000">
            <a:off x="5929099" y="2416502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Entrega</a:t>
            </a:r>
            <a:endParaRPr lang="pt-BR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1051906" y="2643182"/>
            <a:ext cx="296106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Equipe: 5 pessoas</a:t>
            </a:r>
          </a:p>
          <a:p>
            <a:r>
              <a:rPr lang="pt-BR" b="1" dirty="0" smtClean="0"/>
              <a:t>Desenvolvimento: 12 meses</a:t>
            </a:r>
          </a:p>
          <a:p>
            <a:r>
              <a:rPr lang="pt-BR" b="1" dirty="0" smtClean="0"/>
              <a:t>Licença: 5</a:t>
            </a:r>
          </a:p>
          <a:p>
            <a:r>
              <a:rPr lang="pt-BR" b="1" dirty="0" smtClean="0"/>
              <a:t>Implantação: 15</a:t>
            </a:r>
          </a:p>
          <a:p>
            <a:r>
              <a:rPr lang="pt-BR" b="1" dirty="0" smtClean="0"/>
              <a:t>Contrato: 1</a:t>
            </a:r>
          </a:p>
        </p:txBody>
      </p:sp>
      <p:sp>
        <p:nvSpPr>
          <p:cNvPr id="38" name="CaixaDeTexto 37"/>
          <p:cNvSpPr txBox="1"/>
          <p:nvPr/>
        </p:nvSpPr>
        <p:spPr>
          <a:xfrm>
            <a:off x="6643702" y="2643182"/>
            <a:ext cx="19639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Equipe: 5 pessoas</a:t>
            </a:r>
          </a:p>
          <a:p>
            <a:r>
              <a:rPr lang="pt-BR" b="1" dirty="0" smtClean="0"/>
              <a:t>Empresa: 2 meses</a:t>
            </a:r>
          </a:p>
          <a:p>
            <a:r>
              <a:rPr lang="pt-BR" b="1" dirty="0" smtClean="0"/>
              <a:t>Duração: 5 meses</a:t>
            </a:r>
          </a:p>
          <a:p>
            <a:r>
              <a:rPr lang="pt-BR" b="1" dirty="0" smtClean="0"/>
              <a:t>Projeto: 200</a:t>
            </a:r>
          </a:p>
        </p:txBody>
      </p:sp>
      <p:grpSp>
        <p:nvGrpSpPr>
          <p:cNvPr id="3" name="Grupo 35"/>
          <p:cNvGrpSpPr/>
          <p:nvPr/>
        </p:nvGrpSpPr>
        <p:grpSpPr>
          <a:xfrm>
            <a:off x="1057890" y="3571876"/>
            <a:ext cx="7514638" cy="2214578"/>
            <a:chOff x="1057890" y="3571876"/>
            <a:chExt cx="7514638" cy="2214578"/>
          </a:xfrm>
        </p:grpSpPr>
        <p:grpSp>
          <p:nvGrpSpPr>
            <p:cNvPr id="5" name="Grupo 33"/>
            <p:cNvGrpSpPr/>
            <p:nvPr/>
          </p:nvGrpSpPr>
          <p:grpSpPr>
            <a:xfrm>
              <a:off x="1057890" y="3571876"/>
              <a:ext cx="3299796" cy="2214578"/>
              <a:chOff x="1057890" y="3571876"/>
              <a:chExt cx="3299796" cy="2214578"/>
            </a:xfrm>
          </p:grpSpPr>
          <p:sp>
            <p:nvSpPr>
              <p:cNvPr id="27" name="Retângulo de cantos arredondados 26"/>
              <p:cNvSpPr/>
              <p:nvPr/>
            </p:nvSpPr>
            <p:spPr>
              <a:xfrm>
                <a:off x="1057890" y="5286388"/>
                <a:ext cx="3299796" cy="500066"/>
              </a:xfrm>
              <a:prstGeom prst="round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600" b="1" dirty="0" smtClean="0">
                    <a:latin typeface="Arial" pitchFamily="34" charset="0"/>
                    <a:cs typeface="Arial" pitchFamily="34" charset="0"/>
                  </a:rPr>
                  <a:t>Equipe de Desenvolvimento</a:t>
                </a:r>
                <a:endParaRPr lang="pt-BR" sz="1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" name="Retângulo de cantos arredondados 27"/>
              <p:cNvSpPr/>
              <p:nvPr/>
            </p:nvSpPr>
            <p:spPr>
              <a:xfrm>
                <a:off x="2714612" y="4143380"/>
                <a:ext cx="1643074" cy="500066"/>
              </a:xfrm>
              <a:prstGeom prst="round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600" b="1" dirty="0" err="1" smtClean="0">
                    <a:latin typeface="Arial" pitchFamily="34" charset="0"/>
                    <a:cs typeface="Arial" pitchFamily="34" charset="0"/>
                  </a:rPr>
                  <a:t>E.</a:t>
                </a:r>
                <a:r>
                  <a:rPr lang="pt-BR" sz="1600" b="1" dirty="0" smtClean="0">
                    <a:latin typeface="Arial" pitchFamily="34" charset="0"/>
                    <a:cs typeface="Arial" pitchFamily="34" charset="0"/>
                  </a:rPr>
                  <a:t>Implantação</a:t>
                </a:r>
              </a:p>
            </p:txBody>
          </p:sp>
          <p:sp>
            <p:nvSpPr>
              <p:cNvPr id="29" name="Retângulo de cantos arredondados 28"/>
              <p:cNvSpPr/>
              <p:nvPr/>
            </p:nvSpPr>
            <p:spPr>
              <a:xfrm>
                <a:off x="3000364" y="3571876"/>
                <a:ext cx="1357322" cy="500066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600" b="1" dirty="0" smtClean="0">
                    <a:latin typeface="Arial" pitchFamily="34" charset="0"/>
                    <a:cs typeface="Arial" pitchFamily="34" charset="0"/>
                  </a:rPr>
                  <a:t>E. Suporte</a:t>
                </a:r>
              </a:p>
            </p:txBody>
          </p:sp>
          <p:sp>
            <p:nvSpPr>
              <p:cNvPr id="31" name="Retângulo de cantos arredondados 30"/>
              <p:cNvSpPr/>
              <p:nvPr/>
            </p:nvSpPr>
            <p:spPr>
              <a:xfrm>
                <a:off x="2500298" y="4714884"/>
                <a:ext cx="1857388" cy="500066"/>
              </a:xfrm>
              <a:prstGeom prst="roundRect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600" b="1" dirty="0" smtClean="0">
                    <a:latin typeface="Arial" pitchFamily="34" charset="0"/>
                    <a:cs typeface="Arial" pitchFamily="34" charset="0"/>
                  </a:rPr>
                  <a:t>E. Comercial</a:t>
                </a:r>
              </a:p>
            </p:txBody>
          </p:sp>
        </p:grpSp>
        <p:grpSp>
          <p:nvGrpSpPr>
            <p:cNvPr id="8" name="Grupo 34"/>
            <p:cNvGrpSpPr/>
            <p:nvPr/>
          </p:nvGrpSpPr>
          <p:grpSpPr>
            <a:xfrm>
              <a:off x="5214942" y="4714884"/>
              <a:ext cx="3357586" cy="1071570"/>
              <a:chOff x="5214942" y="4714884"/>
              <a:chExt cx="3357586" cy="1071570"/>
            </a:xfrm>
          </p:grpSpPr>
          <p:sp>
            <p:nvSpPr>
              <p:cNvPr id="32" name="Retângulo de cantos arredondados 31"/>
              <p:cNvSpPr/>
              <p:nvPr/>
            </p:nvSpPr>
            <p:spPr>
              <a:xfrm>
                <a:off x="5429256" y="4714884"/>
                <a:ext cx="3143272" cy="500066"/>
              </a:xfrm>
              <a:prstGeom prst="round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600" b="1" dirty="0" smtClean="0">
                    <a:latin typeface="Arial" pitchFamily="34" charset="0"/>
                    <a:cs typeface="Arial" pitchFamily="34" charset="0"/>
                  </a:rPr>
                  <a:t>Equipe de Desenvolvimento</a:t>
                </a:r>
                <a:endParaRPr lang="pt-BR" sz="1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Retângulo de cantos arredondados 32"/>
              <p:cNvSpPr/>
              <p:nvPr/>
            </p:nvSpPr>
            <p:spPr>
              <a:xfrm>
                <a:off x="5214942" y="5286388"/>
                <a:ext cx="3357586" cy="500066"/>
              </a:xfrm>
              <a:prstGeom prst="roundRect">
                <a:avLst/>
              </a:prstGeom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1600" b="1" dirty="0" smtClean="0">
                    <a:latin typeface="Arial" pitchFamily="34" charset="0"/>
                    <a:cs typeface="Arial" pitchFamily="34" charset="0"/>
                  </a:rPr>
                  <a:t>Equipe Comercial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Destinação das Receitas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SOFTWARE VERTICAL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Licenças:</a:t>
            </a:r>
          </a:p>
          <a:p>
            <a:pPr lvl="1"/>
            <a:r>
              <a:rPr lang="pt-BR" dirty="0" smtClean="0"/>
              <a:t>Equipe de Desenvolvimento</a:t>
            </a:r>
          </a:p>
          <a:p>
            <a:r>
              <a:rPr lang="pt-BR" dirty="0" smtClean="0"/>
              <a:t>Implantação:</a:t>
            </a:r>
          </a:p>
          <a:p>
            <a:pPr lvl="1"/>
            <a:r>
              <a:rPr lang="pt-BR" dirty="0" smtClean="0"/>
              <a:t>Equipe de Implantação</a:t>
            </a:r>
          </a:p>
          <a:p>
            <a:r>
              <a:rPr lang="pt-BR" dirty="0" smtClean="0"/>
              <a:t>Contrato:</a:t>
            </a:r>
          </a:p>
          <a:p>
            <a:pPr lvl="1" defTabSz="215900"/>
            <a:r>
              <a:rPr lang="pt-BR" dirty="0" smtClean="0"/>
              <a:t>60%	Equipe de Suporte</a:t>
            </a:r>
          </a:p>
          <a:p>
            <a:pPr lvl="1" defTabSz="215900"/>
            <a:r>
              <a:rPr lang="pt-BR" dirty="0" smtClean="0"/>
              <a:t>30%	Desenvolvimento</a:t>
            </a:r>
          </a:p>
          <a:p>
            <a:pPr lvl="1" defTabSz="215900">
              <a:buNone/>
            </a:pPr>
            <a:r>
              <a:rPr lang="pt-BR" dirty="0" smtClean="0"/>
              <a:t>				(Manutenção)</a:t>
            </a:r>
          </a:p>
          <a:p>
            <a:pPr lvl="1" defTabSz="215900"/>
            <a:r>
              <a:rPr lang="pt-BR" dirty="0" smtClean="0"/>
              <a:t>10%	Fundo de Reserva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Fábrica de software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pt-BR" dirty="0" smtClean="0"/>
              <a:t>Sinal:</a:t>
            </a:r>
          </a:p>
          <a:p>
            <a:pPr lvl="1"/>
            <a:r>
              <a:rPr lang="pt-BR" dirty="0" smtClean="0"/>
              <a:t>50% Setup do Projeto</a:t>
            </a:r>
          </a:p>
          <a:p>
            <a:pPr lvl="1"/>
            <a:r>
              <a:rPr lang="pt-BR" dirty="0" smtClean="0"/>
              <a:t>50% Fundo de Risco</a:t>
            </a:r>
          </a:p>
          <a:p>
            <a:r>
              <a:rPr lang="pt-BR" dirty="0" smtClean="0"/>
              <a:t>Projeto:</a:t>
            </a:r>
          </a:p>
          <a:p>
            <a:pPr lvl="1"/>
            <a:r>
              <a:rPr lang="pt-BR" dirty="0" smtClean="0"/>
              <a:t>Custos do Projeto</a:t>
            </a:r>
          </a:p>
          <a:p>
            <a:r>
              <a:rPr lang="pt-BR" dirty="0" smtClean="0"/>
              <a:t>Entrega:</a:t>
            </a:r>
          </a:p>
          <a:p>
            <a:pPr lvl="1"/>
            <a:r>
              <a:rPr lang="pt-BR" dirty="0" smtClean="0"/>
              <a:t>30% Encerramento do Projeto</a:t>
            </a:r>
          </a:p>
          <a:p>
            <a:pPr lvl="1"/>
            <a:r>
              <a:rPr lang="pt-BR" dirty="0" smtClean="0"/>
              <a:t>70% Fundo de Reserva</a:t>
            </a:r>
            <a:endParaRPr lang="pt-BR" dirty="0"/>
          </a:p>
        </p:txBody>
      </p:sp>
      <p:pic>
        <p:nvPicPr>
          <p:cNvPr id="12" name="Picture 6" descr="C:\Documents and Settings\marciorm\Configurações locais\Temporary Internet Files\Content.IE5\MVCGZQVG\MPj040042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5288043"/>
            <a:ext cx="1371529" cy="1355643"/>
          </a:xfrm>
          <a:prstGeom prst="rect">
            <a:avLst/>
          </a:prstGeom>
          <a:noFill/>
        </p:spPr>
      </p:pic>
      <p:pic>
        <p:nvPicPr>
          <p:cNvPr id="1041" name="Picture 17" descr="C:\Documents and Settings\marciorm\Configurações locais\Temporary Internet Files\Content.IE5\HLS51HIF\MPj042308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6136" y="5179880"/>
            <a:ext cx="1105020" cy="1463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Retorno do Investimento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SOFTWARE VERTICAL</a:t>
            </a:r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FÁBRICA DE SOFTWARE</a:t>
            </a:r>
            <a:endParaRPr lang="pt-BR" dirty="0"/>
          </a:p>
        </p:txBody>
      </p:sp>
      <p:graphicFrame>
        <p:nvGraphicFramePr>
          <p:cNvPr id="9" name="Espaço Reservado para Conteúdo 8"/>
          <p:cNvGraphicFramePr>
            <a:graphicFrameLocks noGrp="1"/>
          </p:cNvGraphicFramePr>
          <p:nvPr>
            <p:ph sz="quarter" idx="4"/>
          </p:nvPr>
        </p:nvGraphicFramePr>
        <p:xfrm>
          <a:off x="4645025" y="2449513"/>
          <a:ext cx="4041775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Espaço Reservado para Conteúdo 14"/>
          <p:cNvGraphicFramePr>
            <a:graphicFrameLocks noGrp="1"/>
          </p:cNvGraphicFramePr>
          <p:nvPr>
            <p:ph sz="half" idx="2"/>
          </p:nvPr>
        </p:nvGraphicFramePr>
        <p:xfrm>
          <a:off x="457200" y="2449513"/>
          <a:ext cx="4040188" cy="395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CaixaDeTexto 22"/>
          <p:cNvSpPr txBox="1"/>
          <p:nvPr/>
        </p:nvSpPr>
        <p:spPr>
          <a:xfrm>
            <a:off x="1268924" y="2656830"/>
            <a:ext cx="3374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Pay Back</a:t>
            </a:r>
            <a:r>
              <a:rPr lang="pt-BR" b="1" dirty="0" smtClean="0"/>
              <a:t>: 67 Meses e 55 Clientes</a:t>
            </a:r>
            <a:endParaRPr lang="pt-BR" b="1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1665648" y="3857437"/>
            <a:ext cx="1406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accent2"/>
                </a:solidFill>
              </a:rPr>
              <a:t>Despesas</a:t>
            </a:r>
          </a:p>
          <a:p>
            <a:pPr algn="ctr"/>
            <a:r>
              <a:rPr lang="pt-BR" b="1" dirty="0" smtClean="0">
                <a:solidFill>
                  <a:schemeClr val="accent2"/>
                </a:solidFill>
              </a:rPr>
              <a:t>Acumuladas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2603936" y="4912161"/>
            <a:ext cx="1406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accent1"/>
                </a:solidFill>
              </a:rPr>
              <a:t>Receitas</a:t>
            </a:r>
          </a:p>
          <a:p>
            <a:pPr algn="ctr"/>
            <a:r>
              <a:rPr lang="pt-BR" b="1" dirty="0" smtClean="0">
                <a:solidFill>
                  <a:schemeClr val="accent1"/>
                </a:solidFill>
              </a:rPr>
              <a:t>Acumuladas</a:t>
            </a:r>
            <a:endParaRPr lang="pt-BR" b="1" dirty="0">
              <a:solidFill>
                <a:schemeClr val="accent1"/>
              </a:solidFill>
            </a:endParaRPr>
          </a:p>
        </p:txBody>
      </p:sp>
      <p:cxnSp>
        <p:nvCxnSpPr>
          <p:cNvPr id="18" name="Conector de seta reta 17"/>
          <p:cNvCxnSpPr/>
          <p:nvPr/>
        </p:nvCxnSpPr>
        <p:spPr>
          <a:xfrm rot="5400000">
            <a:off x="4025104" y="3101973"/>
            <a:ext cx="200028" cy="1588"/>
          </a:xfrm>
          <a:prstGeom prst="straightConnector1">
            <a:avLst/>
          </a:prstGeom>
          <a:ln w="1905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/>
          <p:cNvSpPr txBox="1"/>
          <p:nvPr/>
        </p:nvSpPr>
        <p:spPr>
          <a:xfrm>
            <a:off x="6727932" y="4888254"/>
            <a:ext cx="1406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accent2"/>
                </a:solidFill>
              </a:rPr>
              <a:t>Despesas</a:t>
            </a:r>
          </a:p>
          <a:p>
            <a:pPr algn="ctr"/>
            <a:r>
              <a:rPr lang="pt-BR" b="1" dirty="0" smtClean="0">
                <a:solidFill>
                  <a:schemeClr val="accent2"/>
                </a:solidFill>
              </a:rPr>
              <a:t>Acumuladas</a:t>
            </a:r>
            <a:endParaRPr lang="pt-BR" b="1" dirty="0">
              <a:solidFill>
                <a:schemeClr val="accent2"/>
              </a:solidFill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6130844" y="3357562"/>
            <a:ext cx="1406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accent1"/>
                </a:solidFill>
              </a:rPr>
              <a:t>Receitas</a:t>
            </a:r>
          </a:p>
          <a:p>
            <a:pPr algn="ctr"/>
            <a:r>
              <a:rPr lang="pt-BR" b="1" dirty="0" smtClean="0">
                <a:solidFill>
                  <a:schemeClr val="accent1"/>
                </a:solidFill>
              </a:rPr>
              <a:t>Acumuladas</a:t>
            </a:r>
            <a:endParaRPr lang="pt-BR" b="1" dirty="0">
              <a:solidFill>
                <a:schemeClr val="accent1"/>
              </a:solidFill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5456552" y="4434496"/>
            <a:ext cx="11512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Pay Back</a:t>
            </a:r>
            <a:r>
              <a:rPr lang="pt-BR" b="1" dirty="0" smtClean="0"/>
              <a:t>:</a:t>
            </a:r>
          </a:p>
          <a:p>
            <a:r>
              <a:rPr lang="pt-BR" b="1" dirty="0" smtClean="0"/>
              <a:t>8 Meses</a:t>
            </a:r>
          </a:p>
          <a:p>
            <a:r>
              <a:rPr lang="pt-BR" b="1" dirty="0" smtClean="0"/>
              <a:t>2 Clientes</a:t>
            </a:r>
            <a:endParaRPr lang="pt-BR" b="1" dirty="0"/>
          </a:p>
        </p:txBody>
      </p:sp>
      <p:cxnSp>
        <p:nvCxnSpPr>
          <p:cNvPr id="21" name="Conector de seta reta 20"/>
          <p:cNvCxnSpPr/>
          <p:nvPr/>
        </p:nvCxnSpPr>
        <p:spPr>
          <a:xfrm rot="5400000">
            <a:off x="5597529" y="5428470"/>
            <a:ext cx="285752" cy="1588"/>
          </a:xfrm>
          <a:prstGeom prst="straightConnector1">
            <a:avLst/>
          </a:prstGeom>
          <a:ln w="1905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Análise de Riscos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SOFTWARE VERTICAL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Prós:</a:t>
            </a:r>
          </a:p>
          <a:p>
            <a:pPr lvl="1"/>
            <a:r>
              <a:rPr lang="pt-BR" dirty="0" smtClean="0"/>
              <a:t>Contratos </a:t>
            </a:r>
            <a:r>
              <a:rPr lang="pt-BR" dirty="0" smtClean="0">
                <a:sym typeface="Wingdings"/>
              </a:rPr>
              <a:t></a:t>
            </a:r>
            <a:r>
              <a:rPr lang="pt-BR" dirty="0" smtClean="0"/>
              <a:t> Sustentação</a:t>
            </a:r>
          </a:p>
          <a:p>
            <a:pPr lvl="1"/>
            <a:r>
              <a:rPr lang="pt-BR" dirty="0" smtClean="0"/>
              <a:t>Relações de longo prazo</a:t>
            </a:r>
          </a:p>
          <a:p>
            <a:r>
              <a:rPr lang="pt-BR" dirty="0" smtClean="0"/>
              <a:t>Contras:</a:t>
            </a:r>
          </a:p>
          <a:p>
            <a:pPr lvl="1"/>
            <a:r>
              <a:rPr lang="pt-BR" dirty="0" smtClean="0"/>
              <a:t>Retorno a longo prazo</a:t>
            </a:r>
          </a:p>
          <a:p>
            <a:pPr lvl="1"/>
            <a:r>
              <a:rPr lang="pt-BR" dirty="0" smtClean="0"/>
              <a:t>Dependência da sua vertical</a:t>
            </a:r>
          </a:p>
          <a:p>
            <a:pPr lvl="1"/>
            <a:r>
              <a:rPr lang="pt-BR" dirty="0" smtClean="0"/>
              <a:t>Renovação tecnológica</a:t>
            </a:r>
          </a:p>
          <a:p>
            <a:r>
              <a:rPr lang="pt-BR" dirty="0" smtClean="0"/>
              <a:t>Nível de Risco: Moderado</a:t>
            </a:r>
          </a:p>
          <a:p>
            <a:r>
              <a:rPr lang="pt-BR" dirty="0" smtClean="0"/>
              <a:t>Minimização:</a:t>
            </a:r>
          </a:p>
          <a:p>
            <a:pPr lvl="1"/>
            <a:r>
              <a:rPr lang="pt-BR" dirty="0" smtClean="0"/>
              <a:t>Diversificação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FÁBRICA DE SOFTWARE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Prós:</a:t>
            </a:r>
          </a:p>
          <a:p>
            <a:pPr lvl="1"/>
            <a:r>
              <a:rPr lang="pt-BR" dirty="0" smtClean="0"/>
              <a:t>Retorno rápido</a:t>
            </a:r>
          </a:p>
          <a:p>
            <a:pPr lvl="1"/>
            <a:r>
              <a:rPr lang="pt-BR" dirty="0" smtClean="0"/>
              <a:t>Independência de vertical</a:t>
            </a:r>
          </a:p>
          <a:p>
            <a:r>
              <a:rPr lang="pt-BR" dirty="0" smtClean="0"/>
              <a:t>Contras:</a:t>
            </a:r>
          </a:p>
          <a:p>
            <a:pPr lvl="1"/>
            <a:r>
              <a:rPr lang="pt-BR" dirty="0" smtClean="0"/>
              <a:t>Falta de sustentação</a:t>
            </a:r>
          </a:p>
          <a:p>
            <a:pPr lvl="1"/>
            <a:r>
              <a:rPr lang="pt-BR" dirty="0" smtClean="0"/>
              <a:t>Generalização em negócios</a:t>
            </a:r>
          </a:p>
          <a:p>
            <a:pPr lvl="1"/>
            <a:r>
              <a:rPr lang="pt-BR" dirty="0" smtClean="0"/>
              <a:t>Renovação tecnológica</a:t>
            </a:r>
          </a:p>
          <a:p>
            <a:r>
              <a:rPr lang="pt-BR" dirty="0" smtClean="0"/>
              <a:t>Nível de Risco: Alto</a:t>
            </a:r>
          </a:p>
          <a:p>
            <a:r>
              <a:rPr lang="pt-BR" dirty="0" smtClean="0"/>
              <a:t>Minimização:</a:t>
            </a:r>
          </a:p>
          <a:p>
            <a:pPr lvl="1"/>
            <a:r>
              <a:rPr lang="pt-BR" dirty="0" smtClean="0"/>
              <a:t>Diversificação</a:t>
            </a:r>
          </a:p>
        </p:txBody>
      </p:sp>
      <p:pic>
        <p:nvPicPr>
          <p:cNvPr id="2054" name="Picture 6" descr="C:\Documents and Settings\marciorm\Configurações locais\Temporary Internet Files\Content.IE5\HLS51HIF\MPj038266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5500702"/>
            <a:ext cx="1785927" cy="1275662"/>
          </a:xfrm>
          <a:prstGeom prst="rect">
            <a:avLst/>
          </a:prstGeom>
          <a:noFill/>
        </p:spPr>
      </p:pic>
      <p:pic>
        <p:nvPicPr>
          <p:cNvPr id="2055" name="Picture 7" descr="C:\Documents and Settings\marciorm\Configurações locais\Temporary Internet Files\Content.IE5\GIGGD1DC\MPj038609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00928" y="5500702"/>
            <a:ext cx="1757352" cy="1255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Estratégia de Sobrevivência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SOFTWARE VERTICAL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t-BR" dirty="0" smtClean="0"/>
              <a:t>Se o declínio é inevitável</a:t>
            </a:r>
          </a:p>
          <a:p>
            <a:r>
              <a:rPr lang="pt-BR" dirty="0" smtClean="0"/>
              <a:t>Diversifique:</a:t>
            </a:r>
          </a:p>
          <a:p>
            <a:pPr lvl="1"/>
            <a:r>
              <a:rPr lang="pt-BR" dirty="0" smtClean="0"/>
              <a:t>Produtos Complementares</a:t>
            </a:r>
          </a:p>
          <a:p>
            <a:pPr lvl="1"/>
            <a:r>
              <a:rPr lang="pt-BR" dirty="0" smtClean="0"/>
              <a:t>Novos Produtos</a:t>
            </a:r>
          </a:p>
          <a:p>
            <a:r>
              <a:rPr lang="pt-BR" dirty="0" smtClean="0"/>
              <a:t>Mantenha-se à frente</a:t>
            </a:r>
          </a:p>
          <a:p>
            <a:r>
              <a:rPr lang="pt-BR" dirty="0" smtClean="0"/>
              <a:t>Agregue valor aos clientes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pt-BR" dirty="0" smtClean="0"/>
              <a:t>FÁBRICA DE SOFTWARE</a:t>
            </a:r>
            <a:endParaRPr lang="pt-BR" dirty="0"/>
          </a:p>
        </p:txBody>
      </p:sp>
      <p:sp>
        <p:nvSpPr>
          <p:cNvPr id="33" name="Espaço Reservado para Conteúdo 3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pt-BR" dirty="0" smtClean="0"/>
              <a:t>A falta de projetos é cruel</a:t>
            </a:r>
          </a:p>
          <a:p>
            <a:r>
              <a:rPr lang="pt-BR" dirty="0" smtClean="0"/>
              <a:t>Não perca nenhum projeto</a:t>
            </a:r>
          </a:p>
          <a:p>
            <a:r>
              <a:rPr lang="pt-BR" dirty="0" smtClean="0"/>
              <a:t>Diversifique:</a:t>
            </a:r>
          </a:p>
          <a:p>
            <a:pPr lvl="1"/>
            <a:r>
              <a:rPr lang="pt-BR" dirty="0" smtClean="0"/>
              <a:t>Crie várias equipes</a:t>
            </a:r>
          </a:p>
          <a:p>
            <a:r>
              <a:rPr lang="pt-BR" dirty="0" smtClean="0"/>
              <a:t>Mantenha-se à frente</a:t>
            </a:r>
          </a:p>
          <a:p>
            <a:r>
              <a:rPr lang="pt-BR" dirty="0" smtClean="0"/>
              <a:t>Agregue valor aos clientes</a:t>
            </a:r>
            <a:endParaRPr lang="pt-BR" dirty="0"/>
          </a:p>
        </p:txBody>
      </p:sp>
      <p:cxnSp>
        <p:nvCxnSpPr>
          <p:cNvPr id="7" name="Conector de seta reta 6"/>
          <p:cNvCxnSpPr/>
          <p:nvPr/>
        </p:nvCxnSpPr>
        <p:spPr>
          <a:xfrm rot="5400000">
            <a:off x="-309758" y="5726054"/>
            <a:ext cx="1904542" cy="794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e seta reta 7"/>
          <p:cNvCxnSpPr/>
          <p:nvPr/>
        </p:nvCxnSpPr>
        <p:spPr>
          <a:xfrm>
            <a:off x="285720" y="6392176"/>
            <a:ext cx="3643338" cy="12936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rma livre 8"/>
          <p:cNvSpPr/>
          <p:nvPr/>
        </p:nvSpPr>
        <p:spPr>
          <a:xfrm>
            <a:off x="642910" y="4904914"/>
            <a:ext cx="3143271" cy="1487262"/>
          </a:xfrm>
          <a:custGeom>
            <a:avLst/>
            <a:gdLst>
              <a:gd name="connsiteX0" fmla="*/ 0 w 6728347"/>
              <a:gd name="connsiteY0" fmla="*/ 2422477 h 2422477"/>
              <a:gd name="connsiteX1" fmla="*/ 1173708 w 6728347"/>
              <a:gd name="connsiteY1" fmla="*/ 2204113 h 2422477"/>
              <a:gd name="connsiteX2" fmla="*/ 1733266 w 6728347"/>
              <a:gd name="connsiteY2" fmla="*/ 1876567 h 2422477"/>
              <a:gd name="connsiteX3" fmla="*/ 2565779 w 6728347"/>
              <a:gd name="connsiteY3" fmla="*/ 825689 h 2422477"/>
              <a:gd name="connsiteX4" fmla="*/ 3425588 w 6728347"/>
              <a:gd name="connsiteY4" fmla="*/ 279779 h 2422477"/>
              <a:gd name="connsiteX5" fmla="*/ 5254388 w 6728347"/>
              <a:gd name="connsiteY5" fmla="*/ 225188 h 2422477"/>
              <a:gd name="connsiteX6" fmla="*/ 6127845 w 6728347"/>
              <a:gd name="connsiteY6" fmla="*/ 1630907 h 2422477"/>
              <a:gd name="connsiteX7" fmla="*/ 6728347 w 6728347"/>
              <a:gd name="connsiteY7" fmla="*/ 2367886 h 2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28347" h="2422477">
                <a:moveTo>
                  <a:pt x="0" y="2422477"/>
                </a:moveTo>
                <a:cubicBezTo>
                  <a:pt x="442415" y="2358787"/>
                  <a:pt x="884830" y="2295098"/>
                  <a:pt x="1173708" y="2204113"/>
                </a:cubicBezTo>
                <a:cubicBezTo>
                  <a:pt x="1462586" y="2113128"/>
                  <a:pt x="1501254" y="2106304"/>
                  <a:pt x="1733266" y="1876567"/>
                </a:cubicBezTo>
                <a:cubicBezTo>
                  <a:pt x="1965278" y="1646830"/>
                  <a:pt x="2283725" y="1091820"/>
                  <a:pt x="2565779" y="825689"/>
                </a:cubicBezTo>
                <a:cubicBezTo>
                  <a:pt x="2847833" y="559558"/>
                  <a:pt x="2977487" y="379862"/>
                  <a:pt x="3425588" y="279779"/>
                </a:cubicBezTo>
                <a:cubicBezTo>
                  <a:pt x="3873689" y="179696"/>
                  <a:pt x="4804012" y="0"/>
                  <a:pt x="5254388" y="225188"/>
                </a:cubicBezTo>
                <a:cubicBezTo>
                  <a:pt x="5704764" y="450376"/>
                  <a:pt x="5882185" y="1273791"/>
                  <a:pt x="6127845" y="1630907"/>
                </a:cubicBezTo>
                <a:cubicBezTo>
                  <a:pt x="6373505" y="1988023"/>
                  <a:pt x="6437195" y="2256429"/>
                  <a:pt x="6728347" y="2367886"/>
                </a:cubicBezTo>
              </a:path>
            </a:pathLst>
          </a:cu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CaixaDeTexto 23"/>
          <p:cNvSpPr txBox="1"/>
          <p:nvPr/>
        </p:nvSpPr>
        <p:spPr>
          <a:xfrm rot="16200000">
            <a:off x="-35802" y="5024162"/>
            <a:ext cx="98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Receitas</a:t>
            </a:r>
            <a:endParaRPr lang="pt-BR" dirty="0"/>
          </a:p>
        </p:txBody>
      </p:sp>
      <p:sp>
        <p:nvSpPr>
          <p:cNvPr id="26" name="CaixaDeTexto 25"/>
          <p:cNvSpPr txBox="1"/>
          <p:nvPr/>
        </p:nvSpPr>
        <p:spPr>
          <a:xfrm>
            <a:off x="3143240" y="6417254"/>
            <a:ext cx="84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Tempo</a:t>
            </a:r>
            <a:endParaRPr lang="pt-BR" dirty="0"/>
          </a:p>
        </p:txBody>
      </p:sp>
      <p:grpSp>
        <p:nvGrpSpPr>
          <p:cNvPr id="4" name="Grupo 35"/>
          <p:cNvGrpSpPr/>
          <p:nvPr/>
        </p:nvGrpSpPr>
        <p:grpSpPr>
          <a:xfrm>
            <a:off x="1214414" y="4917056"/>
            <a:ext cx="3714775" cy="1487262"/>
            <a:chOff x="1214414" y="4917056"/>
            <a:chExt cx="3714775" cy="1487262"/>
          </a:xfrm>
        </p:grpSpPr>
        <p:sp>
          <p:nvSpPr>
            <p:cNvPr id="28" name="Forma livre 27"/>
            <p:cNvSpPr/>
            <p:nvPr/>
          </p:nvSpPr>
          <p:spPr>
            <a:xfrm>
              <a:off x="1214414" y="4917056"/>
              <a:ext cx="3143271" cy="1487262"/>
            </a:xfrm>
            <a:custGeom>
              <a:avLst/>
              <a:gdLst>
                <a:gd name="connsiteX0" fmla="*/ 0 w 6728347"/>
                <a:gd name="connsiteY0" fmla="*/ 2422477 h 2422477"/>
                <a:gd name="connsiteX1" fmla="*/ 1173708 w 6728347"/>
                <a:gd name="connsiteY1" fmla="*/ 2204113 h 2422477"/>
                <a:gd name="connsiteX2" fmla="*/ 1733266 w 6728347"/>
                <a:gd name="connsiteY2" fmla="*/ 1876567 h 2422477"/>
                <a:gd name="connsiteX3" fmla="*/ 2565779 w 6728347"/>
                <a:gd name="connsiteY3" fmla="*/ 825689 h 2422477"/>
                <a:gd name="connsiteX4" fmla="*/ 3425588 w 6728347"/>
                <a:gd name="connsiteY4" fmla="*/ 279779 h 2422477"/>
                <a:gd name="connsiteX5" fmla="*/ 5254388 w 6728347"/>
                <a:gd name="connsiteY5" fmla="*/ 225188 h 2422477"/>
                <a:gd name="connsiteX6" fmla="*/ 6127845 w 6728347"/>
                <a:gd name="connsiteY6" fmla="*/ 1630907 h 2422477"/>
                <a:gd name="connsiteX7" fmla="*/ 6728347 w 6728347"/>
                <a:gd name="connsiteY7" fmla="*/ 2367886 h 2422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28347" h="2422477">
                  <a:moveTo>
                    <a:pt x="0" y="2422477"/>
                  </a:moveTo>
                  <a:cubicBezTo>
                    <a:pt x="442415" y="2358787"/>
                    <a:pt x="884830" y="2295098"/>
                    <a:pt x="1173708" y="2204113"/>
                  </a:cubicBezTo>
                  <a:cubicBezTo>
                    <a:pt x="1462586" y="2113128"/>
                    <a:pt x="1501254" y="2106304"/>
                    <a:pt x="1733266" y="1876567"/>
                  </a:cubicBezTo>
                  <a:cubicBezTo>
                    <a:pt x="1965278" y="1646830"/>
                    <a:pt x="2283725" y="1091820"/>
                    <a:pt x="2565779" y="825689"/>
                  </a:cubicBezTo>
                  <a:cubicBezTo>
                    <a:pt x="2847833" y="559558"/>
                    <a:pt x="2977487" y="379862"/>
                    <a:pt x="3425588" y="279779"/>
                  </a:cubicBezTo>
                  <a:cubicBezTo>
                    <a:pt x="3873689" y="179696"/>
                    <a:pt x="4804012" y="0"/>
                    <a:pt x="5254388" y="225188"/>
                  </a:cubicBezTo>
                  <a:cubicBezTo>
                    <a:pt x="5704764" y="450376"/>
                    <a:pt x="5882185" y="1273791"/>
                    <a:pt x="6127845" y="1630907"/>
                  </a:cubicBezTo>
                  <a:cubicBezTo>
                    <a:pt x="6373505" y="1988023"/>
                    <a:pt x="6437195" y="2256429"/>
                    <a:pt x="6728347" y="2367886"/>
                  </a:cubicBezTo>
                </a:path>
              </a:pathLst>
            </a:custGeom>
            <a:ln w="127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9" name="CaixaDeTexto 28"/>
            <p:cNvSpPr txBox="1"/>
            <p:nvPr/>
          </p:nvSpPr>
          <p:spPr>
            <a:xfrm rot="18135272">
              <a:off x="989489" y="5377063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2">
                      <a:lumMod val="50000"/>
                    </a:schemeClr>
                  </a:solidFill>
                </a:rPr>
                <a:t>Produto 1</a:t>
              </a:r>
              <a:endParaRPr lang="pt-BR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30" name="CaixaDeTexto 29"/>
            <p:cNvSpPr txBox="1"/>
            <p:nvPr/>
          </p:nvSpPr>
          <p:spPr>
            <a:xfrm rot="18135272">
              <a:off x="1553778" y="5373601"/>
              <a:ext cx="11288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6"/>
                  </a:solidFill>
                </a:rPr>
                <a:t>Produto 2</a:t>
              </a:r>
              <a:endParaRPr lang="pt-BR" dirty="0">
                <a:solidFill>
                  <a:schemeClr val="accent6"/>
                </a:solidFill>
              </a:endParaRPr>
            </a:p>
          </p:txBody>
        </p:sp>
        <p:sp>
          <p:nvSpPr>
            <p:cNvPr id="31" name="Forma livre 30"/>
            <p:cNvSpPr/>
            <p:nvPr/>
          </p:nvSpPr>
          <p:spPr>
            <a:xfrm>
              <a:off x="1785918" y="4917056"/>
              <a:ext cx="3143271" cy="1487262"/>
            </a:xfrm>
            <a:custGeom>
              <a:avLst/>
              <a:gdLst>
                <a:gd name="connsiteX0" fmla="*/ 0 w 6728347"/>
                <a:gd name="connsiteY0" fmla="*/ 2422477 h 2422477"/>
                <a:gd name="connsiteX1" fmla="*/ 1173708 w 6728347"/>
                <a:gd name="connsiteY1" fmla="*/ 2204113 h 2422477"/>
                <a:gd name="connsiteX2" fmla="*/ 1733266 w 6728347"/>
                <a:gd name="connsiteY2" fmla="*/ 1876567 h 2422477"/>
                <a:gd name="connsiteX3" fmla="*/ 2565779 w 6728347"/>
                <a:gd name="connsiteY3" fmla="*/ 825689 h 2422477"/>
                <a:gd name="connsiteX4" fmla="*/ 3425588 w 6728347"/>
                <a:gd name="connsiteY4" fmla="*/ 279779 h 2422477"/>
                <a:gd name="connsiteX5" fmla="*/ 5254388 w 6728347"/>
                <a:gd name="connsiteY5" fmla="*/ 225188 h 2422477"/>
                <a:gd name="connsiteX6" fmla="*/ 6127845 w 6728347"/>
                <a:gd name="connsiteY6" fmla="*/ 1630907 h 2422477"/>
                <a:gd name="connsiteX7" fmla="*/ 6728347 w 6728347"/>
                <a:gd name="connsiteY7" fmla="*/ 2367886 h 2422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28347" h="2422477">
                  <a:moveTo>
                    <a:pt x="0" y="2422477"/>
                  </a:moveTo>
                  <a:cubicBezTo>
                    <a:pt x="442415" y="2358787"/>
                    <a:pt x="884830" y="2295098"/>
                    <a:pt x="1173708" y="2204113"/>
                  </a:cubicBezTo>
                  <a:cubicBezTo>
                    <a:pt x="1462586" y="2113128"/>
                    <a:pt x="1501254" y="2106304"/>
                    <a:pt x="1733266" y="1876567"/>
                  </a:cubicBezTo>
                  <a:cubicBezTo>
                    <a:pt x="1965278" y="1646830"/>
                    <a:pt x="2283725" y="1091820"/>
                    <a:pt x="2565779" y="825689"/>
                  </a:cubicBezTo>
                  <a:cubicBezTo>
                    <a:pt x="2847833" y="559558"/>
                    <a:pt x="2977487" y="379862"/>
                    <a:pt x="3425588" y="279779"/>
                  </a:cubicBezTo>
                  <a:cubicBezTo>
                    <a:pt x="3873689" y="179696"/>
                    <a:pt x="4804012" y="0"/>
                    <a:pt x="5254388" y="225188"/>
                  </a:cubicBezTo>
                  <a:cubicBezTo>
                    <a:pt x="5704764" y="450376"/>
                    <a:pt x="5882185" y="1273791"/>
                    <a:pt x="6127845" y="1630907"/>
                  </a:cubicBezTo>
                  <a:cubicBezTo>
                    <a:pt x="6373505" y="1988023"/>
                    <a:pt x="6437195" y="2256429"/>
                    <a:pt x="6728347" y="2367886"/>
                  </a:cubicBezTo>
                </a:path>
              </a:pathLst>
            </a:custGeom>
            <a:ln w="1270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2" name="CaixaDeTexto 31"/>
            <p:cNvSpPr txBox="1"/>
            <p:nvPr/>
          </p:nvSpPr>
          <p:spPr>
            <a:xfrm rot="18135272">
              <a:off x="2132496" y="5373601"/>
              <a:ext cx="11144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4">
                      <a:lumMod val="50000"/>
                    </a:schemeClr>
                  </a:solidFill>
                </a:rPr>
                <a:t>Produto 3</a:t>
              </a:r>
              <a:endParaRPr lang="pt-BR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10" name="Grupo 47"/>
          <p:cNvGrpSpPr/>
          <p:nvPr/>
        </p:nvGrpSpPr>
        <p:grpSpPr>
          <a:xfrm>
            <a:off x="5214942" y="5143512"/>
            <a:ext cx="714380" cy="1357322"/>
            <a:chOff x="5214942" y="5143512"/>
            <a:chExt cx="714380" cy="1357322"/>
          </a:xfrm>
        </p:grpSpPr>
        <p:sp>
          <p:nvSpPr>
            <p:cNvPr id="39" name="Retângulo 38"/>
            <p:cNvSpPr/>
            <p:nvPr/>
          </p:nvSpPr>
          <p:spPr>
            <a:xfrm>
              <a:off x="5214942" y="5143512"/>
              <a:ext cx="285752" cy="71438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/>
                <a:t>Prj1</a:t>
              </a:r>
              <a:endParaRPr lang="pt-BR" dirty="0"/>
            </a:p>
          </p:txBody>
        </p:sp>
        <p:sp>
          <p:nvSpPr>
            <p:cNvPr id="40" name="Retângulo 39"/>
            <p:cNvSpPr/>
            <p:nvPr/>
          </p:nvSpPr>
          <p:spPr>
            <a:xfrm>
              <a:off x="5643570" y="5786454"/>
              <a:ext cx="285752" cy="71438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/>
                <a:t>Prj2</a:t>
              </a:r>
              <a:endParaRPr lang="pt-BR" dirty="0"/>
            </a:p>
          </p:txBody>
        </p:sp>
      </p:grpSp>
      <p:grpSp>
        <p:nvGrpSpPr>
          <p:cNvPr id="11" name="Grupo 46"/>
          <p:cNvGrpSpPr/>
          <p:nvPr/>
        </p:nvGrpSpPr>
        <p:grpSpPr>
          <a:xfrm>
            <a:off x="5079619" y="4774180"/>
            <a:ext cx="3407043" cy="2012406"/>
            <a:chOff x="5079619" y="4774180"/>
            <a:chExt cx="3407043" cy="2012406"/>
          </a:xfrm>
        </p:grpSpPr>
        <p:sp>
          <p:nvSpPr>
            <p:cNvPr id="37" name="CaixaDeTexto 36"/>
            <p:cNvSpPr txBox="1"/>
            <p:nvPr/>
          </p:nvSpPr>
          <p:spPr>
            <a:xfrm>
              <a:off x="5079619" y="4774180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2">
                      <a:lumMod val="50000"/>
                    </a:schemeClr>
                  </a:solidFill>
                </a:rPr>
                <a:t>Equipe 1</a:t>
              </a:r>
              <a:endParaRPr lang="pt-BR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41" name="CaixaDeTexto 40"/>
            <p:cNvSpPr txBox="1"/>
            <p:nvPr/>
          </p:nvSpPr>
          <p:spPr>
            <a:xfrm>
              <a:off x="6279637" y="4774180"/>
              <a:ext cx="10070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6"/>
                  </a:solidFill>
                </a:rPr>
                <a:t>Equipe 2</a:t>
              </a:r>
              <a:endParaRPr lang="pt-BR" dirty="0">
                <a:solidFill>
                  <a:schemeClr val="accent6"/>
                </a:solidFill>
              </a:endParaRPr>
            </a:p>
          </p:txBody>
        </p:sp>
        <p:sp>
          <p:nvSpPr>
            <p:cNvPr id="42" name="Retângulo 41"/>
            <p:cNvSpPr/>
            <p:nvPr/>
          </p:nvSpPr>
          <p:spPr>
            <a:xfrm>
              <a:off x="6414960" y="5286388"/>
              <a:ext cx="285752" cy="71438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>
                  <a:solidFill>
                    <a:schemeClr val="bg1"/>
                  </a:solidFill>
                </a:rPr>
                <a:t>Prj3</a:t>
              </a:r>
              <a:endParaRPr lang="pt-BR" dirty="0">
                <a:solidFill>
                  <a:schemeClr val="bg1"/>
                </a:solidFill>
              </a:endParaRPr>
            </a:p>
          </p:txBody>
        </p:sp>
        <p:sp>
          <p:nvSpPr>
            <p:cNvPr id="43" name="Retângulo 42"/>
            <p:cNvSpPr/>
            <p:nvPr/>
          </p:nvSpPr>
          <p:spPr>
            <a:xfrm>
              <a:off x="6858016" y="5929330"/>
              <a:ext cx="285752" cy="71438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>
                  <a:solidFill>
                    <a:schemeClr val="bg1"/>
                  </a:solidFill>
                </a:rPr>
                <a:t>Prj4</a:t>
              </a:r>
              <a:endParaRPr lang="pt-BR" dirty="0">
                <a:solidFill>
                  <a:schemeClr val="bg1"/>
                </a:solidFill>
              </a:endParaRPr>
            </a:p>
          </p:txBody>
        </p:sp>
        <p:sp>
          <p:nvSpPr>
            <p:cNvPr id="44" name="CaixaDeTexto 43"/>
            <p:cNvSpPr txBox="1"/>
            <p:nvPr/>
          </p:nvSpPr>
          <p:spPr>
            <a:xfrm>
              <a:off x="7494083" y="4774180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solidFill>
                    <a:schemeClr val="accent4">
                      <a:lumMod val="50000"/>
                    </a:schemeClr>
                  </a:solidFill>
                </a:rPr>
                <a:t>Equipe 3</a:t>
              </a:r>
              <a:endParaRPr lang="pt-BR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45" name="Retângulo 44"/>
            <p:cNvSpPr/>
            <p:nvPr/>
          </p:nvSpPr>
          <p:spPr>
            <a:xfrm>
              <a:off x="7629406" y="5429264"/>
              <a:ext cx="285752" cy="71438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>
                  <a:solidFill>
                    <a:schemeClr val="bg1"/>
                  </a:solidFill>
                </a:rPr>
                <a:t>Prj3</a:t>
              </a:r>
              <a:endParaRPr lang="pt-BR" dirty="0">
                <a:solidFill>
                  <a:schemeClr val="bg1"/>
                </a:solidFill>
              </a:endParaRPr>
            </a:p>
          </p:txBody>
        </p:sp>
        <p:sp>
          <p:nvSpPr>
            <p:cNvPr id="46" name="Retângulo 45"/>
            <p:cNvSpPr/>
            <p:nvPr/>
          </p:nvSpPr>
          <p:spPr>
            <a:xfrm>
              <a:off x="8072462" y="6072206"/>
              <a:ext cx="285752" cy="714380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t-BR" dirty="0" smtClean="0">
                  <a:solidFill>
                    <a:schemeClr val="bg1"/>
                  </a:solidFill>
                </a:rPr>
                <a:t>Prj4</a:t>
              </a:r>
              <a:endParaRPr lang="pt-BR" dirty="0">
                <a:solidFill>
                  <a:schemeClr val="bg1"/>
                </a:solidFill>
              </a:endParaRPr>
            </a:p>
          </p:txBody>
        </p:sp>
      </p:grpSp>
      <p:sp>
        <p:nvSpPr>
          <p:cNvPr id="50" name="Retângulo de cantos arredondados 49"/>
          <p:cNvSpPr/>
          <p:nvPr/>
        </p:nvSpPr>
        <p:spPr>
          <a:xfrm>
            <a:off x="500034" y="3143248"/>
            <a:ext cx="8143932" cy="1571636"/>
          </a:xfrm>
          <a:prstGeom prst="round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400" b="1" dirty="0" smtClean="0"/>
              <a:t>COMBINE OS DOIS MODELOS</a:t>
            </a:r>
          </a:p>
          <a:p>
            <a:pPr algn="ctr"/>
            <a:r>
              <a:rPr lang="pt-BR" sz="4400" b="1" dirty="0" smtClean="0"/>
              <a:t>COM UMA CONSULTORIA</a:t>
            </a:r>
            <a:endParaRPr lang="pt-BR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3" grpId="0"/>
      <p:bldP spid="5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conquistar a liderança?</a:t>
            </a:r>
            <a:endParaRPr lang="pt-BR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/>
          </a:bodyPr>
          <a:lstStyle/>
          <a:p>
            <a:r>
              <a:rPr lang="pt-BR" sz="4400" b="1" dirty="0" smtClean="0"/>
              <a:t>É preciso ir além de sobreviver!</a:t>
            </a:r>
          </a:p>
          <a:p>
            <a:endParaRPr lang="pt-BR" sz="4400" b="1" dirty="0" smtClean="0"/>
          </a:p>
          <a:p>
            <a:r>
              <a:rPr lang="pt-BR" sz="4400" b="1" dirty="0" smtClean="0"/>
              <a:t>Como fazer isto?</a:t>
            </a:r>
          </a:p>
          <a:p>
            <a:endParaRPr lang="pt-BR" sz="4400" b="1" dirty="0" smtClean="0"/>
          </a:p>
          <a:p>
            <a:r>
              <a:rPr lang="pt-BR" sz="4400" b="1" dirty="0" smtClean="0"/>
              <a:t>Veja apresentação:</a:t>
            </a:r>
          </a:p>
          <a:p>
            <a:pPr lvl="1"/>
            <a:r>
              <a:rPr lang="pt-BR" sz="4000" b="1" dirty="0" smtClean="0">
                <a:hlinkClick r:id="rId2"/>
              </a:rPr>
              <a:t>Sustentabilidade &amp; Empregabilidade</a:t>
            </a:r>
            <a:endParaRPr lang="pt-BR" sz="4000" b="1" dirty="0"/>
          </a:p>
        </p:txBody>
      </p:sp>
      <p:pic>
        <p:nvPicPr>
          <p:cNvPr id="2050" name="Picture 2" descr="C:\Documents and Settings\marciorm\Configurações locais\Temporary Internet Files\Content.IE5\4HM6M802\MPj042222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716503"/>
            <a:ext cx="2571768" cy="3855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riângulo isósceles 15"/>
          <p:cNvSpPr/>
          <p:nvPr/>
        </p:nvSpPr>
        <p:spPr>
          <a:xfrm>
            <a:off x="1857356" y="2214554"/>
            <a:ext cx="5544868" cy="3929090"/>
          </a:xfrm>
          <a:prstGeom prst="triangle">
            <a:avLst>
              <a:gd name="adj" fmla="val 50000"/>
            </a:avLst>
          </a:prstGeom>
          <a:ln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Posicionando-se no Mercado</a:t>
            </a:r>
            <a:endParaRPr lang="pt-BR" dirty="0"/>
          </a:p>
        </p:txBody>
      </p:sp>
      <p:cxnSp>
        <p:nvCxnSpPr>
          <p:cNvPr id="18" name="Conector reto 17"/>
          <p:cNvCxnSpPr/>
          <p:nvPr/>
        </p:nvCxnSpPr>
        <p:spPr>
          <a:xfrm rot="10800000">
            <a:off x="2000232" y="5356237"/>
            <a:ext cx="5357850" cy="1588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ixaDeTexto 23"/>
          <p:cNvSpPr txBox="1"/>
          <p:nvPr/>
        </p:nvSpPr>
        <p:spPr>
          <a:xfrm>
            <a:off x="4143372" y="287613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 smtClean="0">
                <a:latin typeface="Arial" pitchFamily="34" charset="0"/>
                <a:cs typeface="Arial" pitchFamily="34" charset="0"/>
              </a:rPr>
              <a:t>Parceiro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CaixaDeTexto 24"/>
          <p:cNvSpPr txBox="1"/>
          <p:nvPr/>
        </p:nvSpPr>
        <p:spPr>
          <a:xfrm>
            <a:off x="3667015" y="3344291"/>
            <a:ext cx="10294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400" b="1" dirty="0" smtClean="0">
                <a:latin typeface="Arial" pitchFamily="34" charset="0"/>
                <a:cs typeface="Arial" pitchFamily="34" charset="0"/>
              </a:rPr>
              <a:t>Consultor</a:t>
            </a:r>
          </a:p>
          <a:p>
            <a:pPr algn="ctr"/>
            <a:r>
              <a:rPr lang="pt-BR" sz="1400" b="1" dirty="0" smtClean="0">
                <a:latin typeface="Arial" pitchFamily="34" charset="0"/>
                <a:cs typeface="Arial" pitchFamily="34" charset="0"/>
              </a:rPr>
              <a:t>Confiável</a:t>
            </a:r>
            <a:endParaRPr lang="pt-B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CaixaDeTexto 25"/>
          <p:cNvSpPr txBox="1"/>
          <p:nvPr/>
        </p:nvSpPr>
        <p:spPr>
          <a:xfrm>
            <a:off x="4629790" y="3357562"/>
            <a:ext cx="9893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400" b="1" dirty="0" smtClean="0">
                <a:latin typeface="Arial" pitchFamily="34" charset="0"/>
                <a:cs typeface="Arial" pitchFamily="34" charset="0"/>
              </a:rPr>
              <a:t>Cliente</a:t>
            </a:r>
          </a:p>
          <a:p>
            <a:pPr algn="ctr"/>
            <a:r>
              <a:rPr lang="pt-BR" sz="1400" b="1" dirty="0" smtClean="0">
                <a:latin typeface="Arial" pitchFamily="34" charset="0"/>
                <a:cs typeface="Arial" pitchFamily="34" charset="0"/>
              </a:rPr>
              <a:t>Confiável</a:t>
            </a:r>
            <a:endParaRPr lang="pt-B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CaixaDeTexto 26"/>
          <p:cNvSpPr txBox="1"/>
          <p:nvPr/>
        </p:nvSpPr>
        <p:spPr>
          <a:xfrm>
            <a:off x="3214678" y="4000504"/>
            <a:ext cx="12779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Provedor</a:t>
            </a:r>
          </a:p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de Solução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CaixaDeTexto 27"/>
          <p:cNvSpPr txBox="1"/>
          <p:nvPr/>
        </p:nvSpPr>
        <p:spPr>
          <a:xfrm>
            <a:off x="4714876" y="4000504"/>
            <a:ext cx="14269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Definidor</a:t>
            </a:r>
          </a:p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do Problema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CaixaDeTexto 28"/>
          <p:cNvSpPr txBox="1"/>
          <p:nvPr/>
        </p:nvSpPr>
        <p:spPr>
          <a:xfrm>
            <a:off x="3035376" y="4711495"/>
            <a:ext cx="11079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Fonte</a:t>
            </a:r>
          </a:p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Confiável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CaixaDeTexto 29"/>
          <p:cNvSpPr txBox="1"/>
          <p:nvPr/>
        </p:nvSpPr>
        <p:spPr>
          <a:xfrm>
            <a:off x="5040657" y="4711495"/>
            <a:ext cx="12458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Cliente</a:t>
            </a:r>
          </a:p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Importante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CaixaDeTexto 30"/>
          <p:cNvSpPr txBox="1"/>
          <p:nvPr/>
        </p:nvSpPr>
        <p:spPr>
          <a:xfrm>
            <a:off x="2617480" y="5559998"/>
            <a:ext cx="1311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Fornecedor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CaixaDeTexto 31"/>
          <p:cNvSpPr txBox="1"/>
          <p:nvPr/>
        </p:nvSpPr>
        <p:spPr>
          <a:xfrm>
            <a:off x="5283129" y="5559998"/>
            <a:ext cx="1289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600" b="1" dirty="0" smtClean="0">
                <a:latin typeface="Arial" pitchFamily="34" charset="0"/>
                <a:cs typeface="Arial" pitchFamily="34" charset="0"/>
              </a:rPr>
              <a:t>Comprador</a:t>
            </a:r>
            <a:endParaRPr lang="pt-BR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riângulo isósceles 32"/>
          <p:cNvSpPr/>
          <p:nvPr/>
        </p:nvSpPr>
        <p:spPr>
          <a:xfrm>
            <a:off x="4357686" y="3286124"/>
            <a:ext cx="571504" cy="2857520"/>
          </a:xfrm>
          <a:prstGeom prst="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3" name="Grupo 55"/>
          <p:cNvGrpSpPr/>
          <p:nvPr/>
        </p:nvGrpSpPr>
        <p:grpSpPr>
          <a:xfrm>
            <a:off x="7457143" y="2057610"/>
            <a:ext cx="1544013" cy="4185608"/>
            <a:chOff x="7300712" y="2057610"/>
            <a:chExt cx="1544013" cy="4185608"/>
          </a:xfrm>
        </p:grpSpPr>
        <p:sp>
          <p:nvSpPr>
            <p:cNvPr id="38" name="AutoShape 13"/>
            <p:cNvSpPr>
              <a:spLocks noChangeArrowheads="1"/>
            </p:cNvSpPr>
            <p:nvPr/>
          </p:nvSpPr>
          <p:spPr bwMode="auto">
            <a:xfrm rot="16200000">
              <a:off x="6643709" y="3786196"/>
              <a:ext cx="2857520" cy="7143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55 w 21600"/>
                <a:gd name="T13" fmla="*/ 5409 h 21600"/>
                <a:gd name="T14" fmla="*/ 18900 w 21600"/>
                <a:gd name="T15" fmla="*/ 162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/>
              <a:endParaRPr lang="pt-BR" b="1" dirty="0" smtClean="0">
                <a:latin typeface="Arial" pitchFamily="34" charset="0"/>
                <a:cs typeface="Arial" pitchFamily="34" charset="0"/>
                <a:sym typeface="Wingdings"/>
              </a:endParaRPr>
            </a:p>
          </p:txBody>
        </p:sp>
        <p:sp>
          <p:nvSpPr>
            <p:cNvPr id="40" name="CaixaDeTexto 39"/>
            <p:cNvSpPr txBox="1"/>
            <p:nvPr/>
          </p:nvSpPr>
          <p:spPr>
            <a:xfrm>
              <a:off x="7313024" y="5596887"/>
              <a:ext cx="153118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Esquema de</a:t>
              </a:r>
            </a:p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Penalidades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CaixaDeTexto 40"/>
            <p:cNvSpPr txBox="1"/>
            <p:nvPr/>
          </p:nvSpPr>
          <p:spPr>
            <a:xfrm>
              <a:off x="7300712" y="2057610"/>
              <a:ext cx="15440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Pagamentos</a:t>
              </a:r>
            </a:p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de Incentivos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Grupo 54"/>
          <p:cNvGrpSpPr/>
          <p:nvPr/>
        </p:nvGrpSpPr>
        <p:grpSpPr>
          <a:xfrm>
            <a:off x="71406" y="2057610"/>
            <a:ext cx="1749197" cy="4160861"/>
            <a:chOff x="693731" y="2057610"/>
            <a:chExt cx="1749197" cy="4160861"/>
          </a:xfrm>
        </p:grpSpPr>
        <p:sp>
          <p:nvSpPr>
            <p:cNvPr id="39" name="AutoShape 13"/>
            <p:cNvSpPr>
              <a:spLocks noChangeArrowheads="1"/>
            </p:cNvSpPr>
            <p:nvPr/>
          </p:nvSpPr>
          <p:spPr bwMode="auto">
            <a:xfrm rot="16200000">
              <a:off x="142837" y="3786197"/>
              <a:ext cx="2857520" cy="7143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55 w 21600"/>
                <a:gd name="T13" fmla="*/ 5409 h 21600"/>
                <a:gd name="T14" fmla="*/ 18900 w 21600"/>
                <a:gd name="T15" fmla="*/ 162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/>
              <a:endParaRPr lang="pt-BR" b="1" dirty="0" smtClean="0">
                <a:latin typeface="Arial" pitchFamily="34" charset="0"/>
                <a:cs typeface="Arial" pitchFamily="34" charset="0"/>
                <a:sym typeface="Wingdings"/>
              </a:endParaRPr>
            </a:p>
          </p:txBody>
        </p:sp>
        <p:sp>
          <p:nvSpPr>
            <p:cNvPr id="42" name="CaixaDeTexto 41"/>
            <p:cNvSpPr txBox="1"/>
            <p:nvPr/>
          </p:nvSpPr>
          <p:spPr>
            <a:xfrm>
              <a:off x="693731" y="2057610"/>
              <a:ext cx="174919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Negócios</a:t>
              </a:r>
            </a:p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Compartilhado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CaixaDeTexto 42"/>
            <p:cNvSpPr txBox="1"/>
            <p:nvPr/>
          </p:nvSpPr>
          <p:spPr>
            <a:xfrm>
              <a:off x="785786" y="5572140"/>
              <a:ext cx="15867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Transação de</a:t>
              </a:r>
            </a:p>
            <a:p>
              <a:pPr algn="ctr"/>
              <a:r>
                <a:rPr lang="pt-BR" dirty="0" smtClean="0">
                  <a:latin typeface="Arial" pitchFamily="34" charset="0"/>
                  <a:cs typeface="Arial" pitchFamily="34" charset="0"/>
                </a:rPr>
                <a:t>Commodities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4" name="CaixaDeTexto 53"/>
          <p:cNvSpPr txBox="1"/>
          <p:nvPr/>
        </p:nvSpPr>
        <p:spPr>
          <a:xfrm>
            <a:off x="4071934" y="6500834"/>
            <a:ext cx="1184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1200" i="1" dirty="0" smtClean="0">
                <a:latin typeface="Arial" pitchFamily="34" charset="0"/>
                <a:cs typeface="Arial" pitchFamily="34" charset="0"/>
              </a:rPr>
              <a:t>Fonte: </a:t>
            </a:r>
            <a:r>
              <a:rPr lang="pt-BR" sz="1200" i="1" dirty="0" err="1" smtClean="0">
                <a:latin typeface="Arial" pitchFamily="34" charset="0"/>
                <a:cs typeface="Arial" pitchFamily="34" charset="0"/>
              </a:rPr>
              <a:t>Gartner</a:t>
            </a:r>
            <a:endParaRPr lang="pt-BR" sz="1200" i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upo 59"/>
          <p:cNvGrpSpPr/>
          <p:nvPr/>
        </p:nvGrpSpPr>
        <p:grpSpPr>
          <a:xfrm>
            <a:off x="3857620" y="2673676"/>
            <a:ext cx="1512887" cy="3327092"/>
            <a:chOff x="4357686" y="2673676"/>
            <a:chExt cx="1512887" cy="332709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2" name="Oval 9"/>
            <p:cNvSpPr>
              <a:spLocks noChangeArrowheads="1"/>
            </p:cNvSpPr>
            <p:nvPr/>
          </p:nvSpPr>
          <p:spPr bwMode="auto">
            <a:xfrm>
              <a:off x="4357686" y="4014152"/>
              <a:ext cx="1512887" cy="50958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pt-BR" sz="1300" b="1" dirty="0" smtClean="0">
                  <a:solidFill>
                    <a:schemeClr val="bg1"/>
                  </a:solidFill>
                </a:rPr>
                <a:t>Fábrica de</a:t>
              </a:r>
            </a:p>
            <a:p>
              <a:pPr algn="ctr"/>
              <a:r>
                <a:rPr lang="pt-BR" sz="1300" b="1" dirty="0" smtClean="0">
                  <a:solidFill>
                    <a:schemeClr val="bg1"/>
                  </a:solidFill>
                </a:rPr>
                <a:t>Software</a:t>
              </a:r>
              <a:endParaRPr lang="pt-BR" sz="1300" b="1" dirty="0">
                <a:solidFill>
                  <a:schemeClr val="bg1"/>
                </a:solidFill>
              </a:endParaRPr>
            </a:p>
          </p:txBody>
        </p:sp>
        <p:sp>
          <p:nvSpPr>
            <p:cNvPr id="53" name="Oval 9"/>
            <p:cNvSpPr>
              <a:spLocks noChangeArrowheads="1"/>
            </p:cNvSpPr>
            <p:nvPr/>
          </p:nvSpPr>
          <p:spPr bwMode="auto">
            <a:xfrm>
              <a:off x="4357686" y="2673676"/>
              <a:ext cx="1512887" cy="50958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n-US" sz="1300" b="1" dirty="0" smtClean="0">
                  <a:solidFill>
                    <a:schemeClr val="bg1"/>
                  </a:solidFill>
                </a:rPr>
                <a:t>Joint-Venture</a:t>
              </a:r>
              <a:endParaRPr lang="en-US" sz="13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4357686" y="3357562"/>
              <a:ext cx="1512887" cy="50958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pt-BR" sz="1300" b="1" dirty="0">
                  <a:solidFill>
                    <a:schemeClr val="bg1"/>
                  </a:solidFill>
                </a:rPr>
                <a:t>Consultoria</a:t>
              </a:r>
            </a:p>
          </p:txBody>
        </p:sp>
        <p:sp>
          <p:nvSpPr>
            <p:cNvPr id="58" name="Oval 9"/>
            <p:cNvSpPr>
              <a:spLocks noChangeArrowheads="1"/>
            </p:cNvSpPr>
            <p:nvPr/>
          </p:nvSpPr>
          <p:spPr bwMode="auto">
            <a:xfrm>
              <a:off x="4357686" y="4728532"/>
              <a:ext cx="1512887" cy="50958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pt-BR" sz="1300" b="1" dirty="0" smtClean="0">
                  <a:solidFill>
                    <a:schemeClr val="bg1"/>
                  </a:solidFill>
                </a:rPr>
                <a:t>Software</a:t>
              </a:r>
            </a:p>
            <a:p>
              <a:pPr algn="ctr"/>
              <a:r>
                <a:rPr lang="pt-BR" sz="1300" b="1" dirty="0" smtClean="0">
                  <a:solidFill>
                    <a:schemeClr val="bg1"/>
                  </a:solidFill>
                </a:rPr>
                <a:t>Vertical</a:t>
              </a:r>
              <a:endParaRPr lang="pt-BR" sz="1300" b="1" dirty="0">
                <a:solidFill>
                  <a:schemeClr val="bg1"/>
                </a:solidFill>
              </a:endParaRPr>
            </a:p>
          </p:txBody>
        </p:sp>
        <p:sp>
          <p:nvSpPr>
            <p:cNvPr id="59" name="Oval 9"/>
            <p:cNvSpPr>
              <a:spLocks noChangeArrowheads="1"/>
            </p:cNvSpPr>
            <p:nvPr/>
          </p:nvSpPr>
          <p:spPr bwMode="auto">
            <a:xfrm>
              <a:off x="4357686" y="5491181"/>
              <a:ext cx="1512887" cy="509587"/>
            </a:xfrm>
            <a:prstGeom prst="ellipse">
              <a:avLst/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pt-BR" sz="1300" b="1" dirty="0" smtClean="0">
                  <a:solidFill>
                    <a:schemeClr val="bg1"/>
                  </a:solidFill>
                </a:rPr>
                <a:t>Revendedor</a:t>
              </a:r>
              <a:endParaRPr lang="pt-BR" sz="13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62" name="Conector reto 61"/>
          <p:cNvCxnSpPr/>
          <p:nvPr/>
        </p:nvCxnSpPr>
        <p:spPr>
          <a:xfrm rot="10800000">
            <a:off x="2000233" y="4641857"/>
            <a:ext cx="5357850" cy="1588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to 62"/>
          <p:cNvCxnSpPr/>
          <p:nvPr/>
        </p:nvCxnSpPr>
        <p:spPr>
          <a:xfrm rot="10800000">
            <a:off x="2000233" y="3927477"/>
            <a:ext cx="5357850" cy="1588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ctor reto 63"/>
          <p:cNvCxnSpPr/>
          <p:nvPr/>
        </p:nvCxnSpPr>
        <p:spPr>
          <a:xfrm rot="10800000">
            <a:off x="2000232" y="3286124"/>
            <a:ext cx="5357850" cy="1588"/>
          </a:xfrm>
          <a:prstGeom prst="line">
            <a:avLst/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o 56"/>
          <p:cNvGrpSpPr/>
          <p:nvPr/>
        </p:nvGrpSpPr>
        <p:grpSpPr>
          <a:xfrm>
            <a:off x="1785918" y="2571744"/>
            <a:ext cx="5715040" cy="3571900"/>
            <a:chOff x="1785918" y="2714620"/>
            <a:chExt cx="5715040" cy="3214710"/>
          </a:xfrm>
          <a:solidFill>
            <a:schemeClr val="accent1">
              <a:lumMod val="20000"/>
              <a:lumOff val="80000"/>
              <a:alpha val="50196"/>
            </a:schemeClr>
          </a:solidFill>
        </p:grpSpPr>
        <p:sp>
          <p:nvSpPr>
            <p:cNvPr id="34" name="Retângulo de cantos arredondados 33"/>
            <p:cNvSpPr/>
            <p:nvPr/>
          </p:nvSpPr>
          <p:spPr>
            <a:xfrm>
              <a:off x="1785918" y="4857760"/>
              <a:ext cx="5715040" cy="1071570"/>
            </a:xfrm>
            <a:prstGeom prst="roundRect">
              <a:avLst/>
            </a:prstGeom>
            <a:grp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Utilidade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tângulo de cantos arredondados 34"/>
            <p:cNvSpPr/>
            <p:nvPr/>
          </p:nvSpPr>
          <p:spPr>
            <a:xfrm>
              <a:off x="1785918" y="3786190"/>
              <a:ext cx="5715040" cy="1071570"/>
            </a:xfrm>
            <a:prstGeom prst="roundRect">
              <a:avLst/>
            </a:prstGeom>
            <a:grp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Melhoria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tângulo de cantos arredondados 35"/>
            <p:cNvSpPr/>
            <p:nvPr/>
          </p:nvSpPr>
          <p:spPr>
            <a:xfrm>
              <a:off x="1785918" y="2714620"/>
              <a:ext cx="5715040" cy="1071570"/>
            </a:xfrm>
            <a:prstGeom prst="roundRect">
              <a:avLst/>
            </a:prstGeom>
            <a:grp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Transformação</a:t>
              </a:r>
              <a:endParaRPr lang="pt-BR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 fontScale="77500" lnSpcReduction="20000"/>
          </a:bodyPr>
          <a:lstStyle/>
          <a:p>
            <a:r>
              <a:rPr lang="pt-BR" dirty="0" smtClean="0">
                <a:sym typeface="Wingdings" pitchFamily="2" charset="2"/>
              </a:rPr>
              <a:t>Empresa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Um pouco de história (Zeus Computação)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2ª empresa: </a:t>
            </a:r>
            <a:r>
              <a:rPr lang="pt-BR" dirty="0" err="1" smtClean="0">
                <a:sym typeface="Wingdings" pitchFamily="2" charset="2"/>
              </a:rPr>
              <a:t>Acc</a:t>
            </a:r>
            <a:r>
              <a:rPr lang="pt-BR" dirty="0" smtClean="0">
                <a:sym typeface="Wingdings" pitchFamily="2" charset="2"/>
              </a:rPr>
              <a:t> Informática®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Desafios da </a:t>
            </a:r>
            <a:r>
              <a:rPr lang="pt-BR" dirty="0" err="1" smtClean="0">
                <a:sym typeface="Wingdings" pitchFamily="2" charset="2"/>
              </a:rPr>
              <a:t>Acc</a:t>
            </a:r>
            <a:endParaRPr lang="pt-BR" dirty="0" smtClean="0">
              <a:sym typeface="Wingdings" pitchFamily="2" charset="2"/>
            </a:endParaRPr>
          </a:p>
          <a:p>
            <a:pPr lvl="1"/>
            <a:r>
              <a:rPr lang="pt-BR" dirty="0" smtClean="0">
                <a:sym typeface="Wingdings" pitchFamily="2" charset="2"/>
              </a:rPr>
              <a:t>Como se manter no negócio?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abrir um negócio?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resgatar o investimento feito?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conquistar a liderança?</a:t>
            </a:r>
          </a:p>
          <a:p>
            <a:r>
              <a:rPr lang="pt-BR" dirty="0" smtClean="0"/>
              <a:t>Emprego</a:t>
            </a:r>
            <a:endParaRPr lang="pt-BR" dirty="0" smtClean="0">
              <a:sym typeface="Wingdings" pitchFamily="2" charset="2"/>
            </a:endParaRPr>
          </a:p>
          <a:p>
            <a:pPr lvl="1"/>
            <a:r>
              <a:rPr lang="pt-BR" dirty="0" smtClean="0">
                <a:sym typeface="Wingdings" pitchFamily="2" charset="2"/>
              </a:rPr>
              <a:t>Mais um pouco de história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entrar no mercado?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ganhar dinheiro e resgatar o investimento?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se manter e crescer no mercado?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Empregado x Empreendedor</a:t>
            </a:r>
          </a:p>
        </p:txBody>
      </p:sp>
      <p:pic>
        <p:nvPicPr>
          <p:cNvPr id="24580" name="Picture 4" descr="C:\Documents and Settings\marciorm\Configurações locais\Temporary Internet Files\Content.IE5\BJUP0J1Y\MPj040222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714752"/>
            <a:ext cx="2225461" cy="1785950"/>
          </a:xfrm>
          <a:prstGeom prst="rect">
            <a:avLst/>
          </a:prstGeom>
          <a:noFill/>
        </p:spPr>
      </p:pic>
      <p:pic>
        <p:nvPicPr>
          <p:cNvPr id="24584" name="Picture 8" descr="C:\Documents and Settings\marciorm\Configurações locais\Temporary Internet Files\Content.IE5\BJUP0J1Y\MPj0402343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1671097"/>
            <a:ext cx="2197378" cy="1757903"/>
          </a:xfrm>
          <a:prstGeom prst="rect">
            <a:avLst/>
          </a:prstGeom>
          <a:noFill/>
        </p:spPr>
      </p:pic>
      <p:sp>
        <p:nvSpPr>
          <p:cNvPr id="7" name="Retângulo 6"/>
          <p:cNvSpPr/>
          <p:nvPr/>
        </p:nvSpPr>
        <p:spPr>
          <a:xfrm>
            <a:off x="571472" y="4500570"/>
            <a:ext cx="6572296" cy="2071702"/>
          </a:xfrm>
          <a:prstGeom prst="rect">
            <a:avLst/>
          </a:prstGeom>
          <a:solidFill>
            <a:srgbClr val="CCFFFF">
              <a:alpha val="30000"/>
            </a:srgbClr>
          </a:solidFill>
          <a:ln w="952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797081"/>
          </a:xfrm>
        </p:spPr>
        <p:txBody>
          <a:bodyPr>
            <a:normAutofit fontScale="77500" lnSpcReduction="20000"/>
          </a:bodyPr>
          <a:lstStyle/>
          <a:p>
            <a:r>
              <a:rPr lang="pt-BR" dirty="0" smtClean="0">
                <a:sym typeface="Wingdings" pitchFamily="2" charset="2"/>
              </a:rPr>
              <a:t>Empresa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Um pouco de história (Zeus Computação)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2ª empresa: </a:t>
            </a:r>
            <a:r>
              <a:rPr lang="pt-BR" dirty="0" err="1" smtClean="0">
                <a:sym typeface="Wingdings" pitchFamily="2" charset="2"/>
              </a:rPr>
              <a:t>Acc</a:t>
            </a:r>
            <a:r>
              <a:rPr lang="pt-BR" dirty="0" smtClean="0">
                <a:sym typeface="Wingdings" pitchFamily="2" charset="2"/>
              </a:rPr>
              <a:t> Informática®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Desafios da </a:t>
            </a:r>
            <a:r>
              <a:rPr lang="pt-BR" dirty="0" err="1" smtClean="0">
                <a:sym typeface="Wingdings" pitchFamily="2" charset="2"/>
              </a:rPr>
              <a:t>Acc</a:t>
            </a:r>
            <a:endParaRPr lang="pt-BR" dirty="0" smtClean="0">
              <a:sym typeface="Wingdings" pitchFamily="2" charset="2"/>
            </a:endParaRPr>
          </a:p>
          <a:p>
            <a:pPr lvl="1"/>
            <a:r>
              <a:rPr lang="pt-BR" dirty="0" smtClean="0">
                <a:sym typeface="Wingdings" pitchFamily="2" charset="2"/>
              </a:rPr>
              <a:t>Como se manter no negócio?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abrir um negócio?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resgatar o investimento feito?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conquistar a liderança?</a:t>
            </a:r>
          </a:p>
          <a:p>
            <a:r>
              <a:rPr lang="pt-BR" dirty="0" smtClean="0"/>
              <a:t>Emprego</a:t>
            </a:r>
            <a:endParaRPr lang="pt-BR" dirty="0" smtClean="0">
              <a:sym typeface="Wingdings" pitchFamily="2" charset="2"/>
            </a:endParaRPr>
          </a:p>
          <a:p>
            <a:pPr lvl="1"/>
            <a:r>
              <a:rPr lang="pt-BR" dirty="0" smtClean="0">
                <a:sym typeface="Wingdings" pitchFamily="2" charset="2"/>
              </a:rPr>
              <a:t>Mais um pouco de história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entrar no mercado?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ganhar dinheiro e resgatar o investimento?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Como se manter e crescer no mercado?</a:t>
            </a:r>
          </a:p>
          <a:p>
            <a:pPr lvl="1"/>
            <a:r>
              <a:rPr lang="pt-BR" dirty="0" smtClean="0">
                <a:sym typeface="Wingdings" pitchFamily="2" charset="2"/>
              </a:rPr>
              <a:t>Empregado x Empreendedor</a:t>
            </a:r>
          </a:p>
        </p:txBody>
      </p:sp>
      <p:pic>
        <p:nvPicPr>
          <p:cNvPr id="24580" name="Picture 4" descr="C:\Documents and Settings\marciorm\Configurações locais\Temporary Internet Files\Content.IE5\BJUP0J1Y\MPj040222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714752"/>
            <a:ext cx="2225461" cy="1785950"/>
          </a:xfrm>
          <a:prstGeom prst="rect">
            <a:avLst/>
          </a:prstGeom>
          <a:noFill/>
        </p:spPr>
      </p:pic>
      <p:pic>
        <p:nvPicPr>
          <p:cNvPr id="24584" name="Picture 8" descr="C:\Documents and Settings\marciorm\Configurações locais\Temporary Internet Files\Content.IE5\BJUP0J1Y\MPj0402343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1671097"/>
            <a:ext cx="2197378" cy="1757903"/>
          </a:xfrm>
          <a:prstGeom prst="rect">
            <a:avLst/>
          </a:prstGeom>
          <a:noFill/>
        </p:spPr>
      </p:pic>
      <p:sp>
        <p:nvSpPr>
          <p:cNvPr id="7" name="Retângulo 6"/>
          <p:cNvSpPr/>
          <p:nvPr/>
        </p:nvSpPr>
        <p:spPr>
          <a:xfrm>
            <a:off x="571472" y="1799574"/>
            <a:ext cx="6572296" cy="2714644"/>
          </a:xfrm>
          <a:prstGeom prst="rect">
            <a:avLst/>
          </a:prstGeom>
          <a:solidFill>
            <a:srgbClr val="CCFFFF">
              <a:alpha val="30000"/>
            </a:srgbClr>
          </a:solidFill>
          <a:ln w="9525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Mais um pouco de história</a:t>
            </a:r>
            <a:endParaRPr lang="pt-BR" dirty="0"/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9937919"/>
              </p:ext>
            </p:extLst>
          </p:nvPr>
        </p:nvGraphicFramePr>
        <p:xfrm>
          <a:off x="455170" y="1628800"/>
          <a:ext cx="8509318" cy="50356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3367"/>
                <a:gridCol w="2326005"/>
                <a:gridCol w="4389946"/>
              </a:tblGrid>
              <a:tr h="392814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Período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Empresa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Funções</a:t>
                      </a:r>
                      <a:endParaRPr lang="pt-BR" sz="1600" dirty="0"/>
                    </a:p>
                  </a:txBody>
                  <a:tcPr anchor="ctr"/>
                </a:tc>
              </a:tr>
              <a:tr h="392814">
                <a:tc>
                  <a:txBody>
                    <a:bodyPr/>
                    <a:lstStyle/>
                    <a:p>
                      <a:r>
                        <a:rPr kumimoji="0" lang="pt-B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11/1978 a 11/1982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pt-B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Casas do Babá (Uberaba)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pt-BR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Cobrador, Chefe de Cobrança ... Assessor Contábil</a:t>
                      </a:r>
                      <a:endParaRPr lang="pt-BR" sz="1600" dirty="0"/>
                    </a:p>
                  </a:txBody>
                  <a:tcPr anchor="ctr"/>
                </a:tc>
              </a:tr>
              <a:tr h="392814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04/1984 a 08/1986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ELBS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Professor de Informática &amp; Analista de Sistemas</a:t>
                      </a:r>
                      <a:endParaRPr lang="pt-BR" sz="1600" dirty="0"/>
                    </a:p>
                  </a:txBody>
                  <a:tcPr anchor="ctr"/>
                </a:tc>
              </a:tr>
              <a:tr h="392814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08/1984 a 11/1985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Colégio Impacto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Professor de Química, Física e Matemática</a:t>
                      </a:r>
                      <a:endParaRPr lang="pt-BR" sz="1600" dirty="0"/>
                    </a:p>
                  </a:txBody>
                  <a:tcPr anchor="ctr"/>
                </a:tc>
              </a:tr>
              <a:tr h="392814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02/1987 a 11/1987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E. E. P. José Ignácio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Professor de Informática</a:t>
                      </a:r>
                      <a:endParaRPr lang="pt-BR" sz="1600" dirty="0"/>
                    </a:p>
                  </a:txBody>
                  <a:tcPr anchor="ctr"/>
                </a:tc>
              </a:tr>
              <a:tr h="392814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01/2005 a 09/2006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err="1" smtClean="0"/>
                        <a:t>Invit</a:t>
                      </a:r>
                      <a:r>
                        <a:rPr lang="pt-BR" sz="1600" dirty="0" smtClean="0"/>
                        <a:t> </a:t>
                      </a:r>
                      <a:r>
                        <a:rPr lang="pt-BR" sz="1600" dirty="0" err="1" smtClean="0"/>
                        <a:t>Information</a:t>
                      </a:r>
                      <a:r>
                        <a:rPr lang="pt-BR" sz="1600" dirty="0" smtClean="0"/>
                        <a:t> </a:t>
                      </a:r>
                      <a:r>
                        <a:rPr lang="pt-BR" sz="1600" dirty="0" err="1" smtClean="0"/>
                        <a:t>Services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Gerente de Fábrica de Software</a:t>
                      </a:r>
                      <a:endParaRPr lang="pt-BR" sz="1600" dirty="0"/>
                    </a:p>
                  </a:txBody>
                  <a:tcPr anchor="ctr"/>
                </a:tc>
              </a:tr>
              <a:tr h="392814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11/2006</a:t>
                      </a:r>
                      <a:r>
                        <a:rPr lang="pt-BR" sz="1600" baseline="0" dirty="0" smtClean="0"/>
                        <a:t> em diante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CTBC/</a:t>
                      </a:r>
                      <a:r>
                        <a:rPr lang="pt-BR" sz="1600" dirty="0" err="1" smtClean="0"/>
                        <a:t>Algar</a:t>
                      </a:r>
                      <a:r>
                        <a:rPr lang="pt-BR" sz="1600" dirty="0" smtClean="0"/>
                        <a:t> Telecom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Gerente</a:t>
                      </a:r>
                      <a:r>
                        <a:rPr lang="pt-BR" sz="1600" baseline="0" dirty="0" smtClean="0"/>
                        <a:t> de Projetos de Data Center – 3 meses</a:t>
                      </a:r>
                    </a:p>
                    <a:p>
                      <a:r>
                        <a:rPr lang="pt-BR" sz="1600" baseline="0" dirty="0" smtClean="0"/>
                        <a:t>Gerente de Ativações de Data Center – 3 meses</a:t>
                      </a:r>
                    </a:p>
                    <a:p>
                      <a:r>
                        <a:rPr lang="pt-BR" sz="1600" baseline="0" dirty="0" smtClean="0"/>
                        <a:t>Gerente de Ativações da Concessão – 3 meses</a:t>
                      </a:r>
                    </a:p>
                    <a:p>
                      <a:r>
                        <a:rPr lang="pt-BR" sz="1600" dirty="0" smtClean="0"/>
                        <a:t>Gerente de Ativações da Expansão – 3 meses</a:t>
                      </a:r>
                    </a:p>
                    <a:p>
                      <a:r>
                        <a:rPr lang="pt-BR" sz="1600" dirty="0" smtClean="0"/>
                        <a:t>Analista de Processos</a:t>
                      </a:r>
                      <a:r>
                        <a:rPr lang="pt-BR" sz="1600" baseline="0" dirty="0" smtClean="0"/>
                        <a:t> de Negócio – 9 meses</a:t>
                      </a:r>
                    </a:p>
                    <a:p>
                      <a:r>
                        <a:rPr lang="pt-BR" sz="1600" baseline="0" dirty="0" smtClean="0"/>
                        <a:t>Gerente de Projetos de Operações – 2 meses</a:t>
                      </a:r>
                    </a:p>
                    <a:p>
                      <a:r>
                        <a:rPr lang="pt-BR" sz="1600" dirty="0" smtClean="0"/>
                        <a:t>Gerente de Projetos</a:t>
                      </a:r>
                      <a:r>
                        <a:rPr lang="pt-BR" sz="1600" baseline="0" dirty="0" smtClean="0"/>
                        <a:t> de Mercado – 2,4 anos</a:t>
                      </a:r>
                    </a:p>
                    <a:p>
                      <a:r>
                        <a:rPr lang="pt-BR" sz="1600" baseline="0" dirty="0" smtClean="0"/>
                        <a:t>Arquiteto Corporativo de TI – 3 meses</a:t>
                      </a:r>
                    </a:p>
                    <a:p>
                      <a:r>
                        <a:rPr lang="pt-BR" sz="1600" baseline="0" dirty="0" smtClean="0"/>
                        <a:t>Governança de Aplicações de TI – 3 meses</a:t>
                      </a:r>
                      <a:endParaRPr lang="pt-BR" sz="1600" dirty="0"/>
                    </a:p>
                  </a:txBody>
                  <a:tcPr anchor="ctr"/>
                </a:tc>
              </a:tr>
              <a:tr h="392814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08/2006 em diante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err="1" smtClean="0"/>
                        <a:t>Uniminas</a:t>
                      </a:r>
                      <a:r>
                        <a:rPr lang="pt-BR" sz="1600" dirty="0" smtClean="0"/>
                        <a:t> (Pitágoras)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Professor Universitário de TI (graduação e pós)</a:t>
                      </a:r>
                      <a:endParaRPr lang="pt-BR" sz="16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entrar no mercado?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/>
          </a:bodyPr>
          <a:lstStyle/>
          <a:p>
            <a:r>
              <a:rPr lang="pt-BR" dirty="0" smtClean="0"/>
              <a:t>Construindo sua Empregabilidade:</a:t>
            </a:r>
          </a:p>
          <a:p>
            <a:pPr lvl="1"/>
            <a:r>
              <a:rPr lang="pt-BR" dirty="0" smtClean="0"/>
              <a:t>Formando a Competência necessária:</a:t>
            </a:r>
          </a:p>
          <a:p>
            <a:pPr lvl="2"/>
            <a:r>
              <a:rPr lang="pt-BR" dirty="0" smtClean="0"/>
              <a:t>Conhecimentos + Habilidades + Atitudes</a:t>
            </a:r>
          </a:p>
          <a:p>
            <a:pPr lvl="1"/>
            <a:r>
              <a:rPr lang="pt-BR" dirty="0" smtClean="0"/>
              <a:t>Conhecimento:</a:t>
            </a:r>
          </a:p>
          <a:p>
            <a:pPr lvl="2"/>
            <a:r>
              <a:rPr lang="pt-BR" dirty="0" smtClean="0"/>
              <a:t>Graduação</a:t>
            </a:r>
          </a:p>
          <a:p>
            <a:pPr lvl="2"/>
            <a:r>
              <a:rPr lang="pt-BR" dirty="0" smtClean="0"/>
              <a:t>Especialização x Mestrado x Doutorado</a:t>
            </a:r>
          </a:p>
          <a:p>
            <a:pPr lvl="1"/>
            <a:r>
              <a:rPr lang="pt-BR" dirty="0" smtClean="0"/>
              <a:t>Habilidades:</a:t>
            </a:r>
          </a:p>
          <a:p>
            <a:pPr lvl="2"/>
            <a:r>
              <a:rPr lang="pt-BR" dirty="0" smtClean="0"/>
              <a:t>Estágio, </a:t>
            </a:r>
            <a:r>
              <a:rPr lang="en-US" i="1" dirty="0" smtClean="0"/>
              <a:t>Trainee</a:t>
            </a:r>
            <a:r>
              <a:rPr lang="pt-BR" dirty="0" smtClean="0"/>
              <a:t>, Júnior e Certificação</a:t>
            </a:r>
          </a:p>
          <a:p>
            <a:pPr lvl="1"/>
            <a:r>
              <a:rPr lang="pt-BR" dirty="0" smtClean="0"/>
              <a:t>Atitudes:</a:t>
            </a:r>
          </a:p>
          <a:p>
            <a:pPr lvl="2"/>
            <a:r>
              <a:rPr lang="pt-BR" dirty="0" smtClean="0"/>
              <a:t>Conheça a si mesmo </a:t>
            </a:r>
            <a:r>
              <a:rPr lang="pt-BR" dirty="0" smtClean="0">
                <a:sym typeface="Wingdings"/>
              </a:rPr>
              <a:t> Erre  Melhore</a:t>
            </a:r>
            <a:endParaRPr lang="pt-BR" dirty="0" smtClean="0"/>
          </a:p>
        </p:txBody>
      </p:sp>
      <p:pic>
        <p:nvPicPr>
          <p:cNvPr id="3074" name="Picture 2" descr="C:\Documents and Settings\marciorm\Configurações locais\Temporary Internet Files\Content.IE5\5TZPZC40\MPj041005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4423" y="3643314"/>
            <a:ext cx="2336734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Carreira Profissional</a:t>
            </a:r>
            <a:endParaRPr lang="pt-BR" dirty="0"/>
          </a:p>
        </p:txBody>
      </p:sp>
      <p:cxnSp>
        <p:nvCxnSpPr>
          <p:cNvPr id="5" name="Conector de seta reta 4"/>
          <p:cNvCxnSpPr/>
          <p:nvPr/>
        </p:nvCxnSpPr>
        <p:spPr>
          <a:xfrm rot="5400000">
            <a:off x="-999767" y="4572405"/>
            <a:ext cx="3571106" cy="1588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e seta reta 6"/>
          <p:cNvCxnSpPr/>
          <p:nvPr/>
        </p:nvCxnSpPr>
        <p:spPr>
          <a:xfrm>
            <a:off x="500034" y="6084348"/>
            <a:ext cx="8072494" cy="1588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rma livre 7"/>
          <p:cNvSpPr/>
          <p:nvPr/>
        </p:nvSpPr>
        <p:spPr>
          <a:xfrm>
            <a:off x="1028900" y="3648935"/>
            <a:ext cx="6728347" cy="2422477"/>
          </a:xfrm>
          <a:custGeom>
            <a:avLst/>
            <a:gdLst>
              <a:gd name="connsiteX0" fmla="*/ 0 w 6728347"/>
              <a:gd name="connsiteY0" fmla="*/ 2422477 h 2422477"/>
              <a:gd name="connsiteX1" fmla="*/ 1173708 w 6728347"/>
              <a:gd name="connsiteY1" fmla="*/ 2204113 h 2422477"/>
              <a:gd name="connsiteX2" fmla="*/ 1733266 w 6728347"/>
              <a:gd name="connsiteY2" fmla="*/ 1876567 h 2422477"/>
              <a:gd name="connsiteX3" fmla="*/ 2565779 w 6728347"/>
              <a:gd name="connsiteY3" fmla="*/ 825689 h 2422477"/>
              <a:gd name="connsiteX4" fmla="*/ 3425588 w 6728347"/>
              <a:gd name="connsiteY4" fmla="*/ 279779 h 2422477"/>
              <a:gd name="connsiteX5" fmla="*/ 5254388 w 6728347"/>
              <a:gd name="connsiteY5" fmla="*/ 225188 h 2422477"/>
              <a:gd name="connsiteX6" fmla="*/ 6127845 w 6728347"/>
              <a:gd name="connsiteY6" fmla="*/ 1630907 h 2422477"/>
              <a:gd name="connsiteX7" fmla="*/ 6728347 w 6728347"/>
              <a:gd name="connsiteY7" fmla="*/ 2367886 h 24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728347" h="2422477">
                <a:moveTo>
                  <a:pt x="0" y="2422477"/>
                </a:moveTo>
                <a:cubicBezTo>
                  <a:pt x="442415" y="2358787"/>
                  <a:pt x="884830" y="2295098"/>
                  <a:pt x="1173708" y="2204113"/>
                </a:cubicBezTo>
                <a:cubicBezTo>
                  <a:pt x="1462586" y="2113128"/>
                  <a:pt x="1501254" y="2106304"/>
                  <a:pt x="1733266" y="1876567"/>
                </a:cubicBezTo>
                <a:cubicBezTo>
                  <a:pt x="1965278" y="1646830"/>
                  <a:pt x="2283725" y="1091820"/>
                  <a:pt x="2565779" y="825689"/>
                </a:cubicBezTo>
                <a:cubicBezTo>
                  <a:pt x="2847833" y="559558"/>
                  <a:pt x="2977487" y="379862"/>
                  <a:pt x="3425588" y="279779"/>
                </a:cubicBezTo>
                <a:cubicBezTo>
                  <a:pt x="3873689" y="179696"/>
                  <a:pt x="4804012" y="0"/>
                  <a:pt x="5254388" y="225188"/>
                </a:cubicBezTo>
                <a:cubicBezTo>
                  <a:pt x="5704764" y="450376"/>
                  <a:pt x="5882185" y="1273791"/>
                  <a:pt x="6127845" y="1630907"/>
                </a:cubicBezTo>
                <a:cubicBezTo>
                  <a:pt x="6373505" y="1988023"/>
                  <a:pt x="6437195" y="2256429"/>
                  <a:pt x="6728347" y="2367886"/>
                </a:cubicBezTo>
              </a:path>
            </a:pathLst>
          </a:cu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Conector reto 11"/>
          <p:cNvCxnSpPr/>
          <p:nvPr/>
        </p:nvCxnSpPr>
        <p:spPr>
          <a:xfrm rot="5400000">
            <a:off x="1393406" y="5821776"/>
            <a:ext cx="643736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 rot="5400000">
            <a:off x="1679555" y="5607065"/>
            <a:ext cx="1071570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to 13"/>
          <p:cNvCxnSpPr/>
          <p:nvPr/>
        </p:nvCxnSpPr>
        <p:spPr>
          <a:xfrm rot="5400000">
            <a:off x="1771476" y="5214950"/>
            <a:ext cx="185738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/>
          <p:cNvCxnSpPr/>
          <p:nvPr/>
        </p:nvCxnSpPr>
        <p:spPr>
          <a:xfrm rot="5400000">
            <a:off x="2108183" y="4822041"/>
            <a:ext cx="2643206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/>
          <p:cNvCxnSpPr/>
          <p:nvPr/>
        </p:nvCxnSpPr>
        <p:spPr>
          <a:xfrm rot="5400000">
            <a:off x="2963851" y="4678371"/>
            <a:ext cx="292895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/>
          <p:cNvCxnSpPr/>
          <p:nvPr/>
        </p:nvCxnSpPr>
        <p:spPr>
          <a:xfrm rot="5400000">
            <a:off x="4678363" y="4679165"/>
            <a:ext cx="2928958" cy="1588"/>
          </a:xfrm>
          <a:prstGeom prst="line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/>
          <p:cNvSpPr txBox="1"/>
          <p:nvPr/>
        </p:nvSpPr>
        <p:spPr>
          <a:xfrm rot="16200000">
            <a:off x="656649" y="5201212"/>
            <a:ext cx="1199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Graduação</a:t>
            </a:r>
            <a:endParaRPr lang="pt-BR" dirty="0"/>
          </a:p>
        </p:txBody>
      </p:sp>
      <p:sp>
        <p:nvSpPr>
          <p:cNvPr id="26" name="CaixaDeTexto 25"/>
          <p:cNvSpPr txBox="1"/>
          <p:nvPr/>
        </p:nvSpPr>
        <p:spPr>
          <a:xfrm rot="16200000">
            <a:off x="1058997" y="4741608"/>
            <a:ext cx="1798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Estágio e </a:t>
            </a:r>
            <a:r>
              <a:rPr lang="en-US" dirty="0" smtClean="0"/>
              <a:t>Trainee</a:t>
            </a:r>
            <a:endParaRPr lang="en-US" dirty="0"/>
          </a:p>
        </p:txBody>
      </p:sp>
      <p:sp>
        <p:nvSpPr>
          <p:cNvPr id="28" name="CaixaDeTexto 27"/>
          <p:cNvSpPr txBox="1"/>
          <p:nvPr/>
        </p:nvSpPr>
        <p:spPr>
          <a:xfrm rot="16200000">
            <a:off x="2080039" y="5051563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Júnior</a:t>
            </a:r>
            <a:endParaRPr lang="pt-BR" dirty="0"/>
          </a:p>
        </p:txBody>
      </p:sp>
      <p:sp>
        <p:nvSpPr>
          <p:cNvPr id="29" name="CaixaDeTexto 28"/>
          <p:cNvSpPr txBox="1"/>
          <p:nvPr/>
        </p:nvSpPr>
        <p:spPr>
          <a:xfrm rot="16200000">
            <a:off x="2815257" y="417346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Pleno</a:t>
            </a:r>
            <a:endParaRPr lang="pt-BR" dirty="0"/>
          </a:p>
        </p:txBody>
      </p:sp>
      <p:sp>
        <p:nvSpPr>
          <p:cNvPr id="30" name="CaixaDeTexto 29"/>
          <p:cNvSpPr txBox="1"/>
          <p:nvPr/>
        </p:nvSpPr>
        <p:spPr>
          <a:xfrm rot="16200000">
            <a:off x="3579555" y="3448610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Sênior</a:t>
            </a:r>
            <a:endParaRPr lang="pt-BR" dirty="0"/>
          </a:p>
        </p:txBody>
      </p:sp>
      <p:sp>
        <p:nvSpPr>
          <p:cNvPr id="31" name="CaixaDeTexto 30"/>
          <p:cNvSpPr txBox="1"/>
          <p:nvPr/>
        </p:nvSpPr>
        <p:spPr>
          <a:xfrm rot="16200000">
            <a:off x="4819762" y="3176696"/>
            <a:ext cx="849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Máster</a:t>
            </a:r>
            <a:endParaRPr lang="pt-BR" dirty="0"/>
          </a:p>
        </p:txBody>
      </p:sp>
      <p:sp>
        <p:nvSpPr>
          <p:cNvPr id="32" name="CaixaDeTexto 31"/>
          <p:cNvSpPr txBox="1"/>
          <p:nvPr/>
        </p:nvSpPr>
        <p:spPr>
          <a:xfrm rot="16200000">
            <a:off x="6441439" y="3891076"/>
            <a:ext cx="1092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Consultor</a:t>
            </a:r>
            <a:endParaRPr lang="pt-BR" dirty="0"/>
          </a:p>
        </p:txBody>
      </p:sp>
      <p:sp>
        <p:nvSpPr>
          <p:cNvPr id="33" name="CaixaDeTexto 32"/>
          <p:cNvSpPr txBox="1"/>
          <p:nvPr/>
        </p:nvSpPr>
        <p:spPr>
          <a:xfrm>
            <a:off x="1500166" y="6072206"/>
            <a:ext cx="7185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246063"/>
            <a:r>
              <a:rPr lang="pt-BR" dirty="0" smtClean="0"/>
              <a:t>22		24		26			30				38							50					60			Idade</a:t>
            </a:r>
            <a:endParaRPr lang="pt-BR" dirty="0"/>
          </a:p>
        </p:txBody>
      </p:sp>
      <p:sp>
        <p:nvSpPr>
          <p:cNvPr id="36" name="CaixaDeTexto 35"/>
          <p:cNvSpPr txBox="1"/>
          <p:nvPr/>
        </p:nvSpPr>
        <p:spPr>
          <a:xfrm rot="16200000">
            <a:off x="-169569" y="3362188"/>
            <a:ext cx="1478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Remuneração</a:t>
            </a:r>
            <a:endParaRPr lang="pt-BR" dirty="0"/>
          </a:p>
        </p:txBody>
      </p:sp>
      <p:pic>
        <p:nvPicPr>
          <p:cNvPr id="6146" name="Picture 2" descr="C:\Documents and Settings\marciorm\Configurações locais\Temporary Internet Files\Content.IE5\5TZPZC40\MPj042782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71612"/>
            <a:ext cx="1113402" cy="1000108"/>
          </a:xfrm>
          <a:prstGeom prst="rect">
            <a:avLst/>
          </a:prstGeom>
          <a:noFill/>
        </p:spPr>
      </p:pic>
      <p:pic>
        <p:nvPicPr>
          <p:cNvPr id="6150" name="Picture 6" descr="C:\Documents and Settings\marciorm\Configurações locais\Temporary Internet Files\Content.IE5\HLS51HIF\MPj042229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1780" y="1571612"/>
            <a:ext cx="667080" cy="1000132"/>
          </a:xfrm>
          <a:prstGeom prst="rect">
            <a:avLst/>
          </a:prstGeom>
          <a:noFill/>
        </p:spPr>
      </p:pic>
      <p:pic>
        <p:nvPicPr>
          <p:cNvPr id="6151" name="Picture 7" descr="C:\Documents and Settings\marciorm\Configurações locais\Temporary Internet Files\Content.IE5\MVCGZQVG\MPj0422589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1571612"/>
            <a:ext cx="1500198" cy="999741"/>
          </a:xfrm>
          <a:prstGeom prst="rect">
            <a:avLst/>
          </a:prstGeom>
          <a:noFill/>
        </p:spPr>
      </p:pic>
      <p:pic>
        <p:nvPicPr>
          <p:cNvPr id="6153" name="Picture 9" descr="C:\Documents and Settings\marciorm\Configurações locais\Temporary Internet Files\Content.IE5\HLS51HIF\MPj0430637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55" name="Picture 11" descr="C:\Documents and Settings\marciorm\Configurações locais\Temporary Internet Files\Content.IE5\5TZPZC40\MPj04317290000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56" name="Picture 12" descr="C:\Documents and Settings\marciorm\Configurações locais\Temporary Internet Files\Content.IE5\GIGGD1DC\MPj04317260000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1571612"/>
            <a:ext cx="1000132" cy="1000132"/>
          </a:xfrm>
          <a:prstGeom prst="rect">
            <a:avLst/>
          </a:prstGeom>
          <a:noFill/>
        </p:spPr>
      </p:pic>
      <p:pic>
        <p:nvPicPr>
          <p:cNvPr id="6160" name="Picture 16" descr="C:\Documents and Settings\marciorm\Configurações locais\Temporary Internet Files\Content.IE5\GIGGD1DC\MPj04226460000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86644" y="1571612"/>
            <a:ext cx="1490301" cy="1000132"/>
          </a:xfrm>
          <a:prstGeom prst="rect">
            <a:avLst/>
          </a:prstGeom>
          <a:noFill/>
        </p:spPr>
      </p:pic>
      <p:grpSp>
        <p:nvGrpSpPr>
          <p:cNvPr id="38" name="Grupo 37"/>
          <p:cNvGrpSpPr/>
          <p:nvPr/>
        </p:nvGrpSpPr>
        <p:grpSpPr>
          <a:xfrm>
            <a:off x="2487123" y="3656962"/>
            <a:ext cx="6728347" cy="2422477"/>
            <a:chOff x="2487123" y="3656962"/>
            <a:chExt cx="6728347" cy="2422477"/>
          </a:xfrm>
        </p:grpSpPr>
        <p:sp>
          <p:nvSpPr>
            <p:cNvPr id="34" name="Forma livre 33"/>
            <p:cNvSpPr/>
            <p:nvPr/>
          </p:nvSpPr>
          <p:spPr>
            <a:xfrm>
              <a:off x="2487123" y="3656962"/>
              <a:ext cx="6728347" cy="2422477"/>
            </a:xfrm>
            <a:custGeom>
              <a:avLst/>
              <a:gdLst>
                <a:gd name="connsiteX0" fmla="*/ 0 w 6728347"/>
                <a:gd name="connsiteY0" fmla="*/ 2422477 h 2422477"/>
                <a:gd name="connsiteX1" fmla="*/ 1173708 w 6728347"/>
                <a:gd name="connsiteY1" fmla="*/ 2204113 h 2422477"/>
                <a:gd name="connsiteX2" fmla="*/ 1733266 w 6728347"/>
                <a:gd name="connsiteY2" fmla="*/ 1876567 h 2422477"/>
                <a:gd name="connsiteX3" fmla="*/ 2565779 w 6728347"/>
                <a:gd name="connsiteY3" fmla="*/ 825689 h 2422477"/>
                <a:gd name="connsiteX4" fmla="*/ 3425588 w 6728347"/>
                <a:gd name="connsiteY4" fmla="*/ 279779 h 2422477"/>
                <a:gd name="connsiteX5" fmla="*/ 5254388 w 6728347"/>
                <a:gd name="connsiteY5" fmla="*/ 225188 h 2422477"/>
                <a:gd name="connsiteX6" fmla="*/ 6127845 w 6728347"/>
                <a:gd name="connsiteY6" fmla="*/ 1630907 h 2422477"/>
                <a:gd name="connsiteX7" fmla="*/ 6728347 w 6728347"/>
                <a:gd name="connsiteY7" fmla="*/ 2367886 h 2422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28347" h="2422477">
                  <a:moveTo>
                    <a:pt x="0" y="2422477"/>
                  </a:moveTo>
                  <a:cubicBezTo>
                    <a:pt x="442415" y="2358787"/>
                    <a:pt x="884830" y="2295098"/>
                    <a:pt x="1173708" y="2204113"/>
                  </a:cubicBezTo>
                  <a:cubicBezTo>
                    <a:pt x="1462586" y="2113128"/>
                    <a:pt x="1501254" y="2106304"/>
                    <a:pt x="1733266" y="1876567"/>
                  </a:cubicBezTo>
                  <a:cubicBezTo>
                    <a:pt x="1965278" y="1646830"/>
                    <a:pt x="2283725" y="1091820"/>
                    <a:pt x="2565779" y="825689"/>
                  </a:cubicBezTo>
                  <a:cubicBezTo>
                    <a:pt x="2847833" y="559558"/>
                    <a:pt x="2977487" y="379862"/>
                    <a:pt x="3425588" y="279779"/>
                  </a:cubicBezTo>
                  <a:cubicBezTo>
                    <a:pt x="3873689" y="179696"/>
                    <a:pt x="4804012" y="0"/>
                    <a:pt x="5254388" y="225188"/>
                  </a:cubicBezTo>
                  <a:cubicBezTo>
                    <a:pt x="5704764" y="450376"/>
                    <a:pt x="5882185" y="1273791"/>
                    <a:pt x="6127845" y="1630907"/>
                  </a:cubicBezTo>
                  <a:cubicBezTo>
                    <a:pt x="6373505" y="1988023"/>
                    <a:pt x="6437195" y="2256429"/>
                    <a:pt x="6728347" y="2367886"/>
                  </a:cubicBezTo>
                </a:path>
              </a:pathLst>
            </a:cu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35" name="CaixaDeTexto 34"/>
            <p:cNvSpPr txBox="1"/>
            <p:nvPr/>
          </p:nvSpPr>
          <p:spPr>
            <a:xfrm rot="19225594">
              <a:off x="3418740" y="4294710"/>
              <a:ext cx="11496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chemeClr val="accent2">
                      <a:lumMod val="50000"/>
                    </a:schemeClr>
                  </a:solidFill>
                </a:rPr>
                <a:t>Principal</a:t>
              </a:r>
              <a:endParaRPr lang="pt-BR" sz="2000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37" name="CaixaDeTexto 36"/>
            <p:cNvSpPr txBox="1"/>
            <p:nvPr/>
          </p:nvSpPr>
          <p:spPr>
            <a:xfrm rot="19169945">
              <a:off x="4704247" y="4416873"/>
              <a:ext cx="14302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000" b="1" dirty="0" smtClean="0">
                  <a:solidFill>
                    <a:schemeClr val="accent4"/>
                  </a:solidFill>
                </a:rPr>
                <a:t>Alternativa</a:t>
              </a:r>
              <a:endParaRPr lang="pt-BR" sz="2000" b="1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39" name="Retângulo de cantos arredondados 38"/>
          <p:cNvSpPr/>
          <p:nvPr/>
        </p:nvSpPr>
        <p:spPr>
          <a:xfrm>
            <a:off x="1142976" y="2786058"/>
            <a:ext cx="7286676" cy="85725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800" b="1" dirty="0" smtClean="0">
                <a:latin typeface="Arial" pitchFamily="34" charset="0"/>
                <a:cs typeface="Arial" pitchFamily="34" charset="0"/>
              </a:rPr>
              <a:t>VOCÊ É O PRODUTO!</a:t>
            </a:r>
            <a:endParaRPr lang="pt-BR" sz="4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Como ganhar dinheiro?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t-BR" dirty="0" smtClean="0"/>
              <a:t>Ganhando dinheiro para sua empresa</a:t>
            </a:r>
          </a:p>
          <a:p>
            <a:r>
              <a:rPr lang="pt-BR" dirty="0" smtClean="0"/>
              <a:t>Planejando sua carreira:</a:t>
            </a:r>
          </a:p>
          <a:p>
            <a:pPr lvl="1"/>
            <a:r>
              <a:rPr lang="pt-BR" dirty="0" smtClean="0"/>
              <a:t>Decida-se cedo</a:t>
            </a:r>
          </a:p>
          <a:p>
            <a:r>
              <a:rPr lang="pt-BR" dirty="0" smtClean="0"/>
              <a:t>Antecipando-se</a:t>
            </a:r>
          </a:p>
          <a:p>
            <a:pPr>
              <a:buNone/>
            </a:pPr>
            <a:r>
              <a:rPr lang="pt-BR" dirty="0" smtClean="0"/>
              <a:t> 	ao mercado</a:t>
            </a:r>
          </a:p>
          <a:p>
            <a:r>
              <a:rPr lang="pt-BR" dirty="0" smtClean="0"/>
              <a:t>Sendo útil sempre:</a:t>
            </a:r>
          </a:p>
          <a:p>
            <a:pPr lvl="1"/>
            <a:r>
              <a:rPr lang="pt-BR" dirty="0" smtClean="0"/>
              <a:t>Adicione algo no CV todo ano</a:t>
            </a:r>
          </a:p>
        </p:txBody>
      </p:sp>
      <p:sp>
        <p:nvSpPr>
          <p:cNvPr id="7" name="Espaço Reservado para Conteúdo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t-BR" dirty="0" smtClean="0"/>
              <a:t>Carreira em Y:</a:t>
            </a:r>
            <a:endParaRPr lang="pt-BR" dirty="0"/>
          </a:p>
        </p:txBody>
      </p:sp>
      <p:grpSp>
        <p:nvGrpSpPr>
          <p:cNvPr id="3" name="Grupo 10"/>
          <p:cNvGrpSpPr/>
          <p:nvPr/>
        </p:nvGrpSpPr>
        <p:grpSpPr>
          <a:xfrm>
            <a:off x="4542798" y="571480"/>
            <a:ext cx="4219425" cy="7725192"/>
            <a:chOff x="4696225" y="714356"/>
            <a:chExt cx="4219425" cy="7725192"/>
          </a:xfrm>
        </p:grpSpPr>
        <p:sp>
          <p:nvSpPr>
            <p:cNvPr id="5" name="Retângulo 4"/>
            <p:cNvSpPr/>
            <p:nvPr/>
          </p:nvSpPr>
          <p:spPr>
            <a:xfrm>
              <a:off x="4696225" y="714356"/>
              <a:ext cx="4219425" cy="772519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pt-BR" sz="496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Y</a:t>
              </a:r>
              <a:endParaRPr lang="pt-BR" sz="49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  <p:sp>
          <p:nvSpPr>
            <p:cNvPr id="8" name="CaixaDeTexto 7"/>
            <p:cNvSpPr txBox="1"/>
            <p:nvPr/>
          </p:nvSpPr>
          <p:spPr>
            <a:xfrm rot="16200000">
              <a:off x="6094547" y="5578087"/>
              <a:ext cx="13308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Comum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CaixaDeTexto 8"/>
            <p:cNvSpPr txBox="1"/>
            <p:nvPr/>
          </p:nvSpPr>
          <p:spPr>
            <a:xfrm rot="18134106">
              <a:off x="6897264" y="3332417"/>
              <a:ext cx="15872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Gerencial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CaixaDeTexto 9"/>
            <p:cNvSpPr txBox="1"/>
            <p:nvPr/>
          </p:nvSpPr>
          <p:spPr>
            <a:xfrm rot="14231296">
              <a:off x="5246987" y="3310993"/>
              <a:ext cx="13308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400" b="1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Técnica</a:t>
              </a:r>
              <a:endParaRPr lang="pt-BR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Grupo 14"/>
          <p:cNvGrpSpPr/>
          <p:nvPr/>
        </p:nvGrpSpPr>
        <p:grpSpPr>
          <a:xfrm>
            <a:off x="3754399" y="3189303"/>
            <a:ext cx="5375364" cy="3147760"/>
            <a:chOff x="3754399" y="3332179"/>
            <a:chExt cx="5375364" cy="3147760"/>
          </a:xfrm>
        </p:grpSpPr>
        <p:sp>
          <p:nvSpPr>
            <p:cNvPr id="12" name="CaixaDeTexto 11"/>
            <p:cNvSpPr txBox="1"/>
            <p:nvPr/>
          </p:nvSpPr>
          <p:spPr>
            <a:xfrm>
              <a:off x="4464391" y="4817946"/>
              <a:ext cx="1783437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Pleno </a:t>
              </a:r>
              <a:r>
                <a:rPr lang="pt-BR" dirty="0" smtClean="0">
                  <a:latin typeface="Arial" pitchFamily="34" charset="0"/>
                  <a:cs typeface="Arial" pitchFamily="34" charset="0"/>
                  <a:sym typeface="Wingdings"/>
                </a:rPr>
                <a:t></a:t>
              </a:r>
              <a:endParaRPr lang="pt-BR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endParaRPr lang="pt-BR" sz="1200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Júnior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Estágio/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Trainee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Graduação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CaixaDeTexto 12"/>
            <p:cNvSpPr txBox="1"/>
            <p:nvPr/>
          </p:nvSpPr>
          <p:spPr>
            <a:xfrm rot="19619906">
              <a:off x="3754399" y="3498870"/>
              <a:ext cx="1838965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Mestrado x PhD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Máster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Sênior</a:t>
              </a:r>
              <a:endParaRPr lang="en-US" i="1" dirty="0" smtClean="0">
                <a:latin typeface="Arial" pitchFamily="34" charset="0"/>
                <a:cs typeface="Arial" pitchFamily="34" charset="0"/>
              </a:endParaRPr>
            </a:p>
            <a:p>
              <a:pPr algn="r"/>
              <a:r>
                <a:rPr lang="pt-BR" dirty="0" smtClean="0">
                  <a:latin typeface="Arial" pitchFamily="34" charset="0"/>
                  <a:cs typeface="Arial" pitchFamily="34" charset="0"/>
                </a:rPr>
                <a:t>Especialização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CaixaDeTexto 13"/>
            <p:cNvSpPr txBox="1"/>
            <p:nvPr/>
          </p:nvSpPr>
          <p:spPr>
            <a:xfrm rot="1935119">
              <a:off x="7726815" y="3332179"/>
              <a:ext cx="1402948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Executivo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Máster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Certificação</a:t>
              </a: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Sênior</a:t>
              </a:r>
              <a:endParaRPr lang="en-US" i="1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pt-BR" dirty="0" smtClean="0">
                  <a:latin typeface="Arial" pitchFamily="34" charset="0"/>
                  <a:cs typeface="Arial" pitchFamily="34" charset="0"/>
                </a:rPr>
                <a:t>MBA</a:t>
              </a:r>
              <a:endParaRPr lang="pt-BR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7" name="Picture 2" descr="C:\Documents and Settings\marciorm\Configurações locais\Temporary Internet Files\Content.IE5\HLS51HIF\MPj043173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142852"/>
            <a:ext cx="178595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resgatar o investimento?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Valorizando-se!</a:t>
            </a:r>
          </a:p>
          <a:p>
            <a:r>
              <a:rPr lang="pt-BR" dirty="0" smtClean="0"/>
              <a:t>Trabalhando com prazer e idoneidade:</a:t>
            </a:r>
          </a:p>
          <a:p>
            <a:pPr lvl="1"/>
            <a:r>
              <a:rPr lang="pt-BR" dirty="0" smtClean="0"/>
              <a:t>Sinta-se livre para ir e para voltar</a:t>
            </a:r>
          </a:p>
          <a:p>
            <a:r>
              <a:rPr lang="pt-BR" dirty="0" smtClean="0"/>
              <a:t>Arriscando-se:</a:t>
            </a:r>
          </a:p>
          <a:p>
            <a:pPr lvl="1"/>
            <a:r>
              <a:rPr lang="pt-BR" dirty="0" smtClean="0"/>
              <a:t>Aceite e proponha: Remuneração Variável</a:t>
            </a:r>
          </a:p>
          <a:p>
            <a:pPr lvl="1"/>
            <a:r>
              <a:rPr lang="pt-BR" dirty="0" smtClean="0"/>
              <a:t>Participe dos lucros da empresa</a:t>
            </a:r>
          </a:p>
          <a:p>
            <a:pPr lvl="1"/>
            <a:r>
              <a:rPr lang="pt-BR" dirty="0" smtClean="0"/>
              <a:t>Troque Prêmios por Ações da empresa</a:t>
            </a:r>
          </a:p>
          <a:p>
            <a:r>
              <a:rPr lang="pt-BR" dirty="0" smtClean="0"/>
              <a:t>Poupando e Aplicando:</a:t>
            </a:r>
          </a:p>
          <a:p>
            <a:pPr lvl="1"/>
            <a:r>
              <a:rPr lang="pt-BR" dirty="0" smtClean="0"/>
              <a:t>Mantenha sempre 1 ano de salário disponível</a:t>
            </a:r>
          </a:p>
          <a:p>
            <a:pPr lvl="1"/>
            <a:r>
              <a:rPr lang="pt-BR" dirty="0" smtClean="0"/>
              <a:t>Aumentando sua própria eficiência</a:t>
            </a:r>
          </a:p>
        </p:txBody>
      </p:sp>
      <p:pic>
        <p:nvPicPr>
          <p:cNvPr id="4" name="Picture 12" descr="C:\Documents and Settings\marciorm\Configurações locais\Temporary Internet Files\Content.IE5\HLS51HIF\MPj042299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5130" y="4143404"/>
            <a:ext cx="2056026" cy="1357298"/>
          </a:xfrm>
          <a:prstGeom prst="rect">
            <a:avLst/>
          </a:prstGeom>
          <a:noFill/>
        </p:spPr>
      </p:pic>
      <p:pic>
        <p:nvPicPr>
          <p:cNvPr id="4100" name="Picture 4" descr="C:\Documents and Settings\marciorm\Configurações locais\Temporary Internet Files\Content.IE5\MVCGZQVG\MPj043080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1643050"/>
            <a:ext cx="1567938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Como ir além de sobreviver?</a:t>
            </a:r>
            <a:endParaRPr lang="pt-BR" dirty="0"/>
          </a:p>
        </p:txBody>
      </p:sp>
      <p:sp>
        <p:nvSpPr>
          <p:cNvPr id="48" name="Espaço Reservado para Conteúdo 47"/>
          <p:cNvSpPr>
            <a:spLocks noGrp="1"/>
          </p:cNvSpPr>
          <p:nvPr>
            <p:ph sz="half" idx="1"/>
          </p:nvPr>
        </p:nvSpPr>
        <p:spPr>
          <a:xfrm>
            <a:off x="71406" y="1643050"/>
            <a:ext cx="2786082" cy="4623816"/>
          </a:xfrm>
        </p:spPr>
        <p:txBody>
          <a:bodyPr>
            <a:normAutofit/>
          </a:bodyPr>
          <a:lstStyle/>
          <a:p>
            <a:r>
              <a:rPr lang="pt-BR" sz="2400" dirty="0" smtClean="0"/>
              <a:t>Não fique só apagando incêndios</a:t>
            </a:r>
          </a:p>
          <a:p>
            <a:r>
              <a:rPr lang="pt-BR" sz="2400" dirty="0" smtClean="0"/>
              <a:t>Trabalhe em projetos</a:t>
            </a:r>
          </a:p>
          <a:p>
            <a:r>
              <a:rPr lang="pt-BR" sz="2400" dirty="0" smtClean="0"/>
              <a:t>Explore as competências</a:t>
            </a:r>
          </a:p>
          <a:p>
            <a:pPr>
              <a:buNone/>
            </a:pPr>
            <a:r>
              <a:rPr lang="pt-BR" sz="2400" dirty="0" smtClean="0"/>
              <a:t>	da empresa</a:t>
            </a:r>
            <a:endParaRPr lang="pt-BR" sz="2400" dirty="0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360725" y="1474788"/>
            <a:ext cx="547688" cy="5103812"/>
            <a:chOff x="1234" y="817"/>
            <a:chExt cx="345" cy="3215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 flipH="1">
              <a:off x="1396" y="986"/>
              <a:ext cx="0" cy="304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/>
            <a:lstStyle/>
            <a:p>
              <a:endParaRPr lang="pt-BR"/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1234" y="817"/>
              <a:ext cx="345" cy="194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/>
                <a:t>Hoje</a:t>
              </a:r>
            </a:p>
          </p:txBody>
        </p:sp>
      </p:grp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2698737" y="1698625"/>
            <a:ext cx="6389688" cy="5179018"/>
            <a:chOff x="1123" y="1184"/>
            <a:chExt cx="4025" cy="2971"/>
          </a:xfrm>
        </p:grpSpPr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 rot="16200000">
              <a:off x="475" y="1940"/>
              <a:ext cx="1510" cy="213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600" b="1" dirty="0"/>
                <a:t>Nível de Serviço ao Negócio</a:t>
              </a: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4561" y="3978"/>
              <a:ext cx="452" cy="177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400" b="1" dirty="0"/>
                <a:t>Tempo</a:t>
              </a: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1341" y="1184"/>
              <a:ext cx="3807" cy="27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2794"/>
                </a:cxn>
                <a:cxn ang="0">
                  <a:pos x="3807" y="2794"/>
                </a:cxn>
              </a:cxnLst>
              <a:rect l="0" t="0" r="r" b="b"/>
              <a:pathLst>
                <a:path w="3807" h="2794">
                  <a:moveTo>
                    <a:pt x="0" y="0"/>
                  </a:moveTo>
                  <a:lnTo>
                    <a:pt x="9" y="2794"/>
                  </a:lnTo>
                  <a:lnTo>
                    <a:pt x="3807" y="2794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>
              <a:outerShdw dist="17961" dir="2700000" algn="ctr" rotWithShape="0">
                <a:schemeClr val="bg2"/>
              </a:outerShdw>
            </a:effectLst>
          </p:spPr>
          <p:txBody>
            <a:bodyPr wrap="none"/>
            <a:lstStyle/>
            <a:p>
              <a:endParaRPr lang="pt-BR"/>
            </a:p>
          </p:txBody>
        </p: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3068624" y="5311775"/>
            <a:ext cx="5715000" cy="338138"/>
            <a:chOff x="1020" y="3234"/>
            <a:chExt cx="3600" cy="213"/>
          </a:xfrm>
        </p:grpSpPr>
        <p:grpSp>
          <p:nvGrpSpPr>
            <p:cNvPr id="11" name="Group 11"/>
            <p:cNvGrpSpPr>
              <a:grpSpLocks/>
            </p:cNvGrpSpPr>
            <p:nvPr/>
          </p:nvGrpSpPr>
          <p:grpSpPr bwMode="auto">
            <a:xfrm>
              <a:off x="1020" y="3433"/>
              <a:ext cx="3600" cy="2"/>
              <a:chOff x="1020" y="3433"/>
              <a:chExt cx="3600" cy="2"/>
            </a:xfrm>
          </p:grpSpPr>
          <p:sp>
            <p:nvSpPr>
              <p:cNvPr id="14" name="Line 12"/>
              <p:cNvSpPr>
                <a:spLocks noChangeShapeType="1"/>
              </p:cNvSpPr>
              <p:nvPr/>
            </p:nvSpPr>
            <p:spPr bwMode="auto">
              <a:xfrm>
                <a:off x="1389" y="3433"/>
                <a:ext cx="3231" cy="0"/>
              </a:xfrm>
              <a:prstGeom prst="line">
                <a:avLst/>
              </a:prstGeom>
              <a:noFill/>
              <a:ln w="38100" cap="rnd">
                <a:solidFill>
                  <a:schemeClr val="accent6"/>
                </a:solidFill>
                <a:prstDash val="sysDot"/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pt-BR"/>
              </a:p>
            </p:txBody>
          </p:sp>
          <p:sp>
            <p:nvSpPr>
              <p:cNvPr id="15" name="Line 13"/>
              <p:cNvSpPr>
                <a:spLocks noChangeShapeType="1"/>
              </p:cNvSpPr>
              <p:nvPr/>
            </p:nvSpPr>
            <p:spPr bwMode="auto">
              <a:xfrm>
                <a:off x="1020" y="3435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accent6"/>
                </a:solidFill>
                <a:round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pt-BR"/>
              </a:p>
            </p:txBody>
          </p:sp>
        </p:grp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1060" y="3234"/>
              <a:ext cx="482" cy="213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600" b="1" dirty="0"/>
                <a:t>Oferta</a:t>
              </a:r>
            </a:p>
          </p:txBody>
        </p:sp>
      </p:grpSp>
      <p:grpSp>
        <p:nvGrpSpPr>
          <p:cNvPr id="12" name="Group 15"/>
          <p:cNvGrpSpPr>
            <a:grpSpLocks/>
          </p:cNvGrpSpPr>
          <p:nvPr/>
        </p:nvGrpSpPr>
        <p:grpSpPr bwMode="auto">
          <a:xfrm>
            <a:off x="3067036" y="3865568"/>
            <a:ext cx="5716588" cy="338138"/>
            <a:chOff x="1019" y="2323"/>
            <a:chExt cx="3601" cy="213"/>
          </a:xfrm>
        </p:grpSpPr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1019" y="2529"/>
              <a:ext cx="340" cy="0"/>
            </a:xfrm>
            <a:prstGeom prst="line">
              <a:avLst/>
            </a:prstGeom>
            <a:noFill/>
            <a:ln w="38100">
              <a:solidFill>
                <a:schemeClr val="accent6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8" name="Line 17"/>
            <p:cNvSpPr>
              <a:spLocks noChangeShapeType="1"/>
            </p:cNvSpPr>
            <p:nvPr/>
          </p:nvSpPr>
          <p:spPr bwMode="auto">
            <a:xfrm>
              <a:off x="1389" y="2529"/>
              <a:ext cx="3231" cy="0"/>
            </a:xfrm>
            <a:prstGeom prst="line">
              <a:avLst/>
            </a:prstGeom>
            <a:noFill/>
            <a:ln w="38100" cap="rnd">
              <a:solidFill>
                <a:schemeClr val="accent6"/>
              </a:solidFill>
              <a:prstDash val="sysDot"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1060" y="2323"/>
              <a:ext cx="659" cy="213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600" b="1" dirty="0"/>
                <a:t>Demanda</a:t>
              </a:r>
            </a:p>
          </p:txBody>
        </p:sp>
      </p:grpSp>
      <p:sp>
        <p:nvSpPr>
          <p:cNvPr id="20" name="Line 19"/>
          <p:cNvSpPr>
            <a:spLocks noChangeShapeType="1"/>
          </p:cNvSpPr>
          <p:nvPr/>
        </p:nvSpPr>
        <p:spPr bwMode="auto">
          <a:xfrm flipV="1">
            <a:off x="7254861" y="1946275"/>
            <a:ext cx="1573213" cy="1441450"/>
          </a:xfrm>
          <a:prstGeom prst="line">
            <a:avLst/>
          </a:prstGeom>
          <a:noFill/>
          <a:ln w="38100">
            <a:solidFill>
              <a:schemeClr val="accent6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pt-BR"/>
          </a:p>
        </p:txBody>
      </p:sp>
      <p:grpSp>
        <p:nvGrpSpPr>
          <p:cNvPr id="16" name="Group 20"/>
          <p:cNvGrpSpPr>
            <a:grpSpLocks/>
          </p:cNvGrpSpPr>
          <p:nvPr/>
        </p:nvGrpSpPr>
        <p:grpSpPr bwMode="auto">
          <a:xfrm>
            <a:off x="3660761" y="5630863"/>
            <a:ext cx="5135563" cy="771525"/>
            <a:chOff x="1393" y="3435"/>
            <a:chExt cx="3235" cy="486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1393" y="3435"/>
              <a:ext cx="3235" cy="4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7" y="268"/>
                </a:cxn>
              </a:cxnLst>
              <a:rect l="0" t="0" r="r" b="b"/>
              <a:pathLst>
                <a:path w="527" h="268">
                  <a:moveTo>
                    <a:pt x="0" y="0"/>
                  </a:moveTo>
                  <a:cubicBezTo>
                    <a:pt x="129" y="9"/>
                    <a:pt x="421" y="155"/>
                    <a:pt x="527" y="268"/>
                  </a:cubicBezTo>
                </a:path>
              </a:pathLst>
            </a:custGeom>
            <a:noFill/>
            <a:ln w="38100" cap="flat" cmpd="sng">
              <a:solidFill>
                <a:schemeClr val="accent6"/>
              </a:solidFill>
              <a:prstDash val="dash"/>
              <a:round/>
              <a:headEnd type="none" w="med" len="med"/>
              <a:tailEnd type="non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23" name="Text Box 22"/>
            <p:cNvSpPr txBox="1">
              <a:spLocks noChangeArrowheads="1"/>
            </p:cNvSpPr>
            <p:nvPr/>
          </p:nvSpPr>
          <p:spPr bwMode="auto">
            <a:xfrm>
              <a:off x="2386" y="3471"/>
              <a:ext cx="956" cy="368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pt-BR" sz="1600" b="1" dirty="0"/>
                <a:t>Entropia</a:t>
              </a:r>
            </a:p>
            <a:p>
              <a:r>
                <a:rPr lang="pt-BR" sz="1600" b="1" dirty="0"/>
                <a:t>Organizacional</a:t>
              </a:r>
            </a:p>
          </p:txBody>
        </p:sp>
      </p:grpSp>
      <p:grpSp>
        <p:nvGrpSpPr>
          <p:cNvPr id="21" name="Group 24"/>
          <p:cNvGrpSpPr>
            <a:grpSpLocks/>
          </p:cNvGrpSpPr>
          <p:nvPr/>
        </p:nvGrpSpPr>
        <p:grpSpPr bwMode="auto">
          <a:xfrm>
            <a:off x="3602024" y="2994025"/>
            <a:ext cx="5194300" cy="1198563"/>
            <a:chOff x="1356" y="1774"/>
            <a:chExt cx="3272" cy="755"/>
          </a:xfrm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1356" y="1774"/>
              <a:ext cx="3272" cy="755"/>
            </a:xfrm>
            <a:custGeom>
              <a:avLst/>
              <a:gdLst/>
              <a:ahLst/>
              <a:cxnLst>
                <a:cxn ang="0">
                  <a:pos x="0" y="917"/>
                </a:cxn>
                <a:cxn ang="0">
                  <a:pos x="3058" y="0"/>
                </a:cxn>
              </a:cxnLst>
              <a:rect l="0" t="0" r="r" b="b"/>
              <a:pathLst>
                <a:path w="3058" h="917">
                  <a:moveTo>
                    <a:pt x="0" y="917"/>
                  </a:moveTo>
                  <a:cubicBezTo>
                    <a:pt x="527" y="916"/>
                    <a:pt x="2421" y="191"/>
                    <a:pt x="3058" y="0"/>
                  </a:cubicBezTo>
                </a:path>
              </a:pathLst>
            </a:custGeom>
            <a:noFill/>
            <a:ln w="38100" cap="flat" cmpd="sng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27" name="Text Box 26"/>
            <p:cNvSpPr txBox="1">
              <a:spLocks noChangeArrowheads="1"/>
            </p:cNvSpPr>
            <p:nvPr/>
          </p:nvSpPr>
          <p:spPr bwMode="auto">
            <a:xfrm>
              <a:off x="2462" y="1977"/>
              <a:ext cx="830" cy="368"/>
            </a:xfrm>
            <a:prstGeom prst="rect">
              <a:avLst/>
            </a:prstGeom>
            <a:solidFill>
              <a:srgbClr val="3366FF">
                <a:alpha val="0"/>
              </a:srgbClr>
            </a:solidFill>
            <a:ln w="28575" algn="ctr">
              <a:noFill/>
              <a:prstDash val="sysDot"/>
              <a:miter lim="800000"/>
              <a:headEnd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t-BR" sz="1600" b="1" dirty="0"/>
                <a:t>Estratégias</a:t>
              </a:r>
            </a:p>
            <a:p>
              <a:pPr algn="ctr"/>
              <a:r>
                <a:rPr lang="pt-BR" sz="1600" b="1" dirty="0"/>
                <a:t>Corporativas</a:t>
              </a:r>
            </a:p>
          </p:txBody>
        </p:sp>
      </p:grpSp>
      <p:sp>
        <p:nvSpPr>
          <p:cNvPr id="28" name="Oval 27"/>
          <p:cNvSpPr>
            <a:spLocks noChangeArrowheads="1"/>
          </p:cNvSpPr>
          <p:nvPr/>
        </p:nvSpPr>
        <p:spPr bwMode="ltGray">
          <a:xfrm rot="19217037">
            <a:off x="2934740" y="1746318"/>
            <a:ext cx="3063875" cy="1522412"/>
          </a:xfrm>
          <a:prstGeom prst="ellipse">
            <a:avLst/>
          </a:prstGeom>
          <a:ln>
            <a:headEnd/>
            <a:tailEnd type="none" w="lg" len="lg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pt-BR" sz="2400" b="1" dirty="0"/>
              <a:t>Planejamento</a:t>
            </a:r>
          </a:p>
          <a:p>
            <a:pPr algn="ctr"/>
            <a:r>
              <a:rPr lang="pt-BR" sz="2400" b="1" dirty="0"/>
              <a:t>Balanceado</a:t>
            </a:r>
          </a:p>
          <a:p>
            <a:pPr algn="ctr"/>
            <a:r>
              <a:rPr lang="pt-BR" sz="1400" b="1" dirty="0"/>
              <a:t>(iniciativas de curto, </a:t>
            </a:r>
          </a:p>
          <a:p>
            <a:pPr algn="ctr"/>
            <a:r>
              <a:rPr lang="pt-BR" sz="1400" b="1" dirty="0"/>
              <a:t>médio e longo prazos)</a:t>
            </a:r>
          </a:p>
        </p:txBody>
      </p:sp>
      <p:grpSp>
        <p:nvGrpSpPr>
          <p:cNvPr id="24" name="Group 28"/>
          <p:cNvGrpSpPr>
            <a:grpSpLocks/>
          </p:cNvGrpSpPr>
          <p:nvPr/>
        </p:nvGrpSpPr>
        <p:grpSpPr bwMode="auto">
          <a:xfrm>
            <a:off x="3659174" y="4254500"/>
            <a:ext cx="5105400" cy="1304925"/>
            <a:chOff x="1392" y="2568"/>
            <a:chExt cx="3216" cy="822"/>
          </a:xfrm>
        </p:grpSpPr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392" y="2568"/>
              <a:ext cx="3216" cy="822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t-BR" sz="1600" b="1"/>
            </a:p>
          </p:txBody>
        </p:sp>
        <p:sp>
          <p:nvSpPr>
            <p:cNvPr id="31" name="Text Box 30"/>
            <p:cNvSpPr txBox="1">
              <a:spLocks noChangeArrowheads="1"/>
            </p:cNvSpPr>
            <p:nvPr/>
          </p:nvSpPr>
          <p:spPr bwMode="auto">
            <a:xfrm>
              <a:off x="3812" y="2826"/>
              <a:ext cx="751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 dirty="0"/>
                <a:t>Déficit Tático</a:t>
              </a:r>
            </a:p>
            <a:p>
              <a:pPr algn="r"/>
              <a:r>
                <a:rPr lang="pt-BR" sz="1400" b="1" dirty="0"/>
                <a:t>(projetos)</a:t>
              </a:r>
            </a:p>
          </p:txBody>
        </p:sp>
      </p:grpSp>
      <p:sp>
        <p:nvSpPr>
          <p:cNvPr id="32" name="AutoShape 31"/>
          <p:cNvSpPr>
            <a:spLocks noChangeArrowheads="1"/>
          </p:cNvSpPr>
          <p:nvPr/>
        </p:nvSpPr>
        <p:spPr bwMode="ltGray">
          <a:xfrm rot="16200000">
            <a:off x="2817799" y="4198937"/>
            <a:ext cx="2076450" cy="650875"/>
          </a:xfrm>
          <a:prstGeom prst="rightArrow">
            <a:avLst>
              <a:gd name="adj1" fmla="val 59870"/>
              <a:gd name="adj2" fmla="val 60851"/>
            </a:avLst>
          </a:prstGeom>
          <a:ln>
            <a:headEnd/>
            <a:tailEnd type="none" w="lg" len="lg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pt-BR" sz="1600" b="1" dirty="0"/>
              <a:t>Iniciativas Imediatas</a:t>
            </a:r>
          </a:p>
        </p:txBody>
      </p:sp>
      <p:grpSp>
        <p:nvGrpSpPr>
          <p:cNvPr id="25" name="Group 32"/>
          <p:cNvGrpSpPr>
            <a:grpSpLocks/>
          </p:cNvGrpSpPr>
          <p:nvPr/>
        </p:nvGrpSpPr>
        <p:grpSpPr bwMode="auto">
          <a:xfrm>
            <a:off x="5027599" y="5675313"/>
            <a:ext cx="3746500" cy="681037"/>
            <a:chOff x="2254" y="3456"/>
            <a:chExt cx="2360" cy="436"/>
          </a:xfrm>
        </p:grpSpPr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254" y="3456"/>
              <a:ext cx="2360" cy="4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60" y="0"/>
                </a:cxn>
                <a:cxn ang="0">
                  <a:pos x="2360" y="436"/>
                </a:cxn>
                <a:cxn ang="0">
                  <a:pos x="2081" y="363"/>
                </a:cxn>
                <a:cxn ang="0">
                  <a:pos x="1598" y="258"/>
                </a:cxn>
                <a:cxn ang="0">
                  <a:pos x="955" y="148"/>
                </a:cxn>
                <a:cxn ang="0">
                  <a:pos x="295" y="56"/>
                </a:cxn>
                <a:cxn ang="0">
                  <a:pos x="0" y="0"/>
                </a:cxn>
              </a:cxnLst>
              <a:rect l="0" t="0" r="r" b="b"/>
              <a:pathLst>
                <a:path w="2360" h="436">
                  <a:moveTo>
                    <a:pt x="0" y="0"/>
                  </a:moveTo>
                  <a:lnTo>
                    <a:pt x="2360" y="0"/>
                  </a:lnTo>
                  <a:lnTo>
                    <a:pt x="2360" y="436"/>
                  </a:lnTo>
                  <a:lnTo>
                    <a:pt x="2081" y="363"/>
                  </a:lnTo>
                  <a:lnTo>
                    <a:pt x="1598" y="258"/>
                  </a:lnTo>
                  <a:lnTo>
                    <a:pt x="955" y="148"/>
                  </a:lnTo>
                  <a:lnTo>
                    <a:pt x="295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pt-BR"/>
            </a:p>
          </p:txBody>
        </p:sp>
        <p:sp>
          <p:nvSpPr>
            <p:cNvPr id="35" name="Text Box 34"/>
            <p:cNvSpPr txBox="1">
              <a:spLocks noChangeArrowheads="1"/>
            </p:cNvSpPr>
            <p:nvPr/>
          </p:nvSpPr>
          <p:spPr bwMode="auto">
            <a:xfrm>
              <a:off x="3508" y="3456"/>
              <a:ext cx="1069" cy="33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 dirty="0"/>
                <a:t>Déficit Operacional</a:t>
              </a:r>
            </a:p>
            <a:p>
              <a:pPr algn="r"/>
              <a:r>
                <a:rPr lang="pt-BR" sz="1400" b="1" dirty="0" smtClean="0"/>
                <a:t>(dia-a-dia)</a:t>
              </a:r>
              <a:endParaRPr lang="pt-BR" sz="1400" b="1" dirty="0"/>
            </a:p>
          </p:txBody>
        </p:sp>
      </p:grpSp>
      <p:grpSp>
        <p:nvGrpSpPr>
          <p:cNvPr id="29" name="Group 35"/>
          <p:cNvGrpSpPr>
            <a:grpSpLocks/>
          </p:cNvGrpSpPr>
          <p:nvPr/>
        </p:nvGrpSpPr>
        <p:grpSpPr bwMode="auto">
          <a:xfrm>
            <a:off x="4411649" y="3092450"/>
            <a:ext cx="4343400" cy="1062038"/>
            <a:chOff x="1866" y="1836"/>
            <a:chExt cx="2736" cy="669"/>
          </a:xfrm>
        </p:grpSpPr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866" y="1836"/>
              <a:ext cx="2736" cy="669"/>
            </a:xfrm>
            <a:custGeom>
              <a:avLst/>
              <a:gdLst/>
              <a:ahLst/>
              <a:cxnLst>
                <a:cxn ang="0">
                  <a:pos x="0" y="669"/>
                </a:cxn>
                <a:cxn ang="0">
                  <a:pos x="2733" y="654"/>
                </a:cxn>
                <a:cxn ang="0">
                  <a:pos x="2736" y="0"/>
                </a:cxn>
                <a:cxn ang="0">
                  <a:pos x="1503" y="315"/>
                </a:cxn>
                <a:cxn ang="0">
                  <a:pos x="939" y="459"/>
                </a:cxn>
                <a:cxn ang="0">
                  <a:pos x="318" y="606"/>
                </a:cxn>
                <a:cxn ang="0">
                  <a:pos x="0" y="669"/>
                </a:cxn>
              </a:cxnLst>
              <a:rect l="0" t="0" r="r" b="b"/>
              <a:pathLst>
                <a:path w="2736" h="669">
                  <a:moveTo>
                    <a:pt x="0" y="669"/>
                  </a:moveTo>
                  <a:lnTo>
                    <a:pt x="2733" y="654"/>
                  </a:lnTo>
                  <a:lnTo>
                    <a:pt x="2736" y="0"/>
                  </a:lnTo>
                  <a:lnTo>
                    <a:pt x="1503" y="315"/>
                  </a:lnTo>
                  <a:lnTo>
                    <a:pt x="939" y="459"/>
                  </a:lnTo>
                  <a:lnTo>
                    <a:pt x="318" y="606"/>
                  </a:lnTo>
                  <a:lnTo>
                    <a:pt x="0" y="669"/>
                  </a:lnTo>
                  <a:close/>
                </a:path>
              </a:pathLst>
            </a:custGeom>
            <a:solidFill>
              <a:schemeClr val="accent4">
                <a:lumMod val="75000"/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pt-BR"/>
            </a:p>
          </p:txBody>
        </p:sp>
        <p:sp>
          <p:nvSpPr>
            <p:cNvPr id="38" name="Text Box 37"/>
            <p:cNvSpPr txBox="1">
              <a:spLocks noChangeArrowheads="1"/>
            </p:cNvSpPr>
            <p:nvPr/>
          </p:nvSpPr>
          <p:spPr bwMode="auto">
            <a:xfrm>
              <a:off x="3516" y="2133"/>
              <a:ext cx="1016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pt-BR" sz="1400" b="1" dirty="0"/>
                <a:t>Déficit Estratégico</a:t>
              </a:r>
            </a:p>
            <a:p>
              <a:pPr algn="r"/>
              <a:r>
                <a:rPr lang="pt-BR" sz="1400" b="1" dirty="0"/>
                <a:t>(alinhamento)</a:t>
              </a:r>
            </a:p>
          </p:txBody>
        </p:sp>
      </p:grpSp>
      <p:sp>
        <p:nvSpPr>
          <p:cNvPr id="40" name="Freeform 39"/>
          <p:cNvSpPr>
            <a:spLocks/>
          </p:cNvSpPr>
          <p:nvPr/>
        </p:nvSpPr>
        <p:spPr bwMode="auto">
          <a:xfrm>
            <a:off x="3584561" y="3384550"/>
            <a:ext cx="3673475" cy="2684463"/>
          </a:xfrm>
          <a:custGeom>
            <a:avLst/>
            <a:gdLst/>
            <a:ahLst/>
            <a:cxnLst>
              <a:cxn ang="0">
                <a:pos x="0" y="1481"/>
              </a:cxn>
              <a:cxn ang="0">
                <a:pos x="759" y="1373"/>
              </a:cxn>
              <a:cxn ang="0">
                <a:pos x="2331" y="0"/>
              </a:cxn>
            </a:cxnLst>
            <a:rect l="0" t="0" r="r" b="b"/>
            <a:pathLst>
              <a:path w="2331" h="1770">
                <a:moveTo>
                  <a:pt x="0" y="1481"/>
                </a:moveTo>
                <a:cubicBezTo>
                  <a:pt x="344" y="1496"/>
                  <a:pt x="211" y="1770"/>
                  <a:pt x="759" y="1373"/>
                </a:cubicBezTo>
                <a:cubicBezTo>
                  <a:pt x="1147" y="1126"/>
                  <a:pt x="1804" y="487"/>
                  <a:pt x="2331" y="0"/>
                </a:cubicBezTo>
              </a:path>
            </a:pathLst>
          </a:custGeom>
          <a:noFill/>
          <a:ln w="3810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pt-BR"/>
          </a:p>
        </p:txBody>
      </p:sp>
      <p:grpSp>
        <p:nvGrpSpPr>
          <p:cNvPr id="33" name="Group 43"/>
          <p:cNvGrpSpPr>
            <a:grpSpLocks/>
          </p:cNvGrpSpPr>
          <p:nvPr/>
        </p:nvGrpSpPr>
        <p:grpSpPr bwMode="auto">
          <a:xfrm>
            <a:off x="7364399" y="2120900"/>
            <a:ext cx="1390650" cy="1152525"/>
            <a:chOff x="3726" y="1224"/>
            <a:chExt cx="876" cy="726"/>
          </a:xfrm>
        </p:grpSpPr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3822" y="1224"/>
              <a:ext cx="780" cy="726"/>
            </a:xfrm>
            <a:custGeom>
              <a:avLst/>
              <a:gdLst/>
              <a:ahLst/>
              <a:cxnLst>
                <a:cxn ang="0">
                  <a:pos x="0" y="726"/>
                </a:cxn>
                <a:cxn ang="0">
                  <a:pos x="780" y="513"/>
                </a:cxn>
                <a:cxn ang="0">
                  <a:pos x="780" y="0"/>
                </a:cxn>
                <a:cxn ang="0">
                  <a:pos x="777" y="0"/>
                </a:cxn>
                <a:cxn ang="0">
                  <a:pos x="0" y="726"/>
                </a:cxn>
              </a:cxnLst>
              <a:rect l="0" t="0" r="r" b="b"/>
              <a:pathLst>
                <a:path w="780" h="726">
                  <a:moveTo>
                    <a:pt x="0" y="726"/>
                  </a:moveTo>
                  <a:lnTo>
                    <a:pt x="780" y="513"/>
                  </a:lnTo>
                  <a:lnTo>
                    <a:pt x="780" y="0"/>
                  </a:lnTo>
                  <a:lnTo>
                    <a:pt x="777" y="0"/>
                  </a:lnTo>
                  <a:lnTo>
                    <a:pt x="0" y="726"/>
                  </a:lnTo>
                  <a:close/>
                </a:path>
              </a:pathLst>
            </a:custGeom>
            <a:solidFill>
              <a:schemeClr val="accent4">
                <a:lumMod val="75000"/>
                <a:alpha val="50000"/>
              </a:schemeClr>
            </a:soli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pt-BR"/>
            </a:p>
          </p:txBody>
        </p:sp>
        <p:sp>
          <p:nvSpPr>
            <p:cNvPr id="46" name="Text Box 45"/>
            <p:cNvSpPr txBox="1">
              <a:spLocks noChangeArrowheads="1"/>
            </p:cNvSpPr>
            <p:nvPr/>
          </p:nvSpPr>
          <p:spPr bwMode="auto">
            <a:xfrm>
              <a:off x="3726" y="1266"/>
              <a:ext cx="760" cy="4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pt-BR" sz="1400" b="1" dirty="0"/>
                <a:t>Sobra de</a:t>
              </a:r>
            </a:p>
            <a:p>
              <a:pPr algn="ctr"/>
              <a:r>
                <a:rPr lang="pt-BR" sz="1400" b="1" dirty="0"/>
                <a:t>Competência</a:t>
              </a:r>
            </a:p>
            <a:p>
              <a:pPr algn="ctr"/>
              <a:r>
                <a:rPr lang="pt-BR" sz="1400" b="1" dirty="0"/>
                <a:t>(explorar)</a:t>
              </a:r>
            </a:p>
          </p:txBody>
        </p:sp>
      </p:grpSp>
      <p:sp>
        <p:nvSpPr>
          <p:cNvPr id="39" name="AutoShape 38"/>
          <p:cNvSpPr>
            <a:spLocks noChangeArrowheads="1"/>
          </p:cNvSpPr>
          <p:nvPr/>
        </p:nvSpPr>
        <p:spPr bwMode="ltGray">
          <a:xfrm rot="2171184">
            <a:off x="5303714" y="2296779"/>
            <a:ext cx="2246313" cy="695325"/>
          </a:xfrm>
          <a:prstGeom prst="leftArrow">
            <a:avLst>
              <a:gd name="adj1" fmla="val 59704"/>
              <a:gd name="adj2" fmla="val 60080"/>
            </a:avLst>
          </a:prstGeom>
          <a:ln>
            <a:headEnd/>
            <a:tailEnd type="none" w="lg" len="lg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pt-BR" sz="1600" b="1" dirty="0"/>
              <a:t>Visão de Longo Prazo</a:t>
            </a:r>
          </a:p>
        </p:txBody>
      </p:sp>
      <p:pic>
        <p:nvPicPr>
          <p:cNvPr id="50" name="Picture 8" descr="C:\Documents and Settings\marciorm\Configurações locais\Temporary Internet Files\Content.IE5\GIGGD1DC\MPj0431303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516" y="4786322"/>
            <a:ext cx="2679972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20" grpId="0" animBg="1"/>
      <p:bldP spid="28" grpId="0" animBg="1"/>
      <p:bldP spid="32" grpId="0" animBg="1"/>
      <p:bldP spid="40" grpId="0" animBg="1"/>
      <p:bldP spid="3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Empregado x Empreendedor</a:t>
            </a:r>
            <a:endParaRPr lang="pt-BR" dirty="0"/>
          </a:p>
        </p:txBody>
      </p:sp>
      <p:graphicFrame>
        <p:nvGraphicFramePr>
          <p:cNvPr id="5" name="Group 179"/>
          <p:cNvGraphicFramePr>
            <a:graphicFrameLocks/>
          </p:cNvGraphicFramePr>
          <p:nvPr/>
        </p:nvGraphicFramePr>
        <p:xfrm>
          <a:off x="500034" y="1606126"/>
          <a:ext cx="8257540" cy="5109022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176780"/>
                <a:gridCol w="2951480"/>
                <a:gridCol w="3129280"/>
              </a:tblGrid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Característica</a:t>
                      </a:r>
                      <a:endParaRPr kumimoji="0" lang="pt-B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Empregado</a:t>
                      </a:r>
                      <a:endParaRPr kumimoji="0" lang="pt-B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20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Empreendedor</a:t>
                      </a:r>
                      <a:endParaRPr kumimoji="0" lang="pt-B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Benefício x Custo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Segurança x Estagnação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Lucro x Risco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Principal barreira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Boa oportunidade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Janela de oportunidade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Primeiro desafio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Ocupar seu espaço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Caso de sucesso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Principal desafio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Empregabilidade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Sustentabilidade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Conhecimentos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Fundamentos da TI, 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tecnologias e seus usos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Negócios, marketing 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uso da tecnologia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Habilidades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Trabalhar em equipe,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resolver problemas, etc.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Gestão de pessoas,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decisão e negociação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Atitudes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Comprometimento, zelo,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abstração e disp. servir</a:t>
                      </a: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Carisma, assertividade,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5000"/>
                        <a:buFontTx/>
                        <a:buNone/>
                        <a:tabLst/>
                      </a:pPr>
                      <a:r>
                        <a:rPr kumimoji="0" lang="pt-BR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percepção e determinação</a:t>
                      </a:r>
                      <a:endParaRPr kumimoji="0" lang="pt-BR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D2D2D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Referências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Boise State University. </a:t>
            </a:r>
            <a:r>
              <a:rPr lang="en-US" dirty="0" smtClean="0">
                <a:hlinkClick r:id="rId2"/>
              </a:rPr>
              <a:t>Business Start-up Guide</a:t>
            </a:r>
            <a:r>
              <a:rPr lang="en-US" dirty="0" smtClean="0"/>
              <a:t>. Idaho SBDC. </a:t>
            </a:r>
          </a:p>
          <a:p>
            <a:r>
              <a:rPr lang="en-US" dirty="0" smtClean="0"/>
              <a:t>FNQ. </a:t>
            </a:r>
            <a:r>
              <a:rPr lang="pt-BR" dirty="0" err="1" smtClean="0">
                <a:hlinkClick r:id="rId3"/>
              </a:rPr>
              <a:t>Cardernos</a:t>
            </a:r>
            <a:r>
              <a:rPr lang="pt-BR" dirty="0" smtClean="0">
                <a:hlinkClick r:id="rId3"/>
              </a:rPr>
              <a:t> de Excelência - Pessoas</a:t>
            </a:r>
            <a:r>
              <a:rPr lang="en-US" dirty="0" smtClean="0"/>
              <a:t>. FNQ. 2006.</a:t>
            </a:r>
          </a:p>
          <a:p>
            <a:r>
              <a:rPr lang="pt-BR" dirty="0" smtClean="0"/>
              <a:t>Márcio Moreira. </a:t>
            </a:r>
            <a:r>
              <a:rPr lang="pt-BR" dirty="0" smtClean="0">
                <a:hlinkClick r:id="rId4"/>
              </a:rPr>
              <a:t>Desafios dos Profissionais de TI</a:t>
            </a:r>
            <a:r>
              <a:rPr lang="pt-BR" dirty="0" smtClean="0"/>
              <a:t>. </a:t>
            </a:r>
            <a:r>
              <a:rPr lang="pt-BR" dirty="0" err="1" smtClean="0"/>
              <a:t>Uniessa</a:t>
            </a:r>
            <a:r>
              <a:rPr lang="pt-BR" dirty="0" smtClean="0"/>
              <a:t>. 08/2008.</a:t>
            </a:r>
          </a:p>
          <a:p>
            <a:r>
              <a:rPr lang="pt-BR" dirty="0" smtClean="0"/>
              <a:t>Márcio Moreira. </a:t>
            </a:r>
            <a:r>
              <a:rPr lang="pt-BR" dirty="0" smtClean="0">
                <a:hlinkClick r:id="rId5"/>
              </a:rPr>
              <a:t>Empreendedorismo</a:t>
            </a:r>
            <a:r>
              <a:rPr lang="pt-BR" dirty="0" smtClean="0"/>
              <a:t>. UFU. 2006.</a:t>
            </a:r>
          </a:p>
          <a:p>
            <a:r>
              <a:rPr lang="pt-BR" dirty="0" smtClean="0"/>
              <a:t>Márcio Moreira. </a:t>
            </a:r>
            <a:r>
              <a:rPr lang="pt-BR" dirty="0" smtClean="0">
                <a:hlinkClick r:id="rId6"/>
              </a:rPr>
              <a:t>Empreendedorismo &amp; Empregabilidade</a:t>
            </a:r>
            <a:r>
              <a:rPr lang="pt-BR" dirty="0" smtClean="0"/>
              <a:t>. Center </a:t>
            </a:r>
            <a:r>
              <a:rPr lang="pt-BR" dirty="0" err="1" smtClean="0"/>
              <a:t>Convention</a:t>
            </a:r>
            <a:r>
              <a:rPr lang="pt-BR" dirty="0" smtClean="0"/>
              <a:t>. 09/2009.</a:t>
            </a:r>
          </a:p>
          <a:p>
            <a:r>
              <a:rPr lang="pt-BR" dirty="0" smtClean="0"/>
              <a:t>Márcio Moreira. </a:t>
            </a:r>
            <a:r>
              <a:rPr lang="pt-BR" dirty="0" smtClean="0">
                <a:hlinkClick r:id="rId5"/>
              </a:rPr>
              <a:t>Fábrica de Software</a:t>
            </a:r>
            <a:r>
              <a:rPr lang="pt-BR" dirty="0" smtClean="0"/>
              <a:t>. </a:t>
            </a:r>
            <a:r>
              <a:rPr lang="pt-BR" dirty="0" err="1" smtClean="0"/>
              <a:t>Uniminas</a:t>
            </a:r>
            <a:r>
              <a:rPr lang="pt-BR" dirty="0" smtClean="0"/>
              <a:t>. 2006.</a:t>
            </a:r>
          </a:p>
          <a:p>
            <a:r>
              <a:rPr lang="pt-BR" dirty="0" smtClean="0"/>
              <a:t>Márcio Moreira. </a:t>
            </a:r>
            <a:r>
              <a:rPr lang="pt-BR" dirty="0" smtClean="0">
                <a:hlinkClick r:id="rId7"/>
              </a:rPr>
              <a:t>História da Acc</a:t>
            </a:r>
            <a:r>
              <a:rPr lang="pt-BR" dirty="0" smtClean="0"/>
              <a:t>. Acc. 2004.</a:t>
            </a:r>
          </a:p>
          <a:p>
            <a:r>
              <a:rPr lang="pt-BR" dirty="0" smtClean="0"/>
              <a:t>Márcio Moreira. </a:t>
            </a:r>
            <a:r>
              <a:rPr lang="pt-BR" dirty="0" smtClean="0">
                <a:hlinkClick r:id="rId8"/>
              </a:rPr>
              <a:t>O mercado de TI e sua carreira</a:t>
            </a:r>
            <a:r>
              <a:rPr lang="pt-BR" dirty="0" smtClean="0"/>
              <a:t>. Pitágoras. 08/2011.</a:t>
            </a:r>
          </a:p>
          <a:p>
            <a:r>
              <a:rPr lang="pt-BR" dirty="0" smtClean="0"/>
              <a:t>Márcio Moreira. </a:t>
            </a:r>
            <a:r>
              <a:rPr lang="pt-BR" dirty="0" smtClean="0">
                <a:hlinkClick r:id="rId9"/>
              </a:rPr>
              <a:t>Papel da Segurança da Informação na Gestão de TI</a:t>
            </a:r>
            <a:r>
              <a:rPr lang="pt-BR" dirty="0" smtClean="0"/>
              <a:t> . 02/2011.</a:t>
            </a:r>
          </a:p>
          <a:p>
            <a:r>
              <a:rPr lang="pt-BR" dirty="0" smtClean="0"/>
              <a:t>Márcio Moreira. </a:t>
            </a:r>
            <a:r>
              <a:rPr lang="pt-BR" dirty="0" smtClean="0">
                <a:hlinkClick r:id="rId10"/>
              </a:rPr>
              <a:t>Perspectivas do Desenvolvimento de Software</a:t>
            </a:r>
            <a:r>
              <a:rPr lang="pt-BR" dirty="0" smtClean="0"/>
              <a:t>. Pitágoras. 11/2010.</a:t>
            </a:r>
          </a:p>
          <a:p>
            <a:r>
              <a:rPr lang="pt-BR" dirty="0" smtClean="0"/>
              <a:t>Márcio Moreira. </a:t>
            </a:r>
            <a:r>
              <a:rPr lang="pt-BR" dirty="0" smtClean="0">
                <a:hlinkClick r:id="rId11"/>
              </a:rPr>
              <a:t>Profissional de TI &amp; Mercado de TI</a:t>
            </a:r>
            <a:r>
              <a:rPr lang="pt-BR" dirty="0" smtClean="0"/>
              <a:t>. Pitágoras. 11/2011.</a:t>
            </a:r>
          </a:p>
          <a:p>
            <a:r>
              <a:rPr lang="pt-BR" dirty="0" smtClean="0"/>
              <a:t>Márcio Moreira. </a:t>
            </a:r>
            <a:r>
              <a:rPr lang="pt-BR" dirty="0" smtClean="0">
                <a:hlinkClick r:id="rId12"/>
              </a:rPr>
              <a:t>Sustentabilidade &amp; Empregabilidade</a:t>
            </a:r>
            <a:r>
              <a:rPr lang="pt-BR" dirty="0" smtClean="0"/>
              <a:t>. </a:t>
            </a:r>
            <a:r>
              <a:rPr lang="pt-BR" dirty="0" err="1" smtClean="0"/>
              <a:t>Uniube</a:t>
            </a:r>
            <a:r>
              <a:rPr lang="pt-BR" dirty="0" smtClean="0"/>
              <a:t>. 2008.</a:t>
            </a:r>
          </a:p>
          <a:p>
            <a:r>
              <a:rPr lang="pt-BR" dirty="0" smtClean="0"/>
              <a:t>Márcio Moreira. </a:t>
            </a:r>
            <a:r>
              <a:rPr lang="pt-BR" dirty="0" smtClean="0">
                <a:hlinkClick r:id="rId13"/>
              </a:rPr>
              <a:t>Uma visão geral do mercado de Tecnologia da Informação </a:t>
            </a:r>
            <a:r>
              <a:rPr lang="pt-BR" dirty="0" smtClean="0"/>
              <a:t>. Pitágoras. 10/2009.</a:t>
            </a:r>
          </a:p>
          <a:p>
            <a:r>
              <a:rPr lang="pt-BR" dirty="0" smtClean="0"/>
              <a:t>Márcio Moreira. </a:t>
            </a:r>
            <a:r>
              <a:rPr lang="pt-BR" dirty="0" smtClean="0">
                <a:hlinkClick r:id="rId14"/>
              </a:rPr>
              <a:t>Visão do mercado de TI em 2011</a:t>
            </a:r>
            <a:r>
              <a:rPr lang="pt-BR" dirty="0" smtClean="0"/>
              <a:t>. Pitágoras. 06/2011.</a:t>
            </a:r>
          </a:p>
          <a:p>
            <a:r>
              <a:rPr lang="pt-BR" dirty="0" smtClean="0"/>
              <a:t>Michael E. Porter. </a:t>
            </a:r>
            <a:r>
              <a:rPr lang="en-US" dirty="0" smtClean="0">
                <a:hlinkClick r:id="rId15"/>
              </a:rPr>
              <a:t>Competitive Strategy and Real Estate </a:t>
            </a:r>
            <a:r>
              <a:rPr lang="en-US" dirty="0" err="1" smtClean="0">
                <a:hlinkClick r:id="rId15"/>
              </a:rPr>
              <a:t>Develpment</a:t>
            </a:r>
            <a:r>
              <a:rPr lang="pt-BR" dirty="0" smtClean="0"/>
              <a:t>. Harvard Business </a:t>
            </a:r>
            <a:r>
              <a:rPr lang="pt-BR" dirty="0" err="1" smtClean="0"/>
              <a:t>School</a:t>
            </a:r>
            <a:r>
              <a:rPr lang="pt-BR" dirty="0" smtClean="0"/>
              <a:t>. 1989.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355848"/>
            <a:ext cx="8077200" cy="1673352"/>
          </a:xfrm>
        </p:spPr>
        <p:txBody>
          <a:bodyPr/>
          <a:lstStyle/>
          <a:p>
            <a:r>
              <a:rPr lang="pt-BR" dirty="0" smtClean="0"/>
              <a:t>Empreendedorismo </a:t>
            </a:r>
            <a:br>
              <a:rPr lang="pt-BR" dirty="0" smtClean="0"/>
            </a:br>
            <a:r>
              <a:rPr lang="pt-BR" dirty="0" smtClean="0"/>
              <a:t>&amp; Empregabilidade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0034" y="1428736"/>
            <a:ext cx="8077200" cy="1613928"/>
          </a:xfrm>
        </p:spPr>
        <p:txBody>
          <a:bodyPr>
            <a:normAutofit/>
          </a:bodyPr>
          <a:lstStyle/>
          <a:p>
            <a:r>
              <a:rPr lang="pt-BR" dirty="0" smtClean="0"/>
              <a:t>Márcio Moreira</a:t>
            </a:r>
          </a:p>
          <a:p>
            <a:r>
              <a:rPr lang="pt-BR" dirty="0" smtClean="0">
                <a:hlinkClick r:id="rId2"/>
              </a:rPr>
              <a:t>marcio.a.r.moreira@gmail.com</a:t>
            </a:r>
            <a:endParaRPr lang="pt-BR" dirty="0" smtClean="0"/>
          </a:p>
          <a:p>
            <a:endParaRPr lang="pt-BR" sz="1200" dirty="0" smtClean="0"/>
          </a:p>
          <a:p>
            <a:r>
              <a:rPr lang="pt-BR" dirty="0" smtClean="0"/>
              <a:t>Especialização em Redes</a:t>
            </a:r>
          </a:p>
          <a:p>
            <a:r>
              <a:rPr lang="pt-BR" dirty="0" smtClean="0"/>
              <a:t>3/Dezembro/2011</a:t>
            </a:r>
          </a:p>
        </p:txBody>
      </p:sp>
      <p:pic>
        <p:nvPicPr>
          <p:cNvPr id="1026" name="Picture 2" descr="http://africa.no.comunidades.net/imagens/logo_unitri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422271"/>
            <a:ext cx="1485893" cy="1203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527248" y="188640"/>
            <a:ext cx="5268888" cy="1301912"/>
          </a:xfrm>
          <a:prstGeom prst="rect">
            <a:avLst/>
          </a:prstGeom>
        </p:spPr>
        <p:txBody>
          <a:bodyPr vert="horz" lIns="91440" tIns="0" rIns="45720" bIns="0" rtlCol="0" anchor="ctr">
            <a:normAutofit fontScale="47500" lnSpcReduction="2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8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84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2900" dirty="0">
              <a:solidFill>
                <a:schemeClr val="accent1">
                  <a:satMod val="15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defRPr/>
            </a:pPr>
            <a:r>
              <a:rPr lang="pt-BR" sz="4200" dirty="0" smtClean="0">
                <a:hlinkClick r:id="rId4"/>
              </a:rPr>
              <a:t>http</a:t>
            </a:r>
            <a:r>
              <a:rPr lang="pt-BR" sz="4200" dirty="0">
                <a:hlinkClick r:id="rId4"/>
              </a:rPr>
              <a:t>://si.lopesgazzani.com.br/docentes/marcio</a:t>
            </a:r>
            <a:r>
              <a:rPr lang="pt-BR" sz="4200" dirty="0" smtClean="0">
                <a:hlinkClick r:id="rId4"/>
              </a:rPr>
              <a:t>/</a:t>
            </a:r>
            <a:endParaRPr lang="pt-BR" sz="4200" dirty="0"/>
          </a:p>
        </p:txBody>
      </p:sp>
      <p:pic>
        <p:nvPicPr>
          <p:cNvPr id="7" name="Picture 6" descr="C:\Users\Marcio\AppData\Local\Microsoft\Windows\Temporary Internet Files\Content.IE5\KH95409H\MP900399741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600" y="260648"/>
            <a:ext cx="2945880" cy="441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19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Um pouco de história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 fontScale="85000" lnSpcReduction="20000"/>
          </a:bodyPr>
          <a:lstStyle/>
          <a:p>
            <a:r>
              <a:rPr lang="pt-BR" dirty="0" smtClean="0"/>
              <a:t>1ª empresa – Zeus Computação (atual </a:t>
            </a:r>
            <a:r>
              <a:rPr lang="pt-BR" dirty="0" err="1" smtClean="0"/>
              <a:t>DataWin</a:t>
            </a:r>
            <a:r>
              <a:rPr lang="pt-BR" dirty="0" smtClean="0"/>
              <a:t>):</a:t>
            </a:r>
          </a:p>
          <a:p>
            <a:pPr lvl="1"/>
            <a:r>
              <a:rPr lang="pt-BR" dirty="0" smtClean="0"/>
              <a:t>Software para distribuições </a:t>
            </a:r>
            <a:r>
              <a:rPr lang="pt-BR" dirty="0" err="1" smtClean="0"/>
              <a:t>Tupperware</a:t>
            </a:r>
            <a:r>
              <a:rPr lang="pt-BR" dirty="0" smtClean="0"/>
              <a:t>®:</a:t>
            </a:r>
          </a:p>
          <a:p>
            <a:pPr lvl="2"/>
            <a:r>
              <a:rPr lang="pt-BR" dirty="0" smtClean="0"/>
              <a:t>Desenvolvimento:	12 meses (1984)</a:t>
            </a:r>
          </a:p>
          <a:p>
            <a:pPr lvl="2"/>
            <a:r>
              <a:rPr lang="pt-BR" dirty="0" smtClean="0"/>
              <a:t>Custeado por 1 cliente</a:t>
            </a:r>
          </a:p>
          <a:p>
            <a:pPr lvl="2"/>
            <a:r>
              <a:rPr lang="pt-BR" dirty="0" smtClean="0"/>
              <a:t>2 Clientes potenciais esperando resultado</a:t>
            </a:r>
          </a:p>
          <a:p>
            <a:pPr lvl="2"/>
            <a:endParaRPr lang="pt-BR" dirty="0" smtClean="0"/>
          </a:p>
          <a:p>
            <a:pPr lvl="1"/>
            <a:r>
              <a:rPr lang="pt-BR" dirty="0" smtClean="0"/>
              <a:t>Implantação:		6 meses</a:t>
            </a:r>
          </a:p>
          <a:p>
            <a:pPr lvl="2"/>
            <a:r>
              <a:rPr lang="pt-BR" dirty="0" smtClean="0"/>
              <a:t>1º cliente:		1 mês com sucesso (Jan/1985)</a:t>
            </a:r>
          </a:p>
          <a:p>
            <a:pPr lvl="2"/>
            <a:r>
              <a:rPr lang="pt-BR" dirty="0" smtClean="0"/>
              <a:t>2º cliente:		3 meses com sucesso</a:t>
            </a:r>
          </a:p>
          <a:p>
            <a:pPr lvl="2"/>
            <a:r>
              <a:rPr lang="pt-BR" dirty="0" smtClean="0"/>
              <a:t>3º cliente:		2 meses com sucesso </a:t>
            </a:r>
          </a:p>
          <a:p>
            <a:pPr lvl="2"/>
            <a:endParaRPr lang="pt-BR" dirty="0" smtClean="0"/>
          </a:p>
          <a:p>
            <a:pPr lvl="1"/>
            <a:r>
              <a:rPr lang="pt-BR" dirty="0" smtClean="0"/>
              <a:t>Software pronto para competir!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Abertura da Zeus:	09/1986</a:t>
            </a:r>
          </a:p>
        </p:txBody>
      </p:sp>
      <p:pic>
        <p:nvPicPr>
          <p:cNvPr id="4" name="Imagem 3" descr="tupperwa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5500702"/>
            <a:ext cx="3234820" cy="785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Acertos, Falhas e Resultados 1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 smtClean="0"/>
              <a:t>Acertos:</a:t>
            </a:r>
          </a:p>
          <a:p>
            <a:pPr lvl="1"/>
            <a:r>
              <a:rPr lang="pt-BR" dirty="0" smtClean="0"/>
              <a:t>Perfis complementares dos sócios:</a:t>
            </a:r>
          </a:p>
          <a:p>
            <a:pPr lvl="2"/>
            <a:r>
              <a:rPr lang="pt-BR" dirty="0" smtClean="0"/>
              <a:t>Um comercial e outro técnico</a:t>
            </a:r>
          </a:p>
          <a:p>
            <a:pPr lvl="1"/>
            <a:r>
              <a:rPr lang="pt-BR" dirty="0" smtClean="0"/>
              <a:t>Uma vontade enorme de vencer com idoneidade:</a:t>
            </a:r>
          </a:p>
          <a:p>
            <a:pPr lvl="2"/>
            <a:r>
              <a:rPr lang="pt-BR" dirty="0" smtClean="0"/>
              <a:t>Dedicação, determinação e respeito ao cliente</a:t>
            </a:r>
          </a:p>
          <a:p>
            <a:pPr lvl="1"/>
            <a:r>
              <a:rPr lang="pt-BR" dirty="0" smtClean="0"/>
              <a:t>Diversificação:</a:t>
            </a:r>
          </a:p>
          <a:p>
            <a:pPr lvl="2"/>
            <a:r>
              <a:rPr lang="pt-BR" dirty="0" smtClean="0"/>
              <a:t>Produção de outros softwares </a:t>
            </a:r>
            <a:r>
              <a:rPr lang="pt-BR" dirty="0" smtClean="0">
                <a:sym typeface="Wingdings"/>
              </a:rPr>
              <a:t> futura base para o </a:t>
            </a:r>
            <a:r>
              <a:rPr lang="pt-BR" dirty="0" err="1" smtClean="0">
                <a:sym typeface="Wingdings"/>
              </a:rPr>
              <a:t>Sanet</a:t>
            </a:r>
            <a:endParaRPr lang="pt-BR" dirty="0" smtClean="0"/>
          </a:p>
          <a:p>
            <a:pPr lvl="1"/>
            <a:endParaRPr lang="pt-BR" dirty="0" smtClean="0"/>
          </a:p>
          <a:p>
            <a:r>
              <a:rPr lang="pt-BR" dirty="0" smtClean="0"/>
              <a:t>Falhas:</a:t>
            </a:r>
          </a:p>
          <a:p>
            <a:pPr lvl="1"/>
            <a:r>
              <a:rPr lang="pt-BR" dirty="0" smtClean="0"/>
              <a:t>Imaturidade para lidar com as divergências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Resultados:</a:t>
            </a:r>
          </a:p>
          <a:p>
            <a:pPr lvl="1"/>
            <a:r>
              <a:rPr lang="pt-BR" dirty="0" smtClean="0"/>
              <a:t>07/1988:</a:t>
            </a:r>
          </a:p>
          <a:p>
            <a:pPr lvl="2"/>
            <a:r>
              <a:rPr lang="pt-BR" dirty="0" smtClean="0"/>
              <a:t>Venda da participação societária, marca e outros softwares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2ª empresa: </a:t>
            </a:r>
            <a:r>
              <a:rPr lang="pt-BR" dirty="0" err="1" smtClean="0"/>
              <a:t>Acc</a:t>
            </a:r>
            <a:r>
              <a:rPr lang="pt-BR" dirty="0" smtClean="0"/>
              <a:t> Informática®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75191"/>
            <a:ext cx="8472518" cy="5082809"/>
          </a:xfrm>
        </p:spPr>
        <p:txBody>
          <a:bodyPr>
            <a:normAutofit/>
          </a:bodyPr>
          <a:lstStyle/>
          <a:p>
            <a:r>
              <a:rPr lang="pt-BR" dirty="0" smtClean="0"/>
              <a:t>Cenário em 8/8/1988 para o software </a:t>
            </a:r>
            <a:r>
              <a:rPr lang="pt-BR" dirty="0" err="1" smtClean="0"/>
              <a:t>Acc</a:t>
            </a:r>
            <a:r>
              <a:rPr lang="pt-BR" dirty="0" smtClean="0"/>
              <a:t> TW:</a:t>
            </a:r>
          </a:p>
          <a:p>
            <a:pPr lvl="1"/>
            <a:r>
              <a:rPr lang="pt-BR" dirty="0" smtClean="0"/>
              <a:t>70 clientes potenciais (6 conquistados </a:t>
            </a:r>
            <a:r>
              <a:rPr lang="pt-BR" dirty="0" smtClean="0">
                <a:sym typeface="Wingdings"/>
              </a:rPr>
              <a:t> referência</a:t>
            </a:r>
            <a:r>
              <a:rPr lang="pt-BR" dirty="0" smtClean="0"/>
              <a:t>)</a:t>
            </a:r>
          </a:p>
          <a:p>
            <a:pPr lvl="1"/>
            <a:r>
              <a:rPr lang="pt-BR" dirty="0" smtClean="0"/>
              <a:t>18 concorrentes com produtos e serviços ruins</a:t>
            </a:r>
          </a:p>
          <a:p>
            <a:pPr lvl="3"/>
            <a:endParaRPr lang="pt-BR" dirty="0" smtClean="0"/>
          </a:p>
          <a:p>
            <a:r>
              <a:rPr lang="pt-BR" dirty="0" smtClean="0"/>
              <a:t>Estratégia:</a:t>
            </a:r>
          </a:p>
          <a:p>
            <a:pPr lvl="1"/>
            <a:r>
              <a:rPr lang="pt-BR" dirty="0" smtClean="0"/>
              <a:t>Desenvolver o melhor software possível</a:t>
            </a:r>
          </a:p>
          <a:p>
            <a:pPr lvl="1"/>
            <a:r>
              <a:rPr lang="pt-BR" dirty="0" smtClean="0"/>
              <a:t>Prestar o melhor serviço possível</a:t>
            </a:r>
          </a:p>
          <a:p>
            <a:pPr lvl="3"/>
            <a:endParaRPr lang="pt-BR" dirty="0" smtClean="0"/>
          </a:p>
          <a:p>
            <a:r>
              <a:rPr lang="pt-BR" dirty="0" smtClean="0"/>
              <a:t>Resultados:</a:t>
            </a:r>
          </a:p>
          <a:p>
            <a:pPr lvl="1"/>
            <a:r>
              <a:rPr lang="pt-BR" dirty="0" smtClean="0"/>
              <a:t>100% do mercado conquistado em 6 anos</a:t>
            </a:r>
          </a:p>
        </p:txBody>
      </p:sp>
      <p:pic>
        <p:nvPicPr>
          <p:cNvPr id="4" name="Imagem 3" descr="accdraco_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86680" y="3786190"/>
            <a:ext cx="1371600" cy="209550"/>
          </a:xfrm>
          <a:prstGeom prst="rect">
            <a:avLst/>
          </a:prstGeom>
        </p:spPr>
      </p:pic>
      <p:pic>
        <p:nvPicPr>
          <p:cNvPr id="6" name="Imagem 5" descr="brasi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1108" y="4500570"/>
            <a:ext cx="2197172" cy="2306640"/>
          </a:xfrm>
          <a:prstGeom prst="rect">
            <a:avLst/>
          </a:prstGeom>
        </p:spPr>
      </p:pic>
      <p:pic>
        <p:nvPicPr>
          <p:cNvPr id="7" name="Imagem 6" descr="acclogo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868" y="5572140"/>
            <a:ext cx="2457450" cy="476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Análise Estratégica usando as forças competitivas de Porter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Concorrentes:</a:t>
            </a:r>
          </a:p>
          <a:p>
            <a:pPr lvl="1"/>
            <a:r>
              <a:rPr lang="pt-BR" dirty="0" smtClean="0"/>
              <a:t>Os líderes desprezaram o potencial entrante</a:t>
            </a:r>
          </a:p>
          <a:p>
            <a:pPr lvl="1"/>
            <a:r>
              <a:rPr lang="pt-BR" dirty="0" smtClean="0">
                <a:sym typeface="Wingdings"/>
              </a:rPr>
              <a:t>Demais concorrentes: desprezaram substituição</a:t>
            </a:r>
          </a:p>
          <a:p>
            <a:r>
              <a:rPr lang="pt-BR" dirty="0" smtClean="0">
                <a:sym typeface="Wingdings"/>
              </a:rPr>
              <a:t>Diluição de riscos:</a:t>
            </a:r>
          </a:p>
          <a:p>
            <a:pPr lvl="1" defTabSz="409575"/>
            <a:r>
              <a:rPr lang="pt-BR" dirty="0" smtClean="0">
                <a:sym typeface="Wingdings"/>
              </a:rPr>
              <a:t>Clientes:				Usamos crescimento em Curva S</a:t>
            </a:r>
          </a:p>
          <a:p>
            <a:pPr lvl="2" defTabSz="409575"/>
            <a:r>
              <a:rPr lang="pt-BR" dirty="0" smtClean="0">
                <a:sym typeface="Wingdings"/>
              </a:rPr>
              <a:t>Começar pequeno e crescer rápido  diluição do poder</a:t>
            </a:r>
          </a:p>
          <a:p>
            <a:pPr lvl="1" defTabSz="409575"/>
            <a:r>
              <a:rPr lang="pt-BR" dirty="0" smtClean="0">
                <a:sym typeface="Wingdings"/>
              </a:rPr>
              <a:t>Fornecedores:		Baixo poder inerente ao negócio</a:t>
            </a:r>
          </a:p>
          <a:p>
            <a:pPr lvl="1" defTabSz="409575"/>
            <a:r>
              <a:rPr lang="pt-BR" dirty="0" smtClean="0"/>
              <a:t>Decisão:				Começar outro produto!</a:t>
            </a:r>
          </a:p>
          <a:p>
            <a:pPr lvl="2" defTabSz="409575"/>
            <a:r>
              <a:rPr lang="pt-BR" dirty="0" smtClean="0"/>
              <a:t>Empresa e clientes perderam referência competitiva</a:t>
            </a:r>
          </a:p>
        </p:txBody>
      </p:sp>
      <p:pic>
        <p:nvPicPr>
          <p:cNvPr id="3074" name="Picture 2" descr="http://www.mastersforum.com/archives/porter/port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87" y="1500174"/>
            <a:ext cx="1143008" cy="1517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ta para a direita 10"/>
          <p:cNvSpPr/>
          <p:nvPr/>
        </p:nvSpPr>
        <p:spPr>
          <a:xfrm>
            <a:off x="144016" y="3573016"/>
            <a:ext cx="8892480" cy="122413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Outros desafios da </a:t>
            </a:r>
            <a:r>
              <a:rPr lang="pt-BR" dirty="0" err="1" smtClean="0"/>
              <a:t>Acc</a:t>
            </a:r>
            <a:endParaRPr lang="pt-BR" dirty="0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439287"/>
              </p:ext>
            </p:extLst>
          </p:nvPr>
        </p:nvGraphicFramePr>
        <p:xfrm>
          <a:off x="117763" y="1628800"/>
          <a:ext cx="8156930" cy="5040560"/>
        </p:xfrm>
        <a:graphic>
          <a:graphicData uri="http://schemas.openxmlformats.org/drawingml/2006/table">
            <a:tbl>
              <a:tblPr firstRow="1" bandRow="1"/>
              <a:tblGrid>
                <a:gridCol w="1476692"/>
                <a:gridCol w="961321"/>
                <a:gridCol w="1096777"/>
                <a:gridCol w="1278241"/>
                <a:gridCol w="1182701"/>
                <a:gridCol w="1527468"/>
                <a:gridCol w="633730"/>
              </a:tblGrid>
              <a:tr h="2320032">
                <a:tc>
                  <a:txBody>
                    <a:bodyPr/>
                    <a:lstStyle/>
                    <a:p>
                      <a:pPr algn="r"/>
                      <a:r>
                        <a:rPr lang="pt-BR" sz="1600" i="1" dirty="0" smtClean="0"/>
                        <a:t>Solution </a:t>
                      </a:r>
                      <a:r>
                        <a:rPr lang="pt-BR" sz="1600" i="1" dirty="0" err="1" smtClean="0"/>
                        <a:t>house</a:t>
                      </a:r>
                      <a:endParaRPr lang="en-US" sz="1600" i="1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pt-BR" sz="1600" dirty="0" smtClean="0"/>
                        <a:t>Estruturação,</a:t>
                      </a:r>
                    </a:p>
                    <a:p>
                      <a:pPr algn="r"/>
                      <a:r>
                        <a:rPr lang="pt-BR" sz="1600" dirty="0" smtClean="0"/>
                        <a:t>Distribuição de lucros</a:t>
                      </a:r>
                    </a:p>
                    <a:p>
                      <a:pPr algn="r"/>
                      <a:r>
                        <a:rPr lang="pt-BR" sz="1600" dirty="0" smtClean="0"/>
                        <a:t>e</a:t>
                      </a:r>
                      <a:r>
                        <a:rPr lang="pt-BR" sz="1600" baseline="0" dirty="0" smtClean="0"/>
                        <a:t> </a:t>
                      </a:r>
                      <a:r>
                        <a:rPr lang="pt-BR" sz="1600" dirty="0" smtClean="0"/>
                        <a:t>Parceira com a  UFU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pt-BR" sz="1600" dirty="0" smtClean="0"/>
                        <a:t>Uso da Internet no suporte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Acc Seller® (palmtops)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anchor="ctr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pt-BR" sz="1600" dirty="0" smtClean="0"/>
                        <a:t>1990</a:t>
                      </a:r>
                      <a:endParaRPr lang="en-US" sz="1600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 smtClean="0"/>
                        <a:t>1992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 smtClean="0"/>
                        <a:t>1993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 smtClean="0"/>
                        <a:t>1994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 smtClean="0"/>
                        <a:t>1996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 smtClean="0"/>
                        <a:t>1998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pt-BR" sz="1600" dirty="0" smtClean="0"/>
                        <a:t>1999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49688">
                <a:tc gridSpan="2">
                  <a:txBody>
                    <a:bodyPr/>
                    <a:lstStyle/>
                    <a:p>
                      <a:pPr algn="r"/>
                      <a:r>
                        <a:rPr lang="en-US" sz="1600" dirty="0" err="1" smtClean="0"/>
                        <a:t>Abertura</a:t>
                      </a:r>
                      <a:r>
                        <a:rPr lang="en-US" sz="1600" dirty="0" smtClean="0"/>
                        <a:t> do Capital</a:t>
                      </a:r>
                    </a:p>
                    <a:p>
                      <a:pPr algn="r"/>
                      <a:r>
                        <a:rPr lang="pt-BR" sz="1600" dirty="0" smtClean="0"/>
                        <a:t>(para</a:t>
                      </a:r>
                      <a:r>
                        <a:rPr lang="pt-BR" sz="1600" baseline="0" dirty="0" smtClean="0"/>
                        <a:t> os funcionários)</a:t>
                      </a:r>
                      <a:endParaRPr lang="en-US" sz="1600" dirty="0"/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US" sz="1600" dirty="0" smtClean="0"/>
                        <a:t>Acc </a:t>
                      </a:r>
                      <a:r>
                        <a:rPr lang="en-US" sz="1600" dirty="0" err="1" smtClean="0"/>
                        <a:t>DataPower</a:t>
                      </a:r>
                      <a:r>
                        <a:rPr lang="en-US" sz="1600" dirty="0" smtClean="0"/>
                        <a:t>®,</a:t>
                      </a:r>
                    </a:p>
                    <a:p>
                      <a:pPr algn="r"/>
                      <a:r>
                        <a:rPr lang="en-US" sz="1600" dirty="0" smtClean="0"/>
                        <a:t>Acc TW® 4,</a:t>
                      </a:r>
                    </a:p>
                    <a:p>
                      <a:pPr algn="r"/>
                      <a:r>
                        <a:rPr lang="en-US" sz="1600" dirty="0" smtClean="0"/>
                        <a:t>Acc Drinks® e</a:t>
                      </a:r>
                    </a:p>
                    <a:p>
                      <a:pPr algn="r"/>
                      <a:r>
                        <a:rPr lang="en-US" sz="1600" dirty="0" err="1" smtClean="0"/>
                        <a:t>Homologações</a:t>
                      </a:r>
                      <a:r>
                        <a:rPr lang="en-US" sz="1600" dirty="0" smtClean="0"/>
                        <a:t> dele </a:t>
                      </a:r>
                      <a:r>
                        <a:rPr lang="en-US" sz="1600" dirty="0" err="1" smtClean="0"/>
                        <a:t>na</a:t>
                      </a:r>
                      <a:endParaRPr lang="en-US" sz="1600" dirty="0" smtClean="0"/>
                    </a:p>
                    <a:p>
                      <a:pPr algn="r"/>
                      <a:r>
                        <a:rPr lang="en-US" sz="1600" dirty="0" smtClean="0"/>
                        <a:t>Antarctica, </a:t>
                      </a:r>
                      <a:r>
                        <a:rPr lang="en-US" sz="1600" dirty="0" err="1" smtClean="0"/>
                        <a:t>Cerpa</a:t>
                      </a:r>
                      <a:r>
                        <a:rPr lang="en-US" sz="1600" dirty="0" smtClean="0"/>
                        <a:t>, etc.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Acc TW® </a:t>
                      </a:r>
                      <a:r>
                        <a:rPr lang="en-US" sz="1600" dirty="0" smtClean="0">
                          <a:sym typeface="Wingdings"/>
                        </a:rPr>
                        <a:t> </a:t>
                      </a:r>
                      <a:r>
                        <a:rPr lang="en-US" sz="1600" dirty="0" smtClean="0"/>
                        <a:t>Acc Draco® 5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Revenda de Hardware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Cenário em 1995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4194198"/>
          </a:xfrm>
        </p:spPr>
        <p:txBody>
          <a:bodyPr>
            <a:normAutofit/>
          </a:bodyPr>
          <a:lstStyle/>
          <a:p>
            <a:r>
              <a:rPr lang="pt-BR" dirty="0" err="1" smtClean="0"/>
              <a:t>Acc</a:t>
            </a:r>
            <a:r>
              <a:rPr lang="pt-BR" dirty="0" smtClean="0"/>
              <a:t> (empresa legal):</a:t>
            </a:r>
          </a:p>
          <a:p>
            <a:pPr lvl="1"/>
            <a:r>
              <a:rPr lang="pt-BR" dirty="0" smtClean="0"/>
              <a:t>Compra de distribuidor em SP</a:t>
            </a:r>
          </a:p>
          <a:p>
            <a:pPr lvl="1"/>
            <a:r>
              <a:rPr lang="pt-BR" dirty="0" smtClean="0"/>
              <a:t>Revende para clientes</a:t>
            </a:r>
          </a:p>
          <a:p>
            <a:pPr lvl="1"/>
            <a:r>
              <a:rPr lang="pt-BR" dirty="0" smtClean="0"/>
              <a:t>Ponto de equilíbrio: 30%</a:t>
            </a:r>
          </a:p>
          <a:p>
            <a:r>
              <a:rPr lang="pt-BR" dirty="0" smtClean="0"/>
              <a:t>Sacoleiro:</a:t>
            </a:r>
          </a:p>
          <a:p>
            <a:pPr lvl="1"/>
            <a:r>
              <a:rPr lang="pt-BR" dirty="0" smtClean="0"/>
              <a:t>Compra do Paraguai</a:t>
            </a:r>
          </a:p>
          <a:p>
            <a:pPr lvl="1"/>
            <a:r>
              <a:rPr lang="pt-BR" dirty="0" smtClean="0"/>
              <a:t>Custo inferior à SP em 10%</a:t>
            </a:r>
          </a:p>
          <a:p>
            <a:pPr lvl="1"/>
            <a:r>
              <a:rPr lang="pt-BR" dirty="0" smtClean="0"/>
              <a:t>Ponto de equilíbrio: 15%</a:t>
            </a:r>
          </a:p>
          <a:p>
            <a:r>
              <a:rPr lang="pt-BR" dirty="0" smtClean="0"/>
              <a:t>Necessidade dos clientes:</a:t>
            </a:r>
          </a:p>
          <a:p>
            <a:pPr lvl="1"/>
            <a:r>
              <a:rPr lang="pt-BR" dirty="0" smtClean="0"/>
              <a:t>Preço do Sacoleiro</a:t>
            </a:r>
          </a:p>
          <a:p>
            <a:pPr lvl="1"/>
            <a:r>
              <a:rPr lang="pt-BR" dirty="0" smtClean="0"/>
              <a:t>Garantia de empresas legais</a:t>
            </a:r>
          </a:p>
        </p:txBody>
      </p:sp>
      <p:sp>
        <p:nvSpPr>
          <p:cNvPr id="7" name="Retângulo de cantos arredondados 6"/>
          <p:cNvSpPr/>
          <p:nvPr/>
        </p:nvSpPr>
        <p:spPr>
          <a:xfrm>
            <a:off x="4643438" y="1857364"/>
            <a:ext cx="1500198" cy="571504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Cliente</a:t>
            </a:r>
            <a:endParaRPr lang="pt-BR" b="1" dirty="0">
              <a:solidFill>
                <a:schemeClr val="tx1"/>
              </a:solidFill>
            </a:endParaRPr>
          </a:p>
        </p:txBody>
      </p:sp>
      <p:sp>
        <p:nvSpPr>
          <p:cNvPr id="8" name="Retângulo de cantos arredondados 7"/>
          <p:cNvSpPr/>
          <p:nvPr/>
        </p:nvSpPr>
        <p:spPr>
          <a:xfrm>
            <a:off x="4643438" y="4059800"/>
            <a:ext cx="1500198" cy="571504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err="1" smtClean="0">
                <a:solidFill>
                  <a:schemeClr val="tx1"/>
                </a:solidFill>
              </a:rPr>
              <a:t>Acc</a:t>
            </a:r>
            <a:endParaRPr lang="pt-BR" b="1" dirty="0" smtClean="0">
              <a:solidFill>
                <a:schemeClr val="tx1"/>
              </a:solidFill>
            </a:endParaRPr>
          </a:p>
        </p:txBody>
      </p:sp>
      <p:sp>
        <p:nvSpPr>
          <p:cNvPr id="9" name="Retângulo de cantos arredondados 8"/>
          <p:cNvSpPr/>
          <p:nvPr/>
        </p:nvSpPr>
        <p:spPr>
          <a:xfrm>
            <a:off x="4643438" y="5917188"/>
            <a:ext cx="1500198" cy="571504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tx1"/>
                </a:solidFill>
              </a:rPr>
              <a:t>Distribuidor</a:t>
            </a:r>
          </a:p>
        </p:txBody>
      </p:sp>
      <p:cxnSp>
        <p:nvCxnSpPr>
          <p:cNvPr id="14" name="Conector de seta reta 13"/>
          <p:cNvCxnSpPr>
            <a:stCxn id="9" idx="0"/>
            <a:endCxn id="8" idx="2"/>
          </p:cNvCxnSpPr>
          <p:nvPr/>
        </p:nvCxnSpPr>
        <p:spPr>
          <a:xfrm rot="5400000" flipH="1" flipV="1">
            <a:off x="4750595" y="5274246"/>
            <a:ext cx="1285884" cy="1588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e seta reta 15"/>
          <p:cNvCxnSpPr>
            <a:stCxn id="8" idx="0"/>
            <a:endCxn id="7" idx="2"/>
          </p:cNvCxnSpPr>
          <p:nvPr/>
        </p:nvCxnSpPr>
        <p:spPr>
          <a:xfrm rot="5400000" flipH="1" flipV="1">
            <a:off x="4578071" y="3244334"/>
            <a:ext cx="1630932" cy="1588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ixaDeTexto 36"/>
          <p:cNvSpPr txBox="1"/>
          <p:nvPr/>
        </p:nvSpPr>
        <p:spPr>
          <a:xfrm>
            <a:off x="5413251" y="5559998"/>
            <a:ext cx="801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R$100</a:t>
            </a:r>
            <a:endParaRPr lang="pt-BR" b="1" dirty="0"/>
          </a:p>
        </p:txBody>
      </p:sp>
      <p:sp>
        <p:nvSpPr>
          <p:cNvPr id="38" name="CaixaDeTexto 37"/>
          <p:cNvSpPr txBox="1"/>
          <p:nvPr/>
        </p:nvSpPr>
        <p:spPr>
          <a:xfrm>
            <a:off x="5413251" y="3702610"/>
            <a:ext cx="783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R$135</a:t>
            </a:r>
            <a:endParaRPr lang="pt-BR" b="1" dirty="0"/>
          </a:p>
        </p:txBody>
      </p:sp>
      <p:grpSp>
        <p:nvGrpSpPr>
          <p:cNvPr id="5" name="Grupo 51"/>
          <p:cNvGrpSpPr/>
          <p:nvPr/>
        </p:nvGrpSpPr>
        <p:grpSpPr>
          <a:xfrm>
            <a:off x="6143636" y="1785926"/>
            <a:ext cx="2786082" cy="1928826"/>
            <a:chOff x="6143636" y="1785926"/>
            <a:chExt cx="2786082" cy="1928826"/>
          </a:xfrm>
        </p:grpSpPr>
        <p:sp>
          <p:nvSpPr>
            <p:cNvPr id="39" name="Retângulo de cantos arredondados 38"/>
            <p:cNvSpPr/>
            <p:nvPr/>
          </p:nvSpPr>
          <p:spPr>
            <a:xfrm>
              <a:off x="7429520" y="1857364"/>
              <a:ext cx="1500198" cy="571504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Sacoleiro</a:t>
              </a:r>
              <a:endParaRPr lang="pt-BR" b="1" dirty="0">
                <a:solidFill>
                  <a:schemeClr val="tx1"/>
                </a:solidFill>
              </a:endParaRPr>
            </a:p>
          </p:txBody>
        </p:sp>
        <p:sp>
          <p:nvSpPr>
            <p:cNvPr id="40" name="Retângulo de cantos arredondados 39"/>
            <p:cNvSpPr/>
            <p:nvPr/>
          </p:nvSpPr>
          <p:spPr>
            <a:xfrm>
              <a:off x="7429520" y="3143248"/>
              <a:ext cx="1500198" cy="571504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Paraguai</a:t>
              </a:r>
              <a:endParaRPr lang="pt-BR" b="1" dirty="0">
                <a:solidFill>
                  <a:schemeClr val="tx1"/>
                </a:solidFill>
              </a:endParaRPr>
            </a:p>
          </p:txBody>
        </p:sp>
        <p:cxnSp>
          <p:nvCxnSpPr>
            <p:cNvPr id="41" name="Conector de seta reta 40"/>
            <p:cNvCxnSpPr>
              <a:stCxn id="40" idx="0"/>
              <a:endCxn id="39" idx="2"/>
            </p:cNvCxnSpPr>
            <p:nvPr/>
          </p:nvCxnSpPr>
          <p:spPr>
            <a:xfrm rot="5400000" flipH="1" flipV="1">
              <a:off x="7822429" y="2786058"/>
              <a:ext cx="714380" cy="1588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ector de seta reta 43"/>
            <p:cNvCxnSpPr>
              <a:stCxn id="39" idx="1"/>
              <a:endCxn id="7" idx="3"/>
            </p:cNvCxnSpPr>
            <p:nvPr/>
          </p:nvCxnSpPr>
          <p:spPr>
            <a:xfrm rot="10800000">
              <a:off x="6143636" y="2143116"/>
              <a:ext cx="1285884" cy="1588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CaixaDeTexto 46"/>
            <p:cNvSpPr txBox="1"/>
            <p:nvPr/>
          </p:nvSpPr>
          <p:spPr>
            <a:xfrm>
              <a:off x="8199333" y="2773916"/>
              <a:ext cx="690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R$90</a:t>
              </a:r>
              <a:endParaRPr lang="pt-BR" b="1" dirty="0"/>
            </a:p>
          </p:txBody>
        </p:sp>
        <p:sp>
          <p:nvSpPr>
            <p:cNvPr id="48" name="CaixaDeTexto 47"/>
            <p:cNvSpPr txBox="1"/>
            <p:nvPr/>
          </p:nvSpPr>
          <p:spPr>
            <a:xfrm>
              <a:off x="6632507" y="1785926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R$110</a:t>
              </a:r>
              <a:endParaRPr lang="pt-BR" b="1" dirty="0"/>
            </a:p>
          </p:txBody>
        </p:sp>
      </p:grpSp>
      <p:grpSp>
        <p:nvGrpSpPr>
          <p:cNvPr id="6" name="Grupo 50"/>
          <p:cNvGrpSpPr/>
          <p:nvPr/>
        </p:nvGrpSpPr>
        <p:grpSpPr>
          <a:xfrm>
            <a:off x="6143636" y="3988362"/>
            <a:ext cx="2786082" cy="2583910"/>
            <a:chOff x="6143636" y="3988362"/>
            <a:chExt cx="2786082" cy="2583910"/>
          </a:xfrm>
        </p:grpSpPr>
        <p:sp>
          <p:nvSpPr>
            <p:cNvPr id="18" name="Retângulo de cantos arredondados 17"/>
            <p:cNvSpPr/>
            <p:nvPr/>
          </p:nvSpPr>
          <p:spPr>
            <a:xfrm>
              <a:off x="7429520" y="5917188"/>
              <a:ext cx="1500198" cy="571504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Estado SP</a:t>
              </a:r>
            </a:p>
          </p:txBody>
        </p:sp>
        <p:sp>
          <p:nvSpPr>
            <p:cNvPr id="19" name="Retângulo de cantos arredondados 18"/>
            <p:cNvSpPr/>
            <p:nvPr/>
          </p:nvSpPr>
          <p:spPr>
            <a:xfrm>
              <a:off x="7429520" y="4059800"/>
              <a:ext cx="1500198" cy="571504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Estado MG</a:t>
              </a:r>
            </a:p>
          </p:txBody>
        </p:sp>
        <p:cxnSp>
          <p:nvCxnSpPr>
            <p:cNvPr id="20" name="Conector de seta reta 19"/>
            <p:cNvCxnSpPr>
              <a:stCxn id="9" idx="3"/>
              <a:endCxn id="18" idx="1"/>
            </p:cNvCxnSpPr>
            <p:nvPr/>
          </p:nvCxnSpPr>
          <p:spPr>
            <a:xfrm>
              <a:off x="6143636" y="6202940"/>
              <a:ext cx="1285884" cy="1588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de seta reta 23"/>
            <p:cNvCxnSpPr>
              <a:stCxn id="8" idx="3"/>
              <a:endCxn id="19" idx="1"/>
            </p:cNvCxnSpPr>
            <p:nvPr/>
          </p:nvCxnSpPr>
          <p:spPr>
            <a:xfrm>
              <a:off x="6143636" y="4345552"/>
              <a:ext cx="1285884" cy="1588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tângulo de cantos arredondados 26"/>
            <p:cNvSpPr/>
            <p:nvPr/>
          </p:nvSpPr>
          <p:spPr>
            <a:xfrm>
              <a:off x="7429520" y="4988494"/>
              <a:ext cx="1500198" cy="571504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União</a:t>
              </a:r>
            </a:p>
          </p:txBody>
        </p:sp>
        <p:cxnSp>
          <p:nvCxnSpPr>
            <p:cNvPr id="28" name="Conector de seta reta 27"/>
            <p:cNvCxnSpPr>
              <a:stCxn id="9" idx="3"/>
              <a:endCxn id="27" idx="1"/>
            </p:cNvCxnSpPr>
            <p:nvPr/>
          </p:nvCxnSpPr>
          <p:spPr>
            <a:xfrm flipV="1">
              <a:off x="6143636" y="5274246"/>
              <a:ext cx="1285884" cy="928694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ector de seta reta 30"/>
            <p:cNvCxnSpPr>
              <a:stCxn id="8" idx="3"/>
              <a:endCxn id="27" idx="1"/>
            </p:cNvCxnSpPr>
            <p:nvPr/>
          </p:nvCxnSpPr>
          <p:spPr>
            <a:xfrm>
              <a:off x="6143636" y="4345552"/>
              <a:ext cx="1285884" cy="928694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CaixaDeTexto 33"/>
            <p:cNvSpPr txBox="1"/>
            <p:nvPr/>
          </p:nvSpPr>
          <p:spPr>
            <a:xfrm>
              <a:off x="6169936" y="3988362"/>
              <a:ext cx="1188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18% ICMS</a:t>
              </a:r>
              <a:endParaRPr lang="pt-BR" b="1" dirty="0"/>
            </a:p>
          </p:txBody>
        </p:sp>
        <p:sp>
          <p:nvSpPr>
            <p:cNvPr id="36" name="CaixaDeTexto 35"/>
            <p:cNvSpPr txBox="1"/>
            <p:nvPr/>
          </p:nvSpPr>
          <p:spPr>
            <a:xfrm>
              <a:off x="6169936" y="6202940"/>
              <a:ext cx="1188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12% ICMS</a:t>
              </a:r>
              <a:endParaRPr lang="pt-BR" b="1" dirty="0"/>
            </a:p>
          </p:txBody>
        </p:sp>
        <p:sp>
          <p:nvSpPr>
            <p:cNvPr id="49" name="CaixaDeTexto 48"/>
            <p:cNvSpPr txBox="1"/>
            <p:nvPr/>
          </p:nvSpPr>
          <p:spPr>
            <a:xfrm rot="2113312">
              <a:off x="6195932" y="4709293"/>
              <a:ext cx="8549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8% </a:t>
              </a:r>
              <a:r>
                <a:rPr lang="pt-BR" b="1" dirty="0" err="1" smtClean="0"/>
                <a:t>I.F.</a:t>
              </a:r>
              <a:endParaRPr lang="pt-BR" b="1" dirty="0"/>
            </a:p>
          </p:txBody>
        </p:sp>
        <p:sp>
          <p:nvSpPr>
            <p:cNvPr id="50" name="CaixaDeTexto 49"/>
            <p:cNvSpPr txBox="1"/>
            <p:nvPr/>
          </p:nvSpPr>
          <p:spPr>
            <a:xfrm rot="19488687">
              <a:off x="6260492" y="5427553"/>
              <a:ext cx="8549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8% </a:t>
              </a:r>
              <a:r>
                <a:rPr lang="pt-BR" b="1" dirty="0" err="1" smtClean="0"/>
                <a:t>I.F.</a:t>
              </a:r>
              <a:endParaRPr lang="pt-BR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se manter no mercado?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FATURAMENTO DIRETO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4194198"/>
          </a:xfrm>
        </p:spPr>
        <p:txBody>
          <a:bodyPr>
            <a:normAutofit/>
          </a:bodyPr>
          <a:lstStyle/>
          <a:p>
            <a:r>
              <a:rPr lang="pt-BR" dirty="0" smtClean="0"/>
              <a:t>Cliente faz pedido para </a:t>
            </a:r>
            <a:r>
              <a:rPr lang="pt-BR" dirty="0" err="1" smtClean="0"/>
              <a:t>Acc</a:t>
            </a:r>
            <a:endParaRPr lang="pt-BR" dirty="0" smtClean="0"/>
          </a:p>
          <a:p>
            <a:r>
              <a:rPr lang="pt-BR" dirty="0" smtClean="0"/>
              <a:t>Distribuidor </a:t>
            </a:r>
            <a:r>
              <a:rPr lang="pt-BR" dirty="0" smtClean="0">
                <a:sym typeface="Wingdings"/>
              </a:rPr>
              <a:t></a:t>
            </a:r>
            <a:r>
              <a:rPr lang="pt-BR" dirty="0" smtClean="0"/>
              <a:t> Cliente</a:t>
            </a:r>
          </a:p>
          <a:p>
            <a:r>
              <a:rPr lang="pt-BR" dirty="0" err="1" smtClean="0"/>
              <a:t>Acc</a:t>
            </a:r>
            <a:r>
              <a:rPr lang="pt-BR" dirty="0" smtClean="0"/>
              <a:t> </a:t>
            </a:r>
            <a:r>
              <a:rPr lang="pt-BR" dirty="0" smtClean="0">
                <a:sym typeface="Wingdings"/>
              </a:rPr>
              <a:t> Distribuidor:</a:t>
            </a:r>
          </a:p>
          <a:p>
            <a:pPr lvl="1"/>
            <a:r>
              <a:rPr lang="pt-BR" dirty="0" smtClean="0"/>
              <a:t>NF Serviços de Representação</a:t>
            </a:r>
          </a:p>
          <a:p>
            <a:r>
              <a:rPr lang="pt-BR" dirty="0" smtClean="0"/>
              <a:t>ICMS 18% (Distribuidor)</a:t>
            </a:r>
          </a:p>
          <a:p>
            <a:r>
              <a:rPr lang="pt-BR" dirty="0" err="1" smtClean="0"/>
              <a:t>Acc</a:t>
            </a:r>
            <a:r>
              <a:rPr lang="pt-BR" dirty="0" smtClean="0"/>
              <a:t> paga 5% de ISS</a:t>
            </a:r>
          </a:p>
          <a:p>
            <a:r>
              <a:rPr lang="pt-BR" dirty="0" smtClean="0"/>
              <a:t>Preço final: R$120</a:t>
            </a:r>
          </a:p>
          <a:p>
            <a:pPr lvl="1"/>
            <a:r>
              <a:rPr lang="pt-BR" dirty="0" smtClean="0"/>
              <a:t>10% acima do Contrabando</a:t>
            </a:r>
          </a:p>
          <a:p>
            <a:pPr lvl="1"/>
            <a:r>
              <a:rPr lang="pt-BR" dirty="0" smtClean="0"/>
              <a:t>Gera benefícios ao cliente</a:t>
            </a:r>
          </a:p>
          <a:p>
            <a:r>
              <a:rPr lang="pt-BR" dirty="0" smtClean="0"/>
              <a:t>Resultado:</a:t>
            </a:r>
          </a:p>
          <a:p>
            <a:pPr lvl="1"/>
            <a:r>
              <a:rPr lang="pt-BR" dirty="0" smtClean="0"/>
              <a:t>Modelo de negócio padrão!</a:t>
            </a:r>
          </a:p>
        </p:txBody>
      </p:sp>
      <p:grpSp>
        <p:nvGrpSpPr>
          <p:cNvPr id="5" name="Grupo 54"/>
          <p:cNvGrpSpPr/>
          <p:nvPr/>
        </p:nvGrpSpPr>
        <p:grpSpPr>
          <a:xfrm>
            <a:off x="4378656" y="1785926"/>
            <a:ext cx="4551062" cy="4786346"/>
            <a:chOff x="4378656" y="1785926"/>
            <a:chExt cx="4551062" cy="4786346"/>
          </a:xfrm>
        </p:grpSpPr>
        <p:sp>
          <p:nvSpPr>
            <p:cNvPr id="7" name="Retângulo de cantos arredondados 6"/>
            <p:cNvSpPr/>
            <p:nvPr/>
          </p:nvSpPr>
          <p:spPr>
            <a:xfrm>
              <a:off x="4643438" y="1857364"/>
              <a:ext cx="1500198" cy="571504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Cliente</a:t>
              </a:r>
              <a:endParaRPr lang="pt-BR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Retângulo de cantos arredondados 7"/>
            <p:cNvSpPr/>
            <p:nvPr/>
          </p:nvSpPr>
          <p:spPr>
            <a:xfrm>
              <a:off x="4643438" y="4059800"/>
              <a:ext cx="1500198" cy="571504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b="1" dirty="0" err="1" smtClean="0">
                  <a:solidFill>
                    <a:schemeClr val="tx1"/>
                  </a:solidFill>
                </a:rPr>
                <a:t>Acc</a:t>
              </a:r>
              <a:endParaRPr lang="pt-BR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9" name="Retângulo de cantos arredondados 8"/>
            <p:cNvSpPr/>
            <p:nvPr/>
          </p:nvSpPr>
          <p:spPr>
            <a:xfrm>
              <a:off x="4643438" y="5917188"/>
              <a:ext cx="1500198" cy="571504"/>
            </a:xfrm>
            <a:prstGeom prst="roundRect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BR" b="1" dirty="0" smtClean="0">
                  <a:solidFill>
                    <a:schemeClr val="tx1"/>
                  </a:solidFill>
                </a:rPr>
                <a:t>Distribuidor</a:t>
              </a:r>
            </a:p>
          </p:txBody>
        </p:sp>
        <p:cxnSp>
          <p:nvCxnSpPr>
            <p:cNvPr id="14" name="Conector de seta reta 13"/>
            <p:cNvCxnSpPr>
              <a:stCxn id="8" idx="2"/>
              <a:endCxn id="9" idx="0"/>
            </p:cNvCxnSpPr>
            <p:nvPr/>
          </p:nvCxnSpPr>
          <p:spPr>
            <a:xfrm rot="5400000">
              <a:off x="4750595" y="5274246"/>
              <a:ext cx="1285884" cy="1588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CaixaDeTexto 36"/>
            <p:cNvSpPr txBox="1"/>
            <p:nvPr/>
          </p:nvSpPr>
          <p:spPr>
            <a:xfrm>
              <a:off x="5420946" y="5559998"/>
              <a:ext cx="79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R$120</a:t>
              </a:r>
              <a:endParaRPr lang="pt-BR" b="1" dirty="0"/>
            </a:p>
          </p:txBody>
        </p:sp>
        <p:sp>
          <p:nvSpPr>
            <p:cNvPr id="38" name="CaixaDeTexto 37"/>
            <p:cNvSpPr txBox="1"/>
            <p:nvPr/>
          </p:nvSpPr>
          <p:spPr>
            <a:xfrm>
              <a:off x="5413251" y="4631304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b="1" dirty="0" smtClean="0"/>
                <a:t>R$12</a:t>
              </a:r>
              <a:endParaRPr lang="pt-BR" b="1" dirty="0"/>
            </a:p>
          </p:txBody>
        </p:sp>
        <p:grpSp>
          <p:nvGrpSpPr>
            <p:cNvPr id="6" name="Grupo 51"/>
            <p:cNvGrpSpPr/>
            <p:nvPr/>
          </p:nvGrpSpPr>
          <p:grpSpPr>
            <a:xfrm>
              <a:off x="6143636" y="1785926"/>
              <a:ext cx="2786082" cy="1928826"/>
              <a:chOff x="6143636" y="1785926"/>
              <a:chExt cx="2786082" cy="1928826"/>
            </a:xfrm>
          </p:grpSpPr>
          <p:sp>
            <p:nvSpPr>
              <p:cNvPr id="39" name="Retângulo de cantos arredondados 38"/>
              <p:cNvSpPr/>
              <p:nvPr/>
            </p:nvSpPr>
            <p:spPr>
              <a:xfrm>
                <a:off x="7429520" y="1857364"/>
                <a:ext cx="1500198" cy="571504"/>
              </a:xfrm>
              <a:prstGeom prst="roundRect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</a:rPr>
                  <a:t>Sacoleiro</a:t>
                </a:r>
                <a:endParaRPr lang="pt-BR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Retângulo de cantos arredondados 39"/>
              <p:cNvSpPr/>
              <p:nvPr/>
            </p:nvSpPr>
            <p:spPr>
              <a:xfrm>
                <a:off x="7429520" y="3143248"/>
                <a:ext cx="1500198" cy="571504"/>
              </a:xfrm>
              <a:prstGeom prst="roundRect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</a:rPr>
                  <a:t>Paraguai</a:t>
                </a:r>
                <a:endParaRPr lang="pt-BR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1" name="Conector de seta reta 40"/>
              <p:cNvCxnSpPr>
                <a:stCxn id="40" idx="0"/>
                <a:endCxn id="39" idx="2"/>
              </p:cNvCxnSpPr>
              <p:nvPr/>
            </p:nvCxnSpPr>
            <p:spPr>
              <a:xfrm rot="5400000" flipH="1" flipV="1">
                <a:off x="7822429" y="2786058"/>
                <a:ext cx="714380" cy="1588"/>
              </a:xfrm>
              <a:prstGeom prst="straightConnector1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ector de seta reta 43"/>
              <p:cNvCxnSpPr>
                <a:stCxn id="39" idx="1"/>
                <a:endCxn id="7" idx="3"/>
              </p:cNvCxnSpPr>
              <p:nvPr/>
            </p:nvCxnSpPr>
            <p:spPr>
              <a:xfrm rot="10800000">
                <a:off x="6143636" y="2143116"/>
                <a:ext cx="1285884" cy="1588"/>
              </a:xfrm>
              <a:prstGeom prst="straightConnector1">
                <a:avLst/>
              </a:prstGeom>
              <a:ln w="38100">
                <a:solidFill>
                  <a:schemeClr val="bg1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CaixaDeTexto 46"/>
              <p:cNvSpPr txBox="1"/>
              <p:nvPr/>
            </p:nvSpPr>
            <p:spPr>
              <a:xfrm>
                <a:off x="8199333" y="2773916"/>
                <a:ext cx="6903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/>
                  <a:t>R$90</a:t>
                </a:r>
                <a:endParaRPr lang="pt-BR" b="1" dirty="0"/>
              </a:p>
            </p:txBody>
          </p:sp>
          <p:sp>
            <p:nvSpPr>
              <p:cNvPr id="48" name="CaixaDeTexto 47"/>
              <p:cNvSpPr txBox="1"/>
              <p:nvPr/>
            </p:nvSpPr>
            <p:spPr>
              <a:xfrm>
                <a:off x="6632507" y="1785926"/>
                <a:ext cx="7970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/>
                  <a:t>R$110</a:t>
                </a:r>
                <a:endParaRPr lang="pt-BR" b="1" dirty="0"/>
              </a:p>
            </p:txBody>
          </p:sp>
        </p:grpSp>
        <p:grpSp>
          <p:nvGrpSpPr>
            <p:cNvPr id="10" name="Grupo 50"/>
            <p:cNvGrpSpPr/>
            <p:nvPr/>
          </p:nvGrpSpPr>
          <p:grpSpPr>
            <a:xfrm>
              <a:off x="6143636" y="3988362"/>
              <a:ext cx="2786082" cy="2583910"/>
              <a:chOff x="6143636" y="3988362"/>
              <a:chExt cx="2786082" cy="2583910"/>
            </a:xfrm>
          </p:grpSpPr>
          <p:sp>
            <p:nvSpPr>
              <p:cNvPr id="18" name="Retângulo de cantos arredondados 17"/>
              <p:cNvSpPr/>
              <p:nvPr/>
            </p:nvSpPr>
            <p:spPr>
              <a:xfrm>
                <a:off x="7429520" y="5917188"/>
                <a:ext cx="1500198" cy="571504"/>
              </a:xfrm>
              <a:prstGeom prst="round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</a:rPr>
                  <a:t>Estado SP</a:t>
                </a:r>
              </a:p>
            </p:txBody>
          </p:sp>
          <p:sp>
            <p:nvSpPr>
              <p:cNvPr id="19" name="Retângulo de cantos arredondados 18"/>
              <p:cNvSpPr/>
              <p:nvPr/>
            </p:nvSpPr>
            <p:spPr>
              <a:xfrm>
                <a:off x="7429520" y="4059800"/>
                <a:ext cx="1500198" cy="571504"/>
              </a:xfrm>
              <a:prstGeom prst="round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rgbClr val="FF0000"/>
                    </a:solidFill>
                  </a:rPr>
                  <a:t>Prefeitura</a:t>
                </a:r>
              </a:p>
            </p:txBody>
          </p:sp>
          <p:cxnSp>
            <p:nvCxnSpPr>
              <p:cNvPr id="20" name="Conector de seta reta 19"/>
              <p:cNvCxnSpPr>
                <a:stCxn id="9" idx="3"/>
                <a:endCxn id="18" idx="1"/>
              </p:cNvCxnSpPr>
              <p:nvPr/>
            </p:nvCxnSpPr>
            <p:spPr>
              <a:xfrm>
                <a:off x="6143636" y="6202940"/>
                <a:ext cx="1285884" cy="1588"/>
              </a:xfrm>
              <a:prstGeom prst="straightConnector1">
                <a:avLst/>
              </a:prstGeom>
              <a:ln w="381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ector de seta reta 23"/>
              <p:cNvCxnSpPr>
                <a:stCxn id="8" idx="3"/>
                <a:endCxn id="19" idx="1"/>
              </p:cNvCxnSpPr>
              <p:nvPr/>
            </p:nvCxnSpPr>
            <p:spPr>
              <a:xfrm>
                <a:off x="6143636" y="4345552"/>
                <a:ext cx="1285884" cy="1588"/>
              </a:xfrm>
              <a:prstGeom prst="straightConnector1">
                <a:avLst/>
              </a:prstGeom>
              <a:ln w="381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Retângulo de cantos arredondados 26"/>
              <p:cNvSpPr/>
              <p:nvPr/>
            </p:nvSpPr>
            <p:spPr>
              <a:xfrm>
                <a:off x="7429520" y="4988494"/>
                <a:ext cx="1500198" cy="571504"/>
              </a:xfrm>
              <a:prstGeom prst="roundRect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t-BR" b="1" dirty="0" smtClean="0">
                    <a:solidFill>
                      <a:schemeClr val="tx1"/>
                    </a:solidFill>
                  </a:rPr>
                  <a:t>União</a:t>
                </a:r>
              </a:p>
            </p:txBody>
          </p:sp>
          <p:cxnSp>
            <p:nvCxnSpPr>
              <p:cNvPr id="28" name="Conector de seta reta 27"/>
              <p:cNvCxnSpPr>
                <a:stCxn id="9" idx="3"/>
                <a:endCxn id="27" idx="1"/>
              </p:cNvCxnSpPr>
              <p:nvPr/>
            </p:nvCxnSpPr>
            <p:spPr>
              <a:xfrm flipV="1">
                <a:off x="6143636" y="5274246"/>
                <a:ext cx="1285884" cy="928694"/>
              </a:xfrm>
              <a:prstGeom prst="straightConnector1">
                <a:avLst/>
              </a:prstGeom>
              <a:ln w="381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ector de seta reta 30"/>
              <p:cNvCxnSpPr>
                <a:stCxn id="8" idx="3"/>
                <a:endCxn id="27" idx="1"/>
              </p:cNvCxnSpPr>
              <p:nvPr/>
            </p:nvCxnSpPr>
            <p:spPr>
              <a:xfrm>
                <a:off x="6143636" y="4345552"/>
                <a:ext cx="1285884" cy="928694"/>
              </a:xfrm>
              <a:prstGeom prst="straightConnector1">
                <a:avLst/>
              </a:prstGeom>
              <a:ln w="38100">
                <a:solidFill>
                  <a:schemeClr val="accent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CaixaDeTexto 33"/>
              <p:cNvSpPr txBox="1"/>
              <p:nvPr/>
            </p:nvSpPr>
            <p:spPr>
              <a:xfrm>
                <a:off x="6286512" y="3988362"/>
                <a:ext cx="865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>
                    <a:solidFill>
                      <a:srgbClr val="FF0000"/>
                    </a:solidFill>
                  </a:rPr>
                  <a:t>5% ISS</a:t>
                </a:r>
                <a:endParaRPr lang="pt-BR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6" name="CaixaDeTexto 35"/>
              <p:cNvSpPr txBox="1"/>
              <p:nvPr/>
            </p:nvSpPr>
            <p:spPr>
              <a:xfrm>
                <a:off x="6169936" y="6202940"/>
                <a:ext cx="1188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>
                    <a:solidFill>
                      <a:srgbClr val="FF0000"/>
                    </a:solidFill>
                  </a:rPr>
                  <a:t>18%</a:t>
                </a:r>
                <a:r>
                  <a:rPr lang="pt-BR" b="1" dirty="0" smtClean="0"/>
                  <a:t> ICMS</a:t>
                </a:r>
                <a:endParaRPr lang="pt-BR" b="1" dirty="0"/>
              </a:p>
            </p:txBody>
          </p:sp>
          <p:sp>
            <p:nvSpPr>
              <p:cNvPr id="49" name="CaixaDeTexto 48"/>
              <p:cNvSpPr txBox="1"/>
              <p:nvPr/>
            </p:nvSpPr>
            <p:spPr>
              <a:xfrm rot="2113312">
                <a:off x="6195932" y="4709293"/>
                <a:ext cx="8549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/>
                  <a:t>8% </a:t>
                </a:r>
                <a:r>
                  <a:rPr lang="pt-BR" b="1" dirty="0" err="1" smtClean="0"/>
                  <a:t>I.F.</a:t>
                </a:r>
                <a:endParaRPr lang="pt-BR" b="1" dirty="0"/>
              </a:p>
            </p:txBody>
          </p:sp>
          <p:sp>
            <p:nvSpPr>
              <p:cNvPr id="50" name="CaixaDeTexto 49"/>
              <p:cNvSpPr txBox="1"/>
              <p:nvPr/>
            </p:nvSpPr>
            <p:spPr>
              <a:xfrm rot="19488687">
                <a:off x="6260492" y="5427553"/>
                <a:ext cx="8549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b="1" dirty="0" smtClean="0"/>
                  <a:t>8% </a:t>
                </a:r>
                <a:r>
                  <a:rPr lang="pt-BR" b="1" dirty="0" err="1" smtClean="0"/>
                  <a:t>I.F.</a:t>
                </a:r>
                <a:endParaRPr lang="pt-BR" b="1" dirty="0"/>
              </a:p>
            </p:txBody>
          </p:sp>
        </p:grpSp>
        <p:sp>
          <p:nvSpPr>
            <p:cNvPr id="33" name="Forma livre 32"/>
            <p:cNvSpPr/>
            <p:nvPr/>
          </p:nvSpPr>
          <p:spPr>
            <a:xfrm>
              <a:off x="4378656" y="2428868"/>
              <a:ext cx="979162" cy="3494261"/>
            </a:xfrm>
            <a:custGeom>
              <a:avLst/>
              <a:gdLst>
                <a:gd name="connsiteX0" fmla="*/ 1012210 w 1012210"/>
                <a:gd name="connsiteY0" fmla="*/ 3480179 h 3480179"/>
                <a:gd name="connsiteX1" fmla="*/ 2275 w 1012210"/>
                <a:gd name="connsiteY1" fmla="*/ 1883391 h 3480179"/>
                <a:gd name="connsiteX2" fmla="*/ 998562 w 1012210"/>
                <a:gd name="connsiteY2" fmla="*/ 0 h 3480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2210" h="3480179">
                  <a:moveTo>
                    <a:pt x="1012210" y="3480179"/>
                  </a:moveTo>
                  <a:cubicBezTo>
                    <a:pt x="508380" y="2971800"/>
                    <a:pt x="4550" y="2463421"/>
                    <a:pt x="2275" y="1883391"/>
                  </a:cubicBezTo>
                  <a:cubicBezTo>
                    <a:pt x="0" y="1303361"/>
                    <a:pt x="499281" y="651680"/>
                    <a:pt x="998562" y="0"/>
                  </a:cubicBezTo>
                </a:path>
              </a:pathLst>
            </a:custGeom>
            <a:ln w="381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cxnSp>
          <p:nvCxnSpPr>
            <p:cNvPr id="45" name="Conector de seta reta 44"/>
            <p:cNvCxnSpPr>
              <a:stCxn id="7" idx="2"/>
              <a:endCxn id="8" idx="0"/>
            </p:cNvCxnSpPr>
            <p:nvPr/>
          </p:nvCxnSpPr>
          <p:spPr>
            <a:xfrm rot="5400000">
              <a:off x="4578071" y="3244334"/>
              <a:ext cx="1630932" cy="1588"/>
            </a:xfrm>
            <a:prstGeom prst="straightConnector1">
              <a:avLst/>
            </a:prstGeom>
            <a:ln w="38100">
              <a:solidFill>
                <a:schemeClr val="accent2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2705</TotalTime>
  <Words>1713</Words>
  <Application>Microsoft Office PowerPoint</Application>
  <PresentationFormat>Apresentação na tela (4:3)</PresentationFormat>
  <Paragraphs>541</Paragraphs>
  <Slides>28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28</vt:i4>
      </vt:variant>
    </vt:vector>
  </HeadingPairs>
  <TitlesOfParts>
    <vt:vector size="29" baseType="lpstr">
      <vt:lpstr>Módulo</vt:lpstr>
      <vt:lpstr>Empreendedorismo  &amp; Empregabilidade</vt:lpstr>
      <vt:lpstr>Agenda</vt:lpstr>
      <vt:lpstr>Um pouco de história</vt:lpstr>
      <vt:lpstr>Acertos, Falhas e Resultados 1</vt:lpstr>
      <vt:lpstr>2ª empresa: Acc Informática®</vt:lpstr>
      <vt:lpstr>Análise Estratégica usando as forças competitivas de Porter</vt:lpstr>
      <vt:lpstr>Outros desafios da Acc</vt:lpstr>
      <vt:lpstr>Revenda de Hardware</vt:lpstr>
      <vt:lpstr>Como se manter no mercado?</vt:lpstr>
      <vt:lpstr>Acertos, Falhas e Resultados 2</vt:lpstr>
      <vt:lpstr>Como abrir um negócio?</vt:lpstr>
      <vt:lpstr>Receitas x Modelos de Negócio</vt:lpstr>
      <vt:lpstr>Destinação das Receitas</vt:lpstr>
      <vt:lpstr>Retorno do Investimento</vt:lpstr>
      <vt:lpstr>Análise de Riscos</vt:lpstr>
      <vt:lpstr>Estratégia de Sobrevivência</vt:lpstr>
      <vt:lpstr>Como conquistar a liderança?</vt:lpstr>
      <vt:lpstr>Posicionando-se no Mercado</vt:lpstr>
      <vt:lpstr>Agenda</vt:lpstr>
      <vt:lpstr>Mais um pouco de história</vt:lpstr>
      <vt:lpstr>Como entrar no mercado?</vt:lpstr>
      <vt:lpstr>Carreira Profissional</vt:lpstr>
      <vt:lpstr>Como ganhar dinheiro?</vt:lpstr>
      <vt:lpstr>Como resgatar o investimento?</vt:lpstr>
      <vt:lpstr>Como ir além de sobreviver?</vt:lpstr>
      <vt:lpstr>Empregado x Empreendedor</vt:lpstr>
      <vt:lpstr>Referências</vt:lpstr>
      <vt:lpstr>Empreendedorismo  &amp; Empregabilidade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Sustentabilidade &amp; Empregabilidade</dc:title>
  <dc:creator>marciorm</dc:creator>
  <cp:lastModifiedBy>Marcio</cp:lastModifiedBy>
  <cp:revision>183</cp:revision>
  <dcterms:created xsi:type="dcterms:W3CDTF">2008-05-19T15:53:37Z</dcterms:created>
  <dcterms:modified xsi:type="dcterms:W3CDTF">2011-12-03T11:37:40Z</dcterms:modified>
</cp:coreProperties>
</file>