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0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381" r:id="rId2"/>
    <p:sldId id="405" r:id="rId3"/>
    <p:sldId id="406" r:id="rId4"/>
    <p:sldId id="408" r:id="rId5"/>
    <p:sldId id="425" r:id="rId6"/>
    <p:sldId id="417" r:id="rId7"/>
    <p:sldId id="429" r:id="rId8"/>
    <p:sldId id="430" r:id="rId9"/>
    <p:sldId id="431" r:id="rId10"/>
    <p:sldId id="432" r:id="rId11"/>
    <p:sldId id="433" r:id="rId12"/>
    <p:sldId id="407" r:id="rId13"/>
    <p:sldId id="420" r:id="rId14"/>
    <p:sldId id="421" r:id="rId15"/>
    <p:sldId id="424" r:id="rId16"/>
    <p:sldId id="423" r:id="rId17"/>
    <p:sldId id="427" r:id="rId18"/>
    <p:sldId id="416" r:id="rId19"/>
    <p:sldId id="410" r:id="rId20"/>
    <p:sldId id="403" r:id="rId2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1CE"/>
    <a:srgbClr val="FFFFFF"/>
    <a:srgbClr val="FF3300"/>
    <a:srgbClr val="CCEDB1"/>
    <a:srgbClr val="FFCCCC"/>
    <a:srgbClr val="FFCCFF"/>
    <a:srgbClr val="0000CC"/>
    <a:srgbClr val="FF0066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Estilo com Tema 2 - Ênfas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Estilo Médio 1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Estilo Médio 3 - Ênfas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Estilo Médio 3 - Ênfas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Estilo Médio 3 - Ênfas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5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Planilha_do_Microsoft_Excel10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Ataques</c:v>
                </c:pt>
              </c:strCache>
            </c:strRef>
          </c:tx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Plan1!$A$2:$A$14</c:f>
              <c:numCache>
                <c:formatCode>General</c:formatCode>
                <c:ptCount val="13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</c:numCache>
            </c:numRef>
          </c:cat>
          <c:val>
            <c:numRef>
              <c:f>Plan1!$B$2:$B$14</c:f>
              <c:numCache>
                <c:formatCode>General</c:formatCode>
                <c:ptCount val="13"/>
                <c:pt idx="0">
                  <c:v>3107</c:v>
                </c:pt>
                <c:pt idx="1">
                  <c:v>5997</c:v>
                </c:pt>
                <c:pt idx="2">
                  <c:v>12301</c:v>
                </c:pt>
                <c:pt idx="3">
                  <c:v>25092</c:v>
                </c:pt>
                <c:pt idx="4">
                  <c:v>54607</c:v>
                </c:pt>
                <c:pt idx="5">
                  <c:v>75722</c:v>
                </c:pt>
                <c:pt idx="6">
                  <c:v>68000</c:v>
                </c:pt>
                <c:pt idx="7">
                  <c:v>197892</c:v>
                </c:pt>
                <c:pt idx="8">
                  <c:v>160080</c:v>
                </c:pt>
                <c:pt idx="9">
                  <c:v>222528</c:v>
                </c:pt>
                <c:pt idx="10">
                  <c:v>358343</c:v>
                </c:pt>
                <c:pt idx="11">
                  <c:v>142844</c:v>
                </c:pt>
                <c:pt idx="12">
                  <c:v>318720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7272960"/>
        <c:axId val="35665536"/>
        <c:axId val="0"/>
      </c:bar3DChart>
      <c:catAx>
        <c:axId val="872729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pt-BR"/>
          </a:p>
        </c:txPr>
        <c:crossAx val="35665536"/>
        <c:crosses val="autoZero"/>
        <c:auto val="1"/>
        <c:lblAlgn val="ctr"/>
        <c:lblOffset val="100"/>
        <c:noMultiLvlLbl val="0"/>
      </c:catAx>
      <c:valAx>
        <c:axId val="356655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72729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>
          <a:latin typeface="Calibri" pitchFamily="34" charset="0"/>
          <a:cs typeface="Calibri" pitchFamily="34" charset="0"/>
        </a:defRPr>
      </a:pPr>
      <a:endParaRPr lang="pt-BR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3.214142632514419E-3"/>
          <c:w val="1"/>
          <c:h val="0.99678585736748559"/>
        </c:manualLayout>
      </c:layout>
      <c:pie3D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%</c:v>
                </c:pt>
              </c:strCache>
            </c:strRef>
          </c:tx>
          <c:explosion val="25"/>
          <c:dLbls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Plan1!$A$2:$A$5</c:f>
              <c:strCache>
                <c:ptCount val="4"/>
                <c:pt idx="0">
                  <c:v>E-Mail</c:v>
                </c:pt>
                <c:pt idx="1">
                  <c:v>VoIP</c:v>
                </c:pt>
                <c:pt idx="2">
                  <c:v>Browser</c:v>
                </c:pt>
                <c:pt idx="3">
                  <c:v>Outras</c:v>
                </c:pt>
              </c:strCache>
            </c:strRef>
          </c:cat>
          <c:val>
            <c:numRef>
              <c:f>Plan1!$B$2:$B$5</c:f>
              <c:numCache>
                <c:formatCode>0%</c:formatCode>
                <c:ptCount val="4"/>
                <c:pt idx="0">
                  <c:v>0.34</c:v>
                </c:pt>
                <c:pt idx="1">
                  <c:v>0.25</c:v>
                </c:pt>
                <c:pt idx="2">
                  <c:v>0.21</c:v>
                </c:pt>
                <c:pt idx="3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2.0530583716312771E-2"/>
          <c:y val="2.9589346458508376E-2"/>
          <c:w val="0.95912615947574709"/>
          <c:h val="7.3664859069968849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Calibri" pitchFamily="34" charset="0"/>
          <a:cs typeface="Calibri" pitchFamily="34" charset="0"/>
        </a:defRPr>
      </a:pPr>
      <a:endParaRPr lang="pt-BR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2843676355066802E-3"/>
          <c:y val="9.6424278975432605E-3"/>
          <c:w val="0.99371563236449356"/>
          <c:h val="0.82213592685117542"/>
        </c:manualLayout>
      </c:layout>
      <c:pie3D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Qtde</c:v>
                </c:pt>
              </c:strCache>
            </c:strRef>
          </c:tx>
          <c:explosion val="25"/>
          <c:dLbls>
            <c:dLbl>
              <c:idx val="1"/>
              <c:delete val="1"/>
            </c:dLbl>
            <c:dLbl>
              <c:idx val="2"/>
              <c:delete val="1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Plan1!$A$2:$A$8</c:f>
              <c:strCache>
                <c:ptCount val="7"/>
                <c:pt idx="0">
                  <c:v>Worm</c:v>
                </c:pt>
                <c:pt idx="1">
                  <c:v>DoS</c:v>
                </c:pt>
                <c:pt idx="2">
                  <c:v>Invasão</c:v>
                </c:pt>
                <c:pt idx="3">
                  <c:v>Web</c:v>
                </c:pt>
                <c:pt idx="4">
                  <c:v>Scan</c:v>
                </c:pt>
                <c:pt idx="5">
                  <c:v>Fraude</c:v>
                </c:pt>
                <c:pt idx="6">
                  <c:v>Outros</c:v>
                </c:pt>
              </c:strCache>
            </c:strRef>
          </c:cat>
          <c:val>
            <c:numRef>
              <c:f>Plan1!$B$2:$B$8</c:f>
              <c:numCache>
                <c:formatCode>General</c:formatCode>
                <c:ptCount val="7"/>
                <c:pt idx="0">
                  <c:v>17628</c:v>
                </c:pt>
                <c:pt idx="1">
                  <c:v>198</c:v>
                </c:pt>
                <c:pt idx="2">
                  <c:v>89</c:v>
                </c:pt>
                <c:pt idx="3">
                  <c:v>8712</c:v>
                </c:pt>
                <c:pt idx="4">
                  <c:v>80769</c:v>
                </c:pt>
                <c:pt idx="5">
                  <c:v>31008</c:v>
                </c:pt>
                <c:pt idx="6">
                  <c:v>4440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Calibri" pitchFamily="34" charset="0"/>
          <a:cs typeface="Calibri" pitchFamily="34" charset="0"/>
        </a:defRPr>
      </a:pPr>
      <a:endParaRPr lang="pt-B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9742477330262868"/>
          <c:y val="0.11596069837498517"/>
          <c:w val="0.6614122907151847"/>
          <c:h val="0.85832616056489963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Valores Y</c:v>
                </c:pt>
              </c:strCache>
            </c:strRef>
          </c:tx>
          <c:invertIfNegative val="0"/>
          <c:cat>
            <c:strRef>
              <c:f>Plan1!$A$2:$A$11</c:f>
              <c:strCache>
                <c:ptCount val="10"/>
                <c:pt idx="0">
                  <c:v>TI</c:v>
                </c:pt>
                <c:pt idx="1">
                  <c:v>Vendas</c:v>
                </c:pt>
                <c:pt idx="2">
                  <c:v>Educação</c:v>
                </c:pt>
                <c:pt idx="3">
                  <c:v>Redes Sociais</c:v>
                </c:pt>
                <c:pt idx="4">
                  <c:v>Telecom</c:v>
                </c:pt>
                <c:pt idx="5">
                  <c:v>S.Financeiros</c:v>
                </c:pt>
                <c:pt idx="6">
                  <c:v>Saúde</c:v>
                </c:pt>
                <c:pt idx="7">
                  <c:v>Seguros</c:v>
                </c:pt>
                <c:pt idx="8">
                  <c:v>Bancos</c:v>
                </c:pt>
                <c:pt idx="9">
                  <c:v>Outras</c:v>
                </c:pt>
              </c:strCache>
            </c:strRef>
          </c:cat>
          <c:val>
            <c:numRef>
              <c:f>Plan1!$B$2:$B$11</c:f>
              <c:numCache>
                <c:formatCode>General</c:formatCode>
                <c:ptCount val="10"/>
                <c:pt idx="0">
                  <c:v>23.93</c:v>
                </c:pt>
                <c:pt idx="1">
                  <c:v>17.23</c:v>
                </c:pt>
                <c:pt idx="2">
                  <c:v>17.170000000000005</c:v>
                </c:pt>
                <c:pt idx="3">
                  <c:v>15.639999999999999</c:v>
                </c:pt>
                <c:pt idx="4">
                  <c:v>8.99</c:v>
                </c:pt>
                <c:pt idx="5">
                  <c:v>7.7700000000000005</c:v>
                </c:pt>
                <c:pt idx="6">
                  <c:v>6.26</c:v>
                </c:pt>
                <c:pt idx="7">
                  <c:v>6.1899999999999995</c:v>
                </c:pt>
                <c:pt idx="8">
                  <c:v>4.9700000000000006</c:v>
                </c:pt>
                <c:pt idx="9">
                  <c:v>12.61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957824"/>
        <c:axId val="87503360"/>
        <c:axId val="0"/>
      </c:bar3DChart>
      <c:catAx>
        <c:axId val="295782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87503360"/>
        <c:crosses val="autoZero"/>
        <c:auto val="1"/>
        <c:lblAlgn val="ctr"/>
        <c:lblOffset val="100"/>
        <c:noMultiLvlLbl val="0"/>
      </c:catAx>
      <c:valAx>
        <c:axId val="87503360"/>
        <c:scaling>
          <c:orientation val="minMax"/>
        </c:scaling>
        <c:delete val="0"/>
        <c:axPos val="t"/>
        <c:majorGridlines/>
        <c:numFmt formatCode="General" sourceLinked="1"/>
        <c:majorTickMark val="out"/>
        <c:minorTickMark val="none"/>
        <c:tickLblPos val="nextTo"/>
        <c:crossAx val="29578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>
          <a:latin typeface="Calibri" pitchFamily="34" charset="0"/>
          <a:cs typeface="Calibri" pitchFamily="34" charset="0"/>
        </a:defRPr>
      </a:pPr>
      <a:endParaRPr lang="pt-B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99685781618224667"/>
          <c:h val="0.87864941220417603"/>
        </c:manualLayout>
      </c:layout>
      <c:pie3D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Vendas</c:v>
                </c:pt>
              </c:strCache>
            </c:strRef>
          </c:tx>
          <c:explosion val="2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Plan1!$A$2:$A$4</c:f>
              <c:strCache>
                <c:ptCount val="3"/>
                <c:pt idx="0">
                  <c:v>Grande</c:v>
                </c:pt>
                <c:pt idx="1">
                  <c:v>Médias</c:v>
                </c:pt>
                <c:pt idx="2">
                  <c:v>Pequenas</c:v>
                </c:pt>
              </c:strCache>
            </c:strRef>
          </c:cat>
          <c:val>
            <c:numRef>
              <c:f>Plan1!$B$2:$B$4</c:f>
              <c:numCache>
                <c:formatCode>General</c:formatCode>
                <c:ptCount val="3"/>
                <c:pt idx="0">
                  <c:v>13.42</c:v>
                </c:pt>
                <c:pt idx="1">
                  <c:v>11.81</c:v>
                </c:pt>
                <c:pt idx="2">
                  <c:v>11.27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>
          <a:latin typeface="Calibri" pitchFamily="34" charset="0"/>
          <a:cs typeface="Calibri" pitchFamily="34" charset="0"/>
        </a:defRPr>
      </a:pPr>
      <a:endParaRPr lang="pt-B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Valores em Milhões de Us$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Prejuízos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Plan1!$A$2:$A$8</c:f>
              <c:numCache>
                <c:formatCode>General</c:formatCode>
                <c:ptCount val="7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</c:numCache>
            </c:numRef>
          </c:cat>
          <c:val>
            <c:numRef>
              <c:f>Plan1!$B$2:$B$8</c:f>
              <c:numCache>
                <c:formatCode>0</c:formatCode>
                <c:ptCount val="7"/>
                <c:pt idx="0">
                  <c:v>17.8</c:v>
                </c:pt>
                <c:pt idx="1">
                  <c:v>54</c:v>
                </c:pt>
                <c:pt idx="2">
                  <c:v>125.6</c:v>
                </c:pt>
                <c:pt idx="3">
                  <c:v>68.14</c:v>
                </c:pt>
                <c:pt idx="4">
                  <c:v>183.12</c:v>
                </c:pt>
                <c:pt idx="5">
                  <c:v>198.44</c:v>
                </c:pt>
                <c:pt idx="6">
                  <c:v>239.09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46158080"/>
        <c:axId val="87525632"/>
        <c:axId val="0"/>
      </c:bar3DChart>
      <c:catAx>
        <c:axId val="1461580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7525632"/>
        <c:crosses val="autoZero"/>
        <c:auto val="1"/>
        <c:lblAlgn val="ctr"/>
        <c:lblOffset val="100"/>
        <c:noMultiLvlLbl val="0"/>
      </c:catAx>
      <c:valAx>
        <c:axId val="87525632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1461580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>
          <a:latin typeface="Calibri" pitchFamily="34" charset="0"/>
          <a:cs typeface="Calibri" pitchFamily="34" charset="0"/>
        </a:defRPr>
      </a:pPr>
      <a:endParaRPr lang="pt-B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3.214142632514419E-3"/>
          <c:w val="1"/>
          <c:h val="0.90062199986991576"/>
        </c:manualLayout>
      </c:layout>
      <c:pie3D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%</c:v>
                </c:pt>
              </c:strCache>
            </c:strRef>
          </c:tx>
          <c:explosion val="25"/>
          <c:dLbls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Plan1!$A$2:$A$3</c:f>
              <c:strCache>
                <c:ptCount val="2"/>
                <c:pt idx="0">
                  <c:v>Internos</c:v>
                </c:pt>
                <c:pt idx="1">
                  <c:v>Externos</c:v>
                </c:pt>
              </c:strCache>
            </c:strRef>
          </c:cat>
          <c:val>
            <c:numRef>
              <c:f>Plan1!$B$2:$B$3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2.0530583716312771E-2"/>
          <c:y val="2.9589346458508376E-2"/>
          <c:w val="0.48132664485281851"/>
          <c:h val="7.3664859069968849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Calibri" pitchFamily="34" charset="0"/>
          <a:cs typeface="Calibri" pitchFamily="34" charset="0"/>
        </a:defRPr>
      </a:pPr>
      <a:endParaRPr lang="pt-BR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Valor</c:v>
                </c:pt>
              </c:strCache>
            </c:strRef>
          </c:tx>
          <c:invertIfNegative val="0"/>
          <c:cat>
            <c:strRef>
              <c:f>Plan1!$A$2:$A$11</c:f>
              <c:strCache>
                <c:ptCount val="10"/>
                <c:pt idx="0">
                  <c:v>Abuso funcional</c:v>
                </c:pt>
                <c:pt idx="1">
                  <c:v>Fixação de sessão</c:v>
                </c:pt>
                <c:pt idx="2">
                  <c:v>Localização previsível</c:v>
                </c:pt>
                <c:pt idx="3">
                  <c:v>SQL Injection</c:v>
                </c:pt>
                <c:pt idx="4">
                  <c:v>Autorização fraca</c:v>
                </c:pt>
                <c:pt idx="5">
                  <c:v>Força bruta</c:v>
                </c:pt>
                <c:pt idx="6">
                  <c:v>xSite Request</c:v>
                </c:pt>
                <c:pt idx="7">
                  <c:v>Spoofing</c:v>
                </c:pt>
                <c:pt idx="8">
                  <c:v>Vazamento</c:v>
                </c:pt>
                <c:pt idx="9">
                  <c:v>xSite Script</c:v>
                </c:pt>
              </c:strCache>
            </c:strRef>
          </c:cat>
          <c:val>
            <c:numRef>
              <c:f>Plan1!$B$2:$B$11</c:f>
              <c:numCache>
                <c:formatCode>0%</c:formatCode>
                <c:ptCount val="10"/>
                <c:pt idx="0">
                  <c:v>0.1</c:v>
                </c:pt>
                <c:pt idx="1">
                  <c:v>0.14000000000000001</c:v>
                </c:pt>
                <c:pt idx="2">
                  <c:v>0.14000000000000001</c:v>
                </c:pt>
                <c:pt idx="3">
                  <c:v>0.14000000000000001</c:v>
                </c:pt>
                <c:pt idx="4">
                  <c:v>0.15</c:v>
                </c:pt>
                <c:pt idx="5">
                  <c:v>0.17</c:v>
                </c:pt>
                <c:pt idx="6">
                  <c:v>0.24</c:v>
                </c:pt>
                <c:pt idx="7">
                  <c:v>0.43</c:v>
                </c:pt>
                <c:pt idx="8">
                  <c:v>0.64</c:v>
                </c:pt>
                <c:pt idx="9">
                  <c:v>0.64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79076096"/>
        <c:axId val="33894912"/>
        <c:axId val="0"/>
      </c:bar3DChart>
      <c:catAx>
        <c:axId val="179076096"/>
        <c:scaling>
          <c:orientation val="minMax"/>
        </c:scaling>
        <c:delete val="0"/>
        <c:axPos val="l"/>
        <c:majorTickMark val="out"/>
        <c:minorTickMark val="none"/>
        <c:tickLblPos val="nextTo"/>
        <c:crossAx val="33894912"/>
        <c:crosses val="autoZero"/>
        <c:auto val="1"/>
        <c:lblAlgn val="ctr"/>
        <c:lblOffset val="100"/>
        <c:noMultiLvlLbl val="0"/>
      </c:catAx>
      <c:valAx>
        <c:axId val="33894912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1790760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pt-BR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99685781618224667"/>
          <c:h val="0.87864941220417603"/>
        </c:manualLayout>
      </c:layout>
      <c:pie3D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Erros</c:v>
                </c:pt>
              </c:strCache>
            </c:strRef>
          </c:tx>
          <c:explosion val="2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Plan1!$A$2:$A$4</c:f>
              <c:strCache>
                <c:ptCount val="3"/>
                <c:pt idx="0">
                  <c:v>Interação de componentes</c:v>
                </c:pt>
                <c:pt idx="1">
                  <c:v>Gestão de recursos</c:v>
                </c:pt>
                <c:pt idx="2">
                  <c:v>Defesas porosas</c:v>
                </c:pt>
              </c:strCache>
            </c:strRef>
          </c:cat>
          <c:val>
            <c:numRef>
              <c:f>Plan1!$B$2:$B$4</c:f>
              <c:numCache>
                <c:formatCode>General</c:formatCode>
                <c:ptCount val="3"/>
                <c:pt idx="0">
                  <c:v>6</c:v>
                </c:pt>
                <c:pt idx="1">
                  <c:v>8</c:v>
                </c:pt>
                <c:pt idx="2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>
          <a:latin typeface="Calibri" pitchFamily="34" charset="0"/>
          <a:cs typeface="Calibri" pitchFamily="34" charset="0"/>
        </a:defRPr>
      </a:pPr>
      <a:endParaRPr lang="pt-BR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SQL Injection</c:v>
                </c:pt>
              </c:strCache>
            </c:strRef>
          </c:tx>
          <c:marker>
            <c:symbol val="none"/>
          </c:marker>
          <c:cat>
            <c:strRef>
              <c:f>Plan1!$A$2:$A$6</c:f>
              <c:strCache>
                <c:ptCount val="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</c:strCache>
            </c:strRef>
          </c:cat>
          <c:val>
            <c:numRef>
              <c:f>Plan1!$B$2:$B$6</c:f>
              <c:numCache>
                <c:formatCode>0%</c:formatCode>
                <c:ptCount val="5"/>
                <c:pt idx="0">
                  <c:v>0.22</c:v>
                </c:pt>
                <c:pt idx="1">
                  <c:v>0.3</c:v>
                </c:pt>
                <c:pt idx="2">
                  <c:v>0.24</c:v>
                </c:pt>
                <c:pt idx="3">
                  <c:v>0.23</c:v>
                </c:pt>
                <c:pt idx="4">
                  <c:v>0.4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xSite Script</c:v>
                </c:pt>
              </c:strCache>
            </c:strRef>
          </c:tx>
          <c:marker>
            <c:symbol val="none"/>
          </c:marker>
          <c:cat>
            <c:strRef>
              <c:f>Plan1!$A$2:$A$6</c:f>
              <c:strCache>
                <c:ptCount val="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</c:strCache>
            </c:strRef>
          </c:cat>
          <c:val>
            <c:numRef>
              <c:f>Plan1!$C$2:$C$6</c:f>
              <c:numCache>
                <c:formatCode>0%</c:formatCode>
                <c:ptCount val="5"/>
                <c:pt idx="0">
                  <c:v>0.44</c:v>
                </c:pt>
                <c:pt idx="1">
                  <c:v>0.39</c:v>
                </c:pt>
                <c:pt idx="2">
                  <c:v>0.34</c:v>
                </c:pt>
                <c:pt idx="3">
                  <c:v>0.33</c:v>
                </c:pt>
                <c:pt idx="4">
                  <c:v>0.28000000000000003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Plan1!$D$1</c:f>
              <c:strCache>
                <c:ptCount val="1"/>
                <c:pt idx="0">
                  <c:v>Others</c:v>
                </c:pt>
              </c:strCache>
            </c:strRef>
          </c:tx>
          <c:marker>
            <c:symbol val="none"/>
          </c:marker>
          <c:cat>
            <c:strRef>
              <c:f>Plan1!$A$2:$A$6</c:f>
              <c:strCache>
                <c:ptCount val="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</c:strCache>
            </c:strRef>
          </c:cat>
          <c:val>
            <c:numRef>
              <c:f>Plan1!$D$2:$D$6</c:f>
              <c:numCache>
                <c:formatCode>0%</c:formatCode>
                <c:ptCount val="5"/>
                <c:pt idx="0">
                  <c:v>0.28000000000000003</c:v>
                </c:pt>
                <c:pt idx="1">
                  <c:v>0.23</c:v>
                </c:pt>
                <c:pt idx="2">
                  <c:v>0.16</c:v>
                </c:pt>
                <c:pt idx="3">
                  <c:v>0.19</c:v>
                </c:pt>
                <c:pt idx="4">
                  <c:v>0.19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Plan1!$E$1</c:f>
              <c:strCache>
                <c:ptCount val="1"/>
                <c:pt idx="0">
                  <c:v>File Include</c:v>
                </c:pt>
              </c:strCache>
            </c:strRef>
          </c:tx>
          <c:marker>
            <c:symbol val="none"/>
          </c:marker>
          <c:cat>
            <c:strRef>
              <c:f>Plan1!$A$2:$A$6</c:f>
              <c:strCache>
                <c:ptCount val="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</c:strCache>
            </c:strRef>
          </c:cat>
          <c:val>
            <c:numRef>
              <c:f>Plan1!$E$2:$E$6</c:f>
              <c:numCache>
                <c:formatCode>0%</c:formatCode>
                <c:ptCount val="5"/>
                <c:pt idx="0">
                  <c:v>0.06</c:v>
                </c:pt>
                <c:pt idx="1">
                  <c:v>0.08</c:v>
                </c:pt>
                <c:pt idx="2">
                  <c:v>0.26</c:v>
                </c:pt>
                <c:pt idx="3">
                  <c:v>0.25</c:v>
                </c:pt>
                <c:pt idx="4">
                  <c:v>0.13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184704"/>
        <c:axId val="1380288"/>
      </c:lineChart>
      <c:catAx>
        <c:axId val="34184704"/>
        <c:scaling>
          <c:orientation val="minMax"/>
        </c:scaling>
        <c:delete val="0"/>
        <c:axPos val="b"/>
        <c:majorTickMark val="out"/>
        <c:minorTickMark val="none"/>
        <c:tickLblPos val="nextTo"/>
        <c:crossAx val="1380288"/>
        <c:crosses val="autoZero"/>
        <c:auto val="1"/>
        <c:lblAlgn val="ctr"/>
        <c:lblOffset val="100"/>
        <c:noMultiLvlLbl val="0"/>
      </c:catAx>
      <c:valAx>
        <c:axId val="138028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418470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3.8969473697758626E-2"/>
          <c:y val="0.83820664001374745"/>
          <c:w val="0.92520447068304756"/>
          <c:h val="0.14250850419116606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600"/>
      </a:pPr>
      <a:endParaRPr lang="pt-BR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6BECC4-5832-42C9-8D10-C9271B028B9D}" type="doc">
      <dgm:prSet loTypeId="urn:microsoft.com/office/officeart/2005/8/layout/vProcess5" loCatId="process" qsTypeId="urn:microsoft.com/office/officeart/2005/8/quickstyle/3d6" qsCatId="3D" csTypeId="urn:microsoft.com/office/officeart/2005/8/colors/colorful1" csCatId="colorful" phldr="1"/>
      <dgm:spPr/>
      <dgm:t>
        <a:bodyPr/>
        <a:lstStyle/>
        <a:p>
          <a:endParaRPr lang="pt-BR"/>
        </a:p>
      </dgm:t>
    </dgm:pt>
    <dgm:pt modelId="{35C685BE-E152-4E36-90D0-74DA01F19C22}">
      <dgm:prSet phldrT="[Texto]"/>
      <dgm:spPr/>
      <dgm:t>
        <a:bodyPr/>
        <a:lstStyle/>
        <a:p>
          <a:r>
            <a:rPr lang="pt-BR" dirty="0" smtClean="0"/>
            <a:t>Desenvolvimento</a:t>
          </a:r>
          <a:endParaRPr lang="pt-BR" dirty="0"/>
        </a:p>
      </dgm:t>
    </dgm:pt>
    <dgm:pt modelId="{211A96E4-FBA4-463D-A7B4-FA994E6D0339}" type="parTrans" cxnId="{58BAB596-7A15-40B8-AAD5-C427B8DE47A9}">
      <dgm:prSet/>
      <dgm:spPr/>
      <dgm:t>
        <a:bodyPr/>
        <a:lstStyle/>
        <a:p>
          <a:endParaRPr lang="pt-BR"/>
        </a:p>
      </dgm:t>
    </dgm:pt>
    <dgm:pt modelId="{AB5ED632-6AA2-4069-9232-1C9E5823679E}" type="sibTrans" cxnId="{58BAB596-7A15-40B8-AAD5-C427B8DE47A9}">
      <dgm:prSet/>
      <dgm:spPr/>
      <dgm:t>
        <a:bodyPr/>
        <a:lstStyle/>
        <a:p>
          <a:endParaRPr lang="pt-BR"/>
        </a:p>
      </dgm:t>
    </dgm:pt>
    <dgm:pt modelId="{9E34A931-C6C5-4089-8A0F-80E7074E254D}">
      <dgm:prSet phldrT="[Tex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pt-BR" dirty="0" smtClean="0"/>
            <a:t>Implantação</a:t>
          </a:r>
          <a:endParaRPr lang="pt-BR" dirty="0"/>
        </a:p>
      </dgm:t>
    </dgm:pt>
    <dgm:pt modelId="{E3173D6A-3E70-4BC9-8C06-D5556FB70E86}" type="parTrans" cxnId="{58796A74-1442-4E4D-8BA9-54BECD41C850}">
      <dgm:prSet/>
      <dgm:spPr/>
      <dgm:t>
        <a:bodyPr/>
        <a:lstStyle/>
        <a:p>
          <a:endParaRPr lang="pt-BR"/>
        </a:p>
      </dgm:t>
    </dgm:pt>
    <dgm:pt modelId="{0720B906-B6CC-4F63-85CC-69E96098B68D}" type="sibTrans" cxnId="{58796A74-1442-4E4D-8BA9-54BECD41C850}">
      <dgm:prSet/>
      <dgm:spPr/>
      <dgm:t>
        <a:bodyPr/>
        <a:lstStyle/>
        <a:p>
          <a:endParaRPr lang="pt-BR"/>
        </a:p>
      </dgm:t>
    </dgm:pt>
    <dgm:pt modelId="{39C00CC5-5BAC-4ECE-9722-7575559008E5}">
      <dgm:prSet phldrT="[Texto]"/>
      <dgm:spPr/>
      <dgm:t>
        <a:bodyPr/>
        <a:lstStyle/>
        <a:p>
          <a:r>
            <a:rPr lang="pt-BR" dirty="0" smtClean="0"/>
            <a:t>Operação</a:t>
          </a:r>
          <a:endParaRPr lang="pt-BR" dirty="0"/>
        </a:p>
      </dgm:t>
    </dgm:pt>
    <dgm:pt modelId="{08F69CE3-B69F-4D21-9D72-188EBEC202A3}" type="parTrans" cxnId="{8708A497-4962-462F-95A3-CD7592260DAB}">
      <dgm:prSet/>
      <dgm:spPr/>
      <dgm:t>
        <a:bodyPr/>
        <a:lstStyle/>
        <a:p>
          <a:endParaRPr lang="pt-BR"/>
        </a:p>
      </dgm:t>
    </dgm:pt>
    <dgm:pt modelId="{1821D2C8-790C-4EB7-9551-5345B6CA3726}" type="sibTrans" cxnId="{8708A497-4962-462F-95A3-CD7592260DAB}">
      <dgm:prSet/>
      <dgm:spPr/>
      <dgm:t>
        <a:bodyPr/>
        <a:lstStyle/>
        <a:p>
          <a:endParaRPr lang="pt-BR"/>
        </a:p>
      </dgm:t>
    </dgm:pt>
    <dgm:pt modelId="{A202650B-7263-4ABD-8743-97BEF793B92F}">
      <dgm:prSet phldrT="[Texto]"/>
      <dgm:spPr/>
      <dgm:t>
        <a:bodyPr/>
        <a:lstStyle/>
        <a:p>
          <a:r>
            <a:rPr lang="pt-BR" dirty="0" smtClean="0"/>
            <a:t>Requisitos de segurança e revisões</a:t>
          </a:r>
          <a:endParaRPr lang="pt-BR" dirty="0"/>
        </a:p>
      </dgm:t>
    </dgm:pt>
    <dgm:pt modelId="{DF308CB5-3EAE-4560-BEB9-0BAD19E1B2A5}" type="parTrans" cxnId="{61C78827-27CC-4073-AA6F-CB7ABADDFB0E}">
      <dgm:prSet/>
      <dgm:spPr/>
      <dgm:t>
        <a:bodyPr/>
        <a:lstStyle/>
        <a:p>
          <a:endParaRPr lang="pt-BR"/>
        </a:p>
      </dgm:t>
    </dgm:pt>
    <dgm:pt modelId="{D375FD01-8BFD-4C96-93C6-B709CF231398}" type="sibTrans" cxnId="{61C78827-27CC-4073-AA6F-CB7ABADDFB0E}">
      <dgm:prSet/>
      <dgm:spPr/>
      <dgm:t>
        <a:bodyPr/>
        <a:lstStyle/>
        <a:p>
          <a:endParaRPr lang="pt-BR"/>
        </a:p>
      </dgm:t>
    </dgm:pt>
    <dgm:pt modelId="{77513D07-ABF4-4CDC-B568-F856B236982D}">
      <dgm:prSet phldrT="[Tex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pt-BR" dirty="0" smtClean="0"/>
            <a:t>Varredura de código e testes</a:t>
          </a:r>
          <a:endParaRPr lang="pt-BR" dirty="0"/>
        </a:p>
      </dgm:t>
    </dgm:pt>
    <dgm:pt modelId="{084191AC-F8A6-444B-BC7C-A802FD2DE31C}" type="parTrans" cxnId="{B26F154E-F43B-4479-9703-58DE89EEC329}">
      <dgm:prSet/>
      <dgm:spPr/>
      <dgm:t>
        <a:bodyPr/>
        <a:lstStyle/>
        <a:p>
          <a:endParaRPr lang="pt-BR"/>
        </a:p>
      </dgm:t>
    </dgm:pt>
    <dgm:pt modelId="{CE503BA5-EA82-40B5-912F-41CF37EE1E50}" type="sibTrans" cxnId="{B26F154E-F43B-4479-9703-58DE89EEC329}">
      <dgm:prSet/>
      <dgm:spPr/>
      <dgm:t>
        <a:bodyPr/>
        <a:lstStyle/>
        <a:p>
          <a:endParaRPr lang="pt-BR"/>
        </a:p>
      </dgm:t>
    </dgm:pt>
    <dgm:pt modelId="{9A2998B0-9D23-4AE0-9C37-8F9AC652E407}">
      <dgm:prSet phldrT="[Texto]"/>
      <dgm:spPr/>
      <dgm:t>
        <a:bodyPr/>
        <a:lstStyle/>
        <a:p>
          <a:r>
            <a:rPr lang="pt-BR" dirty="0" smtClean="0"/>
            <a:t>Testes de regressão</a:t>
          </a:r>
          <a:endParaRPr lang="pt-BR" dirty="0"/>
        </a:p>
      </dgm:t>
    </dgm:pt>
    <dgm:pt modelId="{BF1D6A45-1634-4115-900D-2563C8F37633}" type="parTrans" cxnId="{39938745-8961-4172-A2D3-90974BA14DEF}">
      <dgm:prSet/>
      <dgm:spPr/>
      <dgm:t>
        <a:bodyPr/>
        <a:lstStyle/>
        <a:p>
          <a:endParaRPr lang="pt-BR"/>
        </a:p>
      </dgm:t>
    </dgm:pt>
    <dgm:pt modelId="{30752E4D-22EE-4C80-A057-05DAD6ABA450}" type="sibTrans" cxnId="{39938745-8961-4172-A2D3-90974BA14DEF}">
      <dgm:prSet/>
      <dgm:spPr/>
      <dgm:t>
        <a:bodyPr/>
        <a:lstStyle/>
        <a:p>
          <a:endParaRPr lang="pt-BR"/>
        </a:p>
      </dgm:t>
    </dgm:pt>
    <dgm:pt modelId="{4FE94512-D8C9-4716-B87C-481AB2A9A3C2}">
      <dgm:prSet phldrT="[Tex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pt-BR" dirty="0" smtClean="0"/>
            <a:t>Segurança de toda a infraestrutura</a:t>
          </a:r>
          <a:endParaRPr lang="pt-BR" dirty="0"/>
        </a:p>
      </dgm:t>
    </dgm:pt>
    <dgm:pt modelId="{3BB7324C-DB1A-434A-9F39-7E8B9D17FDED}" type="parTrans" cxnId="{53B6CE68-BB06-4C6A-ABBC-E55C31328F84}">
      <dgm:prSet/>
      <dgm:spPr/>
      <dgm:t>
        <a:bodyPr/>
        <a:lstStyle/>
        <a:p>
          <a:endParaRPr lang="pt-BR"/>
        </a:p>
      </dgm:t>
    </dgm:pt>
    <dgm:pt modelId="{156B2981-6B03-43F1-968E-13D78DA35390}" type="sibTrans" cxnId="{53B6CE68-BB06-4C6A-ABBC-E55C31328F84}">
      <dgm:prSet/>
      <dgm:spPr/>
      <dgm:t>
        <a:bodyPr/>
        <a:lstStyle/>
        <a:p>
          <a:endParaRPr lang="pt-BR"/>
        </a:p>
      </dgm:t>
    </dgm:pt>
    <dgm:pt modelId="{F4983517-2A91-473B-B19B-3FB256764321}">
      <dgm:prSet phldrT="[Texto]"/>
      <dgm:spPr/>
      <dgm:t>
        <a:bodyPr/>
        <a:lstStyle/>
        <a:p>
          <a:r>
            <a:rPr lang="pt-BR" dirty="0" smtClean="0"/>
            <a:t>Atualização da infra e das aplicações</a:t>
          </a:r>
          <a:endParaRPr lang="pt-BR" dirty="0"/>
        </a:p>
      </dgm:t>
    </dgm:pt>
    <dgm:pt modelId="{647DA3AB-F970-4399-B0D0-8AEE07B21E61}" type="parTrans" cxnId="{20593C44-576A-46A7-B853-26EF39C22AF7}">
      <dgm:prSet/>
      <dgm:spPr/>
      <dgm:t>
        <a:bodyPr/>
        <a:lstStyle/>
        <a:p>
          <a:endParaRPr lang="pt-BR"/>
        </a:p>
      </dgm:t>
    </dgm:pt>
    <dgm:pt modelId="{702ED367-5390-4CAA-8D2A-3B4C12F0E155}" type="sibTrans" cxnId="{20593C44-576A-46A7-B853-26EF39C22AF7}">
      <dgm:prSet/>
      <dgm:spPr/>
      <dgm:t>
        <a:bodyPr/>
        <a:lstStyle/>
        <a:p>
          <a:endParaRPr lang="pt-BR"/>
        </a:p>
      </dgm:t>
    </dgm:pt>
    <dgm:pt modelId="{4548294F-896D-4236-8FAA-7F2A8BD04B79}">
      <dgm:prSet phldrT="[Texto]"/>
      <dgm:spPr/>
      <dgm:t>
        <a:bodyPr/>
        <a:lstStyle/>
        <a:p>
          <a:r>
            <a:rPr lang="pt-BR" dirty="0" smtClean="0"/>
            <a:t>Gestão de mudanças e de usuários</a:t>
          </a:r>
          <a:endParaRPr lang="pt-BR" dirty="0"/>
        </a:p>
      </dgm:t>
    </dgm:pt>
    <dgm:pt modelId="{6730472B-9714-4EED-B1DD-0355C173FBA8}" type="parTrans" cxnId="{92FF9C08-3397-495F-B77B-BB29E4FAE356}">
      <dgm:prSet/>
      <dgm:spPr/>
      <dgm:t>
        <a:bodyPr/>
        <a:lstStyle/>
        <a:p>
          <a:endParaRPr lang="pt-BR"/>
        </a:p>
      </dgm:t>
    </dgm:pt>
    <dgm:pt modelId="{C30A153C-2594-44B1-9BB3-5A100B421905}" type="sibTrans" cxnId="{92FF9C08-3397-495F-B77B-BB29E4FAE356}">
      <dgm:prSet/>
      <dgm:spPr/>
      <dgm:t>
        <a:bodyPr/>
        <a:lstStyle/>
        <a:p>
          <a:endParaRPr lang="pt-BR"/>
        </a:p>
      </dgm:t>
    </dgm:pt>
    <dgm:pt modelId="{6CBDAC36-0E29-440A-AD4E-35B5F305681B}">
      <dgm:prSet phldrT="[Texto]"/>
      <dgm:spPr/>
      <dgm:t>
        <a:bodyPr/>
        <a:lstStyle/>
        <a:p>
          <a:r>
            <a:rPr lang="pt-BR" dirty="0" smtClean="0"/>
            <a:t>Ambiente seguro</a:t>
          </a:r>
          <a:endParaRPr lang="pt-BR" dirty="0"/>
        </a:p>
      </dgm:t>
    </dgm:pt>
    <dgm:pt modelId="{3CD81C48-ABBB-404B-8566-392A75C1E0FB}" type="parTrans" cxnId="{240926E0-2288-4364-A832-4F3F0DC2245E}">
      <dgm:prSet/>
      <dgm:spPr/>
      <dgm:t>
        <a:bodyPr/>
        <a:lstStyle/>
        <a:p>
          <a:endParaRPr lang="pt-BR"/>
        </a:p>
      </dgm:t>
    </dgm:pt>
    <dgm:pt modelId="{08D0705A-52DD-416F-8DA9-FEAB16F46557}" type="sibTrans" cxnId="{240926E0-2288-4364-A832-4F3F0DC2245E}">
      <dgm:prSet/>
      <dgm:spPr/>
      <dgm:t>
        <a:bodyPr/>
        <a:lstStyle/>
        <a:p>
          <a:endParaRPr lang="pt-BR"/>
        </a:p>
      </dgm:t>
    </dgm:pt>
    <dgm:pt modelId="{1B7DD3FE-B0BD-41A9-A1B1-8E6836B8D830}">
      <dgm:prSet phldrT="[Texto]"/>
      <dgm:spPr/>
      <dgm:t>
        <a:bodyPr/>
        <a:lstStyle/>
        <a:p>
          <a:r>
            <a:rPr lang="pt-BR" dirty="0" smtClean="0"/>
            <a:t>Processo seguro</a:t>
          </a:r>
          <a:endParaRPr lang="pt-BR" dirty="0"/>
        </a:p>
      </dgm:t>
    </dgm:pt>
    <dgm:pt modelId="{D59D7E7F-EAD3-4956-BDE5-9ACBDA0B0230}" type="parTrans" cxnId="{41BDFCB7-07AD-41C4-91AF-BDF9A064BC26}">
      <dgm:prSet/>
      <dgm:spPr/>
      <dgm:t>
        <a:bodyPr/>
        <a:lstStyle/>
        <a:p>
          <a:endParaRPr lang="pt-BR"/>
        </a:p>
      </dgm:t>
    </dgm:pt>
    <dgm:pt modelId="{D90AA288-0A17-43FF-A449-E6C922F23881}" type="sibTrans" cxnId="{41BDFCB7-07AD-41C4-91AF-BDF9A064BC26}">
      <dgm:prSet/>
      <dgm:spPr/>
      <dgm:t>
        <a:bodyPr/>
        <a:lstStyle/>
        <a:p>
          <a:endParaRPr lang="pt-BR"/>
        </a:p>
      </dgm:t>
    </dgm:pt>
    <dgm:pt modelId="{ECA24880-5E4B-4AA5-B1E6-9C9DA123DA3E}">
      <dgm:prSet phldrT="[Tex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pt-BR" dirty="0" smtClean="0"/>
            <a:t>Implantação segura</a:t>
          </a:r>
          <a:endParaRPr lang="pt-BR" dirty="0"/>
        </a:p>
      </dgm:t>
    </dgm:pt>
    <dgm:pt modelId="{FEDF6CA0-005F-4F36-82C9-DDF4800A8C54}" type="parTrans" cxnId="{33CC10A3-E321-4DEC-8525-06E2F947DAD5}">
      <dgm:prSet/>
      <dgm:spPr/>
      <dgm:t>
        <a:bodyPr/>
        <a:lstStyle/>
        <a:p>
          <a:endParaRPr lang="pt-BR"/>
        </a:p>
      </dgm:t>
    </dgm:pt>
    <dgm:pt modelId="{AA9C3943-1DB1-4C10-8B22-CB3C7D990E92}" type="sibTrans" cxnId="{33CC10A3-E321-4DEC-8525-06E2F947DAD5}">
      <dgm:prSet/>
      <dgm:spPr/>
      <dgm:t>
        <a:bodyPr/>
        <a:lstStyle/>
        <a:p>
          <a:endParaRPr lang="pt-BR"/>
        </a:p>
      </dgm:t>
    </dgm:pt>
    <dgm:pt modelId="{44EDE720-A2CC-4FD0-9606-1706D0744C8F}" type="pres">
      <dgm:prSet presAssocID="{EC6BECC4-5832-42C9-8D10-C9271B028B9D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4C136AD4-F4DA-4192-ABED-6F376A70990D}" type="pres">
      <dgm:prSet presAssocID="{EC6BECC4-5832-42C9-8D10-C9271B028B9D}" presName="dummyMaxCanvas" presStyleCnt="0">
        <dgm:presLayoutVars/>
      </dgm:prSet>
      <dgm:spPr/>
    </dgm:pt>
    <dgm:pt modelId="{3EE4CF44-B861-45DA-86CB-90DC1D61523A}" type="pres">
      <dgm:prSet presAssocID="{EC6BECC4-5832-42C9-8D10-C9271B028B9D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C2649B6-A6D3-423D-95EE-0614A9D5146B}" type="pres">
      <dgm:prSet presAssocID="{EC6BECC4-5832-42C9-8D10-C9271B028B9D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55B55DD-66B5-422D-A5C8-9783E589188E}" type="pres">
      <dgm:prSet presAssocID="{EC6BECC4-5832-42C9-8D10-C9271B028B9D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F0F767B-A67C-482A-BBB8-3B57B5B15713}" type="pres">
      <dgm:prSet presAssocID="{EC6BECC4-5832-42C9-8D10-C9271B028B9D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FC4E12C-ADB3-40AB-A58C-67A7C26B8E96}" type="pres">
      <dgm:prSet presAssocID="{EC6BECC4-5832-42C9-8D10-C9271B028B9D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DD80F23-F504-4311-BF0F-C609C6E9F048}" type="pres">
      <dgm:prSet presAssocID="{EC6BECC4-5832-42C9-8D10-C9271B028B9D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D4F8DD3-9DC4-498E-8935-7A7D871233D8}" type="pres">
      <dgm:prSet presAssocID="{EC6BECC4-5832-42C9-8D10-C9271B028B9D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401F8EE-035F-432E-95F4-FE08475F527F}" type="pres">
      <dgm:prSet presAssocID="{EC6BECC4-5832-42C9-8D10-C9271B028B9D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540B43F0-BCCD-4316-95B9-CE0FA941586D}" type="presOf" srcId="{77513D07-ABF4-4CDC-B568-F856B236982D}" destId="{3D4F8DD3-9DC4-498E-8935-7A7D871233D8}" srcOrd="1" destOrd="1" presId="urn:microsoft.com/office/officeart/2005/8/layout/vProcess5"/>
    <dgm:cxn modelId="{8708A497-4962-462F-95A3-CD7592260DAB}" srcId="{EC6BECC4-5832-42C9-8D10-C9271B028B9D}" destId="{39C00CC5-5BAC-4ECE-9722-7575559008E5}" srcOrd="2" destOrd="0" parTransId="{08F69CE3-B69F-4D21-9D72-188EBEC202A3}" sibTransId="{1821D2C8-790C-4EB7-9551-5345B6CA3726}"/>
    <dgm:cxn modelId="{39C4810B-A80A-45BD-AB48-5B6D2737032F}" type="presOf" srcId="{A202650B-7263-4ABD-8743-97BEF793B92F}" destId="{9DD80F23-F504-4311-BF0F-C609C6E9F048}" srcOrd="1" destOrd="1" presId="urn:microsoft.com/office/officeart/2005/8/layout/vProcess5"/>
    <dgm:cxn modelId="{28498C72-6DA7-48A4-BDEE-3ED03851C902}" type="presOf" srcId="{1B7DD3FE-B0BD-41A9-A1B1-8E6836B8D830}" destId="{3EE4CF44-B861-45DA-86CB-90DC1D61523A}" srcOrd="0" destOrd="3" presId="urn:microsoft.com/office/officeart/2005/8/layout/vProcess5"/>
    <dgm:cxn modelId="{15C2F79F-6F7B-49E5-89C5-7B1FA553D8B4}" type="presOf" srcId="{9A2998B0-9D23-4AE0-9C37-8F9AC652E407}" destId="{E401F8EE-035F-432E-95F4-FE08475F527F}" srcOrd="1" destOrd="2" presId="urn:microsoft.com/office/officeart/2005/8/layout/vProcess5"/>
    <dgm:cxn modelId="{20593C44-576A-46A7-B853-26EF39C22AF7}" srcId="{39C00CC5-5BAC-4ECE-9722-7575559008E5}" destId="{F4983517-2A91-473B-B19B-3FB256764321}" srcOrd="0" destOrd="0" parTransId="{647DA3AB-F970-4399-B0D0-8AEE07B21E61}" sibTransId="{702ED367-5390-4CAA-8D2A-3B4C12F0E155}"/>
    <dgm:cxn modelId="{75A6ABD8-F427-4AD3-B8C2-C4DA9E75054C}" type="presOf" srcId="{0720B906-B6CC-4F63-85CC-69E96098B68D}" destId="{1FC4E12C-ADB3-40AB-A58C-67A7C26B8E96}" srcOrd="0" destOrd="0" presId="urn:microsoft.com/office/officeart/2005/8/layout/vProcess5"/>
    <dgm:cxn modelId="{E6EC6EC1-D622-4610-86EB-F59D5816B747}" type="presOf" srcId="{9A2998B0-9D23-4AE0-9C37-8F9AC652E407}" destId="{655B55DD-66B5-422D-A5C8-9783E589188E}" srcOrd="0" destOrd="2" presId="urn:microsoft.com/office/officeart/2005/8/layout/vProcess5"/>
    <dgm:cxn modelId="{33CC10A3-E321-4DEC-8525-06E2F947DAD5}" srcId="{9E34A931-C6C5-4089-8A0F-80E7074E254D}" destId="{ECA24880-5E4B-4AA5-B1E6-9C9DA123DA3E}" srcOrd="2" destOrd="0" parTransId="{FEDF6CA0-005F-4F36-82C9-DDF4800A8C54}" sibTransId="{AA9C3943-1DB1-4C10-8B22-CB3C7D990E92}"/>
    <dgm:cxn modelId="{C8C53023-B66F-4D3D-B895-F411F4CA5512}" type="presOf" srcId="{4548294F-896D-4236-8FAA-7F2A8BD04B79}" destId="{E401F8EE-035F-432E-95F4-FE08475F527F}" srcOrd="1" destOrd="3" presId="urn:microsoft.com/office/officeart/2005/8/layout/vProcess5"/>
    <dgm:cxn modelId="{41BDFCB7-07AD-41C4-91AF-BDF9A064BC26}" srcId="{35C685BE-E152-4E36-90D0-74DA01F19C22}" destId="{1B7DD3FE-B0BD-41A9-A1B1-8E6836B8D830}" srcOrd="2" destOrd="0" parTransId="{D59D7E7F-EAD3-4956-BDE5-9ACBDA0B0230}" sibTransId="{D90AA288-0A17-43FF-A449-E6C922F23881}"/>
    <dgm:cxn modelId="{4FA3F140-9E36-4146-9376-6D96E10B89F4}" type="presOf" srcId="{35C685BE-E152-4E36-90D0-74DA01F19C22}" destId="{3EE4CF44-B861-45DA-86CB-90DC1D61523A}" srcOrd="0" destOrd="0" presId="urn:microsoft.com/office/officeart/2005/8/layout/vProcess5"/>
    <dgm:cxn modelId="{DA02D1FE-B32D-40F9-977E-2D430E344768}" type="presOf" srcId="{6CBDAC36-0E29-440A-AD4E-35B5F305681B}" destId="{3EE4CF44-B861-45DA-86CB-90DC1D61523A}" srcOrd="0" destOrd="2" presId="urn:microsoft.com/office/officeart/2005/8/layout/vProcess5"/>
    <dgm:cxn modelId="{A6275767-9AD1-4E20-B84C-103EDF86569A}" type="presOf" srcId="{35C685BE-E152-4E36-90D0-74DA01F19C22}" destId="{9DD80F23-F504-4311-BF0F-C609C6E9F048}" srcOrd="1" destOrd="0" presId="urn:microsoft.com/office/officeart/2005/8/layout/vProcess5"/>
    <dgm:cxn modelId="{447561E2-848A-41B6-874F-B153D333A6EE}" type="presOf" srcId="{EC6BECC4-5832-42C9-8D10-C9271B028B9D}" destId="{44EDE720-A2CC-4FD0-9606-1706D0744C8F}" srcOrd="0" destOrd="0" presId="urn:microsoft.com/office/officeart/2005/8/layout/vProcess5"/>
    <dgm:cxn modelId="{11092B97-AF8F-4B21-A7F0-0FB36CEE4A3E}" type="presOf" srcId="{9E34A931-C6C5-4089-8A0F-80E7074E254D}" destId="{4C2649B6-A6D3-423D-95EE-0614A9D5146B}" srcOrd="0" destOrd="0" presId="urn:microsoft.com/office/officeart/2005/8/layout/vProcess5"/>
    <dgm:cxn modelId="{08A5B3B3-D99F-4408-A706-06B8B0578549}" type="presOf" srcId="{1B7DD3FE-B0BD-41A9-A1B1-8E6836B8D830}" destId="{9DD80F23-F504-4311-BF0F-C609C6E9F048}" srcOrd="1" destOrd="3" presId="urn:microsoft.com/office/officeart/2005/8/layout/vProcess5"/>
    <dgm:cxn modelId="{58BAB596-7A15-40B8-AAD5-C427B8DE47A9}" srcId="{EC6BECC4-5832-42C9-8D10-C9271B028B9D}" destId="{35C685BE-E152-4E36-90D0-74DA01F19C22}" srcOrd="0" destOrd="0" parTransId="{211A96E4-FBA4-463D-A7B4-FA994E6D0339}" sibTransId="{AB5ED632-6AA2-4069-9232-1C9E5823679E}"/>
    <dgm:cxn modelId="{9D0ECA17-0745-4EF0-96B3-495BB4651AA1}" type="presOf" srcId="{77513D07-ABF4-4CDC-B568-F856B236982D}" destId="{4C2649B6-A6D3-423D-95EE-0614A9D5146B}" srcOrd="0" destOrd="1" presId="urn:microsoft.com/office/officeart/2005/8/layout/vProcess5"/>
    <dgm:cxn modelId="{39938745-8961-4172-A2D3-90974BA14DEF}" srcId="{39C00CC5-5BAC-4ECE-9722-7575559008E5}" destId="{9A2998B0-9D23-4AE0-9C37-8F9AC652E407}" srcOrd="1" destOrd="0" parTransId="{BF1D6A45-1634-4115-900D-2563C8F37633}" sibTransId="{30752E4D-22EE-4C80-A057-05DAD6ABA450}"/>
    <dgm:cxn modelId="{61C78827-27CC-4073-AA6F-CB7ABADDFB0E}" srcId="{35C685BE-E152-4E36-90D0-74DA01F19C22}" destId="{A202650B-7263-4ABD-8743-97BEF793B92F}" srcOrd="0" destOrd="0" parTransId="{DF308CB5-3EAE-4560-BEB9-0BAD19E1B2A5}" sibTransId="{D375FD01-8BFD-4C96-93C6-B709CF231398}"/>
    <dgm:cxn modelId="{3A8B0F9F-BB7B-43BE-9BC1-076FE3A9BEF5}" type="presOf" srcId="{ECA24880-5E4B-4AA5-B1E6-9C9DA123DA3E}" destId="{3D4F8DD3-9DC4-498E-8935-7A7D871233D8}" srcOrd="1" destOrd="3" presId="urn:microsoft.com/office/officeart/2005/8/layout/vProcess5"/>
    <dgm:cxn modelId="{B3E1F06A-37B4-4FAE-ACFE-06DED9EE50BB}" type="presOf" srcId="{AB5ED632-6AA2-4069-9232-1C9E5823679E}" destId="{DF0F767B-A67C-482A-BBB8-3B57B5B15713}" srcOrd="0" destOrd="0" presId="urn:microsoft.com/office/officeart/2005/8/layout/vProcess5"/>
    <dgm:cxn modelId="{92FF9C08-3397-495F-B77B-BB29E4FAE356}" srcId="{39C00CC5-5BAC-4ECE-9722-7575559008E5}" destId="{4548294F-896D-4236-8FAA-7F2A8BD04B79}" srcOrd="2" destOrd="0" parTransId="{6730472B-9714-4EED-B1DD-0355C173FBA8}" sibTransId="{C30A153C-2594-44B1-9BB3-5A100B421905}"/>
    <dgm:cxn modelId="{CBC7718B-2852-4678-89EA-8B154DCD01B1}" type="presOf" srcId="{F4983517-2A91-473B-B19B-3FB256764321}" destId="{E401F8EE-035F-432E-95F4-FE08475F527F}" srcOrd="1" destOrd="1" presId="urn:microsoft.com/office/officeart/2005/8/layout/vProcess5"/>
    <dgm:cxn modelId="{12A0616A-2B39-4051-A77D-B73711C9283A}" type="presOf" srcId="{6CBDAC36-0E29-440A-AD4E-35B5F305681B}" destId="{9DD80F23-F504-4311-BF0F-C609C6E9F048}" srcOrd="1" destOrd="2" presId="urn:microsoft.com/office/officeart/2005/8/layout/vProcess5"/>
    <dgm:cxn modelId="{53B6CE68-BB06-4C6A-ABBC-E55C31328F84}" srcId="{9E34A931-C6C5-4089-8A0F-80E7074E254D}" destId="{4FE94512-D8C9-4716-B87C-481AB2A9A3C2}" srcOrd="1" destOrd="0" parTransId="{3BB7324C-DB1A-434A-9F39-7E8B9D17FDED}" sibTransId="{156B2981-6B03-43F1-968E-13D78DA35390}"/>
    <dgm:cxn modelId="{99EEC0AC-469C-4A60-96F9-89D608F95240}" type="presOf" srcId="{39C00CC5-5BAC-4ECE-9722-7575559008E5}" destId="{E401F8EE-035F-432E-95F4-FE08475F527F}" srcOrd="1" destOrd="0" presId="urn:microsoft.com/office/officeart/2005/8/layout/vProcess5"/>
    <dgm:cxn modelId="{75E8A79F-26FE-43C6-B807-921F8B79EEE1}" type="presOf" srcId="{4FE94512-D8C9-4716-B87C-481AB2A9A3C2}" destId="{4C2649B6-A6D3-423D-95EE-0614A9D5146B}" srcOrd="0" destOrd="2" presId="urn:microsoft.com/office/officeart/2005/8/layout/vProcess5"/>
    <dgm:cxn modelId="{1961980E-9D89-4CEA-BB73-6DBDBD7F5E9C}" type="presOf" srcId="{4548294F-896D-4236-8FAA-7F2A8BD04B79}" destId="{655B55DD-66B5-422D-A5C8-9783E589188E}" srcOrd="0" destOrd="3" presId="urn:microsoft.com/office/officeart/2005/8/layout/vProcess5"/>
    <dgm:cxn modelId="{9BACA9FE-0999-4BC8-A8F2-8F9CEDD658C1}" type="presOf" srcId="{A202650B-7263-4ABD-8743-97BEF793B92F}" destId="{3EE4CF44-B861-45DA-86CB-90DC1D61523A}" srcOrd="0" destOrd="1" presId="urn:microsoft.com/office/officeart/2005/8/layout/vProcess5"/>
    <dgm:cxn modelId="{58796A74-1442-4E4D-8BA9-54BECD41C850}" srcId="{EC6BECC4-5832-42C9-8D10-C9271B028B9D}" destId="{9E34A931-C6C5-4089-8A0F-80E7074E254D}" srcOrd="1" destOrd="0" parTransId="{E3173D6A-3E70-4BC9-8C06-D5556FB70E86}" sibTransId="{0720B906-B6CC-4F63-85CC-69E96098B68D}"/>
    <dgm:cxn modelId="{172824B5-3DF0-45F5-A52F-5A82DAC6CA50}" type="presOf" srcId="{39C00CC5-5BAC-4ECE-9722-7575559008E5}" destId="{655B55DD-66B5-422D-A5C8-9783E589188E}" srcOrd="0" destOrd="0" presId="urn:microsoft.com/office/officeart/2005/8/layout/vProcess5"/>
    <dgm:cxn modelId="{12DD8866-ABC3-4867-B5C0-7AA4CD8237DE}" type="presOf" srcId="{4FE94512-D8C9-4716-B87C-481AB2A9A3C2}" destId="{3D4F8DD3-9DC4-498E-8935-7A7D871233D8}" srcOrd="1" destOrd="2" presId="urn:microsoft.com/office/officeart/2005/8/layout/vProcess5"/>
    <dgm:cxn modelId="{4ED5D47C-566B-4F37-8CAF-897DE4D35C2A}" type="presOf" srcId="{F4983517-2A91-473B-B19B-3FB256764321}" destId="{655B55DD-66B5-422D-A5C8-9783E589188E}" srcOrd="0" destOrd="1" presId="urn:microsoft.com/office/officeart/2005/8/layout/vProcess5"/>
    <dgm:cxn modelId="{B26F154E-F43B-4479-9703-58DE89EEC329}" srcId="{9E34A931-C6C5-4089-8A0F-80E7074E254D}" destId="{77513D07-ABF4-4CDC-B568-F856B236982D}" srcOrd="0" destOrd="0" parTransId="{084191AC-F8A6-444B-BC7C-A802FD2DE31C}" sibTransId="{CE503BA5-EA82-40B5-912F-41CF37EE1E50}"/>
    <dgm:cxn modelId="{09996C79-708D-454B-A738-16FF86605CBB}" type="presOf" srcId="{9E34A931-C6C5-4089-8A0F-80E7074E254D}" destId="{3D4F8DD3-9DC4-498E-8935-7A7D871233D8}" srcOrd="1" destOrd="0" presId="urn:microsoft.com/office/officeart/2005/8/layout/vProcess5"/>
    <dgm:cxn modelId="{240926E0-2288-4364-A832-4F3F0DC2245E}" srcId="{35C685BE-E152-4E36-90D0-74DA01F19C22}" destId="{6CBDAC36-0E29-440A-AD4E-35B5F305681B}" srcOrd="1" destOrd="0" parTransId="{3CD81C48-ABBB-404B-8566-392A75C1E0FB}" sibTransId="{08D0705A-52DD-416F-8DA9-FEAB16F46557}"/>
    <dgm:cxn modelId="{785C8216-760D-497F-8FC9-7D0D273B1AA2}" type="presOf" srcId="{ECA24880-5E4B-4AA5-B1E6-9C9DA123DA3E}" destId="{4C2649B6-A6D3-423D-95EE-0614A9D5146B}" srcOrd="0" destOrd="3" presId="urn:microsoft.com/office/officeart/2005/8/layout/vProcess5"/>
    <dgm:cxn modelId="{0AF814A4-470A-44A2-8857-A76683D58FB6}" type="presParOf" srcId="{44EDE720-A2CC-4FD0-9606-1706D0744C8F}" destId="{4C136AD4-F4DA-4192-ABED-6F376A70990D}" srcOrd="0" destOrd="0" presId="urn:microsoft.com/office/officeart/2005/8/layout/vProcess5"/>
    <dgm:cxn modelId="{A41A0AB6-98B1-4646-8F03-4EA69BFCC504}" type="presParOf" srcId="{44EDE720-A2CC-4FD0-9606-1706D0744C8F}" destId="{3EE4CF44-B861-45DA-86CB-90DC1D61523A}" srcOrd="1" destOrd="0" presId="urn:microsoft.com/office/officeart/2005/8/layout/vProcess5"/>
    <dgm:cxn modelId="{CF9D1497-889F-467F-99A8-8B86B1BFFC75}" type="presParOf" srcId="{44EDE720-A2CC-4FD0-9606-1706D0744C8F}" destId="{4C2649B6-A6D3-423D-95EE-0614A9D5146B}" srcOrd="2" destOrd="0" presId="urn:microsoft.com/office/officeart/2005/8/layout/vProcess5"/>
    <dgm:cxn modelId="{E73595F0-42AE-4AC2-8BD2-F475F5456024}" type="presParOf" srcId="{44EDE720-A2CC-4FD0-9606-1706D0744C8F}" destId="{655B55DD-66B5-422D-A5C8-9783E589188E}" srcOrd="3" destOrd="0" presId="urn:microsoft.com/office/officeart/2005/8/layout/vProcess5"/>
    <dgm:cxn modelId="{1D3A3116-12E2-4F49-9F77-B024D479383C}" type="presParOf" srcId="{44EDE720-A2CC-4FD0-9606-1706D0744C8F}" destId="{DF0F767B-A67C-482A-BBB8-3B57B5B15713}" srcOrd="4" destOrd="0" presId="urn:microsoft.com/office/officeart/2005/8/layout/vProcess5"/>
    <dgm:cxn modelId="{22B8266A-CFBD-4C5D-8AF0-348A25E77B92}" type="presParOf" srcId="{44EDE720-A2CC-4FD0-9606-1706D0744C8F}" destId="{1FC4E12C-ADB3-40AB-A58C-67A7C26B8E96}" srcOrd="5" destOrd="0" presId="urn:microsoft.com/office/officeart/2005/8/layout/vProcess5"/>
    <dgm:cxn modelId="{E29275AE-E405-47B0-99B7-2866EC552C26}" type="presParOf" srcId="{44EDE720-A2CC-4FD0-9606-1706D0744C8F}" destId="{9DD80F23-F504-4311-BF0F-C609C6E9F048}" srcOrd="6" destOrd="0" presId="urn:microsoft.com/office/officeart/2005/8/layout/vProcess5"/>
    <dgm:cxn modelId="{3585C8DF-C5BB-4894-A928-86BA75C0DDD1}" type="presParOf" srcId="{44EDE720-A2CC-4FD0-9606-1706D0744C8F}" destId="{3D4F8DD3-9DC4-498E-8935-7A7D871233D8}" srcOrd="7" destOrd="0" presId="urn:microsoft.com/office/officeart/2005/8/layout/vProcess5"/>
    <dgm:cxn modelId="{DA9E2F38-2519-4BA7-87B3-02F76DD82FED}" type="presParOf" srcId="{44EDE720-A2CC-4FD0-9606-1706D0744C8F}" destId="{E401F8EE-035F-432E-95F4-FE08475F527F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E4CF44-B861-45DA-86CB-90DC1D61523A}">
      <dsp:nvSpPr>
        <dsp:cNvPr id="0" name=""/>
        <dsp:cNvSpPr/>
      </dsp:nvSpPr>
      <dsp:spPr>
        <a:xfrm>
          <a:off x="0" y="0"/>
          <a:ext cx="7681021" cy="183620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700" kern="1200" dirty="0" smtClean="0"/>
            <a:t>Desenvolvimento</a:t>
          </a:r>
          <a:endParaRPr lang="pt-BR" sz="27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100" kern="1200" dirty="0" smtClean="0"/>
            <a:t>Requisitos de segurança e revisões</a:t>
          </a:r>
          <a:endParaRPr lang="pt-BR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100" kern="1200" dirty="0" smtClean="0"/>
            <a:t>Ambiente seguro</a:t>
          </a:r>
          <a:endParaRPr lang="pt-BR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100" kern="1200" dirty="0" smtClean="0"/>
            <a:t>Processo seguro</a:t>
          </a:r>
          <a:endParaRPr lang="pt-BR" sz="2100" kern="1200" dirty="0"/>
        </a:p>
      </dsp:txBody>
      <dsp:txXfrm>
        <a:off x="53781" y="53781"/>
        <a:ext cx="5699613" cy="1728642"/>
      </dsp:txXfrm>
    </dsp:sp>
    <dsp:sp modelId="{4C2649B6-A6D3-423D-95EE-0614A9D5146B}">
      <dsp:nvSpPr>
        <dsp:cNvPr id="0" name=""/>
        <dsp:cNvSpPr/>
      </dsp:nvSpPr>
      <dsp:spPr>
        <a:xfrm>
          <a:off x="677737" y="2142237"/>
          <a:ext cx="7681021" cy="1836204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700" kern="1200" dirty="0" smtClean="0"/>
            <a:t>Implantação</a:t>
          </a:r>
          <a:endParaRPr lang="pt-BR" sz="27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100" kern="1200" dirty="0" smtClean="0"/>
            <a:t>Varredura de código e testes</a:t>
          </a:r>
          <a:endParaRPr lang="pt-BR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100" kern="1200" dirty="0" smtClean="0"/>
            <a:t>Segurança de toda a infraestrutura</a:t>
          </a:r>
          <a:endParaRPr lang="pt-BR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100" kern="1200" dirty="0" smtClean="0"/>
            <a:t>Implantação segura</a:t>
          </a:r>
          <a:endParaRPr lang="pt-BR" sz="2100" kern="1200" dirty="0"/>
        </a:p>
      </dsp:txBody>
      <dsp:txXfrm>
        <a:off x="731518" y="2196018"/>
        <a:ext cx="5702189" cy="1728642"/>
      </dsp:txXfrm>
    </dsp:sp>
    <dsp:sp modelId="{655B55DD-66B5-422D-A5C8-9783E589188E}">
      <dsp:nvSpPr>
        <dsp:cNvPr id="0" name=""/>
        <dsp:cNvSpPr/>
      </dsp:nvSpPr>
      <dsp:spPr>
        <a:xfrm>
          <a:off x="1355474" y="4284475"/>
          <a:ext cx="7681021" cy="183620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700" kern="1200" dirty="0" smtClean="0"/>
            <a:t>Operação</a:t>
          </a:r>
          <a:endParaRPr lang="pt-BR" sz="27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100" kern="1200" dirty="0" smtClean="0"/>
            <a:t>Atualização da infra e das aplicações</a:t>
          </a:r>
          <a:endParaRPr lang="pt-BR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100" kern="1200" dirty="0" smtClean="0"/>
            <a:t>Testes de regressão</a:t>
          </a:r>
          <a:endParaRPr lang="pt-BR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100" kern="1200" dirty="0" smtClean="0"/>
            <a:t>Gestão de mudanças e de usuários</a:t>
          </a:r>
          <a:endParaRPr lang="pt-BR" sz="2100" kern="1200" dirty="0"/>
        </a:p>
      </dsp:txBody>
      <dsp:txXfrm>
        <a:off x="1409255" y="4338256"/>
        <a:ext cx="5702189" cy="1728642"/>
      </dsp:txXfrm>
    </dsp:sp>
    <dsp:sp modelId="{DF0F767B-A67C-482A-BBB8-3B57B5B15713}">
      <dsp:nvSpPr>
        <dsp:cNvPr id="0" name=""/>
        <dsp:cNvSpPr/>
      </dsp:nvSpPr>
      <dsp:spPr>
        <a:xfrm>
          <a:off x="6487489" y="1392454"/>
          <a:ext cx="1193532" cy="1193532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p3d z="50080" prstMaterial="plastic">
          <a:bevelT w="25400" h="25400"/>
          <a:bevelB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3600" kern="1200"/>
        </a:p>
      </dsp:txBody>
      <dsp:txXfrm>
        <a:off x="6756034" y="1392454"/>
        <a:ext cx="656442" cy="898133"/>
      </dsp:txXfrm>
    </dsp:sp>
    <dsp:sp modelId="{1FC4E12C-ADB3-40AB-A58C-67A7C26B8E96}">
      <dsp:nvSpPr>
        <dsp:cNvPr id="0" name=""/>
        <dsp:cNvSpPr/>
      </dsp:nvSpPr>
      <dsp:spPr>
        <a:xfrm>
          <a:off x="7165226" y="3522451"/>
          <a:ext cx="1193532" cy="119353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p3d z="50080" prstMaterial="plastic">
          <a:bevelT w="25400" h="25400"/>
          <a:bevelB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3600" kern="1200"/>
        </a:p>
      </dsp:txBody>
      <dsp:txXfrm>
        <a:off x="7433771" y="3522451"/>
        <a:ext cx="656442" cy="8981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86A5B-F3A8-49BB-8152-AB0B59A20D8F}" type="datetimeFigureOut">
              <a:rPr lang="pt-BR" smtClean="0"/>
              <a:pPr/>
              <a:t>01/12/2011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130E5-1E58-4A9B-B22B-A63F968A42A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0639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EF943B-EE03-4C4C-90DC-052A2A419BDE}" type="datetimeFigureOut">
              <a:rPr lang="pt-BR" smtClean="0"/>
              <a:pPr/>
              <a:t>01/12/2011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01/12/2011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01/12/2011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01/12/2011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01/12/2011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01/12/2011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01/12/2011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01/12/2011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01/12/2011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01/12/2011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2" name="Retângulo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8EF943B-EE03-4C4C-90DC-052A2A419BDE}" type="datetimeFigureOut">
              <a:rPr lang="pt-BR" smtClean="0"/>
              <a:pPr/>
              <a:t>01/12/2011</a:t>
            </a:fld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tângulo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8EF943B-EE03-4C4C-90DC-052A2A419BDE}" type="datetimeFigureOut">
              <a:rPr lang="pt-BR" smtClean="0"/>
              <a:pPr/>
              <a:t>01/12/2011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hyperlink" Target="mailto:marcio.moreira@pitagoras.com.br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ppsecusa.org/p/capeccwe.pptx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ns.org/top-cyber-security-risks/trends.php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7.xml"/><Relationship Id="rId4" Type="http://schemas.openxmlformats.org/officeDocument/2006/relationships/hyperlink" Target="http://www.whitehatsec.com/home/resource/stats.htm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dbooks.ibm.com/redpapers/pdfs/redp4530.pdf" TargetMode="Externa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9.xml"/><Relationship Id="rId4" Type="http://schemas.openxmlformats.org/officeDocument/2006/relationships/hyperlink" Target="http://www.sans.org/top25-software-errors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hyperlink" Target="http://computerworld.uol.com.br/seguranca/2008/06/05/ameacas-internas-sao-maiores-preocupacoes-de-diretores-de-ti/" TargetMode="Externa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ppsecusa.org/p/capeccwe.pptx" TargetMode="External"/><Relationship Id="rId13" Type="http://schemas.openxmlformats.org/officeDocument/2006/relationships/hyperlink" Target="http://www.blackhat.com/presentations/bh-asia-02/bh-asia-02-shah.pdf" TargetMode="External"/><Relationship Id="rId3" Type="http://schemas.openxmlformats.org/officeDocument/2006/relationships/hyperlink" Target="http://www.redbooks.ibm.com/redpapers/pdfs/redp4530.pdf" TargetMode="External"/><Relationship Id="rId7" Type="http://schemas.openxmlformats.org/officeDocument/2006/relationships/hyperlink" Target="http://si.lopesgazzani.com.br/docentes/marcio/marcio/2002_10_sbbd.pdf" TargetMode="External"/><Relationship Id="rId12" Type="http://schemas.openxmlformats.org/officeDocument/2006/relationships/hyperlink" Target="http://www.sans.org/top-cyber-security-risks/http-threats.php" TargetMode="External"/><Relationship Id="rId2" Type="http://schemas.openxmlformats.org/officeDocument/2006/relationships/hyperlink" Target="http://www.gartner.com/it/page.jsp?id=152641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i.lopesgazzani.com.br/docentes/marcio/marcio/20110211_Uniube_WSInfoSec_Papel_da_Seguranca_na_Gestao_de_TI.zip" TargetMode="External"/><Relationship Id="rId11" Type="http://schemas.openxmlformats.org/officeDocument/2006/relationships/hyperlink" Target="http://www.si.lopesgazzani.com.br/TFC/monografias/Monografia%20-%20Ataque%20SQL%20Injection%20-%20Ronaldo%20Gumerato.pdf" TargetMode="External"/><Relationship Id="rId5" Type="http://schemas.openxmlformats.org/officeDocument/2006/relationships/hyperlink" Target="http://isacahouston.org/meetings_files/Application%20Security_ISACA_Presentation.ppt" TargetMode="External"/><Relationship Id="rId10" Type="http://schemas.openxmlformats.org/officeDocument/2006/relationships/hyperlink" Target="http://si.lopesgazzani.com.br/docentes/marcio/marcio/20080606_5thCONTECSI_ITILNaGestaoDaSegurancaDaInformacao.pdf" TargetMode="External"/><Relationship Id="rId4" Type="http://schemas.openxmlformats.org/officeDocument/2006/relationships/hyperlink" Target="http://www.computerweekly.com/Articles/2009/08/26/237455/Insiders-cause-most-IT-security-breaches-study-reveals.htm" TargetMode="External"/><Relationship Id="rId9" Type="http://schemas.openxmlformats.org/officeDocument/2006/relationships/hyperlink" Target="http://www.websitedefender.com/web-security/owasp-top-1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://www.cert.br/stats/incidentes/2010-jan-dec/total.html" TargetMode="External"/><Relationship Id="rId4" Type="http://schemas.openxmlformats.org/officeDocument/2006/relationships/hyperlink" Target="http://www.cert.br/stats/incidentes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hyperlink" Target="http://si.lopesgazzani.com.br/docentes/marcio/" TargetMode="External"/><Relationship Id="rId4" Type="http://schemas.openxmlformats.org/officeDocument/2006/relationships/hyperlink" Target="mailto:marcio.moreira@pitagoras.com.br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www.whitehatsec.com/home/resource/stats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ist.org/news.php?extend.254" TargetMode="Externa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://taosecurity.blogspot.com/2009/05/insider-threat-myth-documentation.html" TargetMode="External"/><Relationship Id="rId4" Type="http://schemas.openxmlformats.org/officeDocument/2006/relationships/chart" Target="../charts/char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rt.org/advisories/CA-2003-20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sacahouston.org/meetings_files/Application%20Security_ISACA_Presentation.ppt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0034" y="3212976"/>
            <a:ext cx="8320438" cy="1673352"/>
          </a:xfrm>
        </p:spPr>
        <p:txBody>
          <a:bodyPr anchor="ctr">
            <a:noAutofit/>
          </a:bodyPr>
          <a:lstStyle/>
          <a:p>
            <a:r>
              <a:rPr lang="pt-BR" sz="4000" dirty="0" smtClean="0"/>
              <a:t>Segurança no Desenvolvimento de Aplicações</a:t>
            </a:r>
            <a:endParaRPr lang="pt-BR" sz="4000" dirty="0"/>
          </a:p>
        </p:txBody>
      </p:sp>
      <p:pic>
        <p:nvPicPr>
          <p:cNvPr id="7" name="Imagem 6" descr="Pitagoras_Faculdade_me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297418"/>
            <a:ext cx="1440160" cy="1515958"/>
          </a:xfrm>
          <a:prstGeom prst="rect">
            <a:avLst/>
          </a:prstGeom>
        </p:spPr>
      </p:pic>
      <p:pic>
        <p:nvPicPr>
          <p:cNvPr id="8" name="Imagem 7" descr="Pitagoras_PosGraduacao_gg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422" y="5301208"/>
            <a:ext cx="1315058" cy="1484784"/>
          </a:xfrm>
          <a:prstGeom prst="rect">
            <a:avLst/>
          </a:prstGeom>
        </p:spPr>
      </p:pic>
      <p:sp>
        <p:nvSpPr>
          <p:cNvPr id="11" name="Subtítulo 10"/>
          <p:cNvSpPr>
            <a:spLocks noGrp="1"/>
          </p:cNvSpPr>
          <p:nvPr>
            <p:ph type="subTitle" idx="1"/>
          </p:nvPr>
        </p:nvSpPr>
        <p:spPr>
          <a:xfrm>
            <a:off x="500219" y="1789220"/>
            <a:ext cx="5182344" cy="1539196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pt-BR" dirty="0" smtClean="0"/>
              <a:t>Márcio Moreira</a:t>
            </a:r>
          </a:p>
          <a:p>
            <a:pPr lvl="0">
              <a:defRPr/>
            </a:pPr>
            <a:r>
              <a:rPr lang="pt-BR" dirty="0" smtClean="0">
                <a:hlinkClick r:id="rId4"/>
              </a:rPr>
              <a:t>marcio.moreira@pitagoras.com.br</a:t>
            </a:r>
            <a:endParaRPr lang="pt-BR" dirty="0" smtClean="0"/>
          </a:p>
          <a:p>
            <a:pPr lvl="0">
              <a:defRPr/>
            </a:pPr>
            <a:endParaRPr lang="pt-BR" sz="1700" dirty="0" smtClean="0"/>
          </a:p>
          <a:p>
            <a:pPr lvl="0">
              <a:defRPr/>
            </a:pPr>
            <a:r>
              <a:rPr lang="pt-BR" dirty="0" smtClean="0"/>
              <a:t>9ª Mostra de Software</a:t>
            </a:r>
          </a:p>
          <a:p>
            <a:pPr lvl="0">
              <a:defRPr/>
            </a:pPr>
            <a:r>
              <a:rPr lang="pt-BR" dirty="0" smtClean="0"/>
              <a:t>1/Dezembro/2011</a:t>
            </a:r>
          </a:p>
        </p:txBody>
      </p:sp>
      <p:pic>
        <p:nvPicPr>
          <p:cNvPr id="1027" name="Picture 3" descr="C:\Users\Marcio\AppData\Local\Microsoft\Windows\Temporary Internet Files\Content.IE5\IKSC79ZK\MP900443079[2]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268" y="404664"/>
            <a:ext cx="446286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043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Uso de arquivos locais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Exemplo:</a:t>
            </a:r>
          </a:p>
          <a:p>
            <a:pPr lvl="1"/>
            <a:endParaRPr lang="pt-BR" dirty="0" smtClean="0"/>
          </a:p>
          <a:p>
            <a:pPr lvl="1"/>
            <a:endParaRPr lang="pt-BR" dirty="0"/>
          </a:p>
          <a:p>
            <a:r>
              <a:rPr lang="pt-BR" dirty="0" smtClean="0"/>
              <a:t>Editando o arquivo:</a:t>
            </a:r>
          </a:p>
          <a:p>
            <a:pPr lvl="1"/>
            <a:endParaRPr lang="pt-BR" dirty="0"/>
          </a:p>
        </p:txBody>
      </p:sp>
      <p:pic>
        <p:nvPicPr>
          <p:cNvPr id="4" name="Picture 8" descr="LFI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20888"/>
            <a:ext cx="8712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933056"/>
            <a:ext cx="558165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CaixaDeTexto 6"/>
          <p:cNvSpPr txBox="1"/>
          <p:nvPr/>
        </p:nvSpPr>
        <p:spPr>
          <a:xfrm>
            <a:off x="5148064" y="6381327"/>
            <a:ext cx="3222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/>
            <a:r>
              <a:rPr lang="pt-BR" sz="1200" dirty="0" smtClean="0"/>
              <a:t>Fontes: </a:t>
            </a:r>
            <a:r>
              <a:rPr lang="pt-BR" sz="1200" dirty="0" smtClean="0">
                <a:hlinkClick r:id="rId4"/>
              </a:rPr>
              <a:t>Ryan </a:t>
            </a:r>
            <a:r>
              <a:rPr lang="pt-BR" sz="1200" dirty="0" err="1" smtClean="0">
                <a:hlinkClick r:id="rId4"/>
              </a:rPr>
              <a:t>Stinson</a:t>
            </a:r>
            <a:r>
              <a:rPr lang="pt-BR" sz="1200" dirty="0" smtClean="0">
                <a:hlinkClick r:id="rId4"/>
              </a:rPr>
              <a:t>. </a:t>
            </a:r>
            <a:r>
              <a:rPr lang="pt-BR" sz="1200" dirty="0" err="1" smtClean="0">
                <a:hlinkClick r:id="rId4"/>
              </a:rPr>
              <a:t>AppSecUSA</a:t>
            </a:r>
            <a:r>
              <a:rPr lang="pt-BR" sz="1200" dirty="0" smtClean="0">
                <a:hlinkClick r:id="rId4"/>
              </a:rPr>
              <a:t>. OWASP. 2011</a:t>
            </a:r>
            <a:r>
              <a:rPr lang="pt-BR" sz="12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7253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Dados estáticos em código</a:t>
            </a:r>
            <a:endParaRPr lang="pt-BR" dirty="0"/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396" y="1916832"/>
            <a:ext cx="8585092" cy="3523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tângulo de cantos arredondados 3"/>
          <p:cNvSpPr/>
          <p:nvPr/>
        </p:nvSpPr>
        <p:spPr>
          <a:xfrm>
            <a:off x="323528" y="3573016"/>
            <a:ext cx="6768752" cy="1296144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0513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Qualificação dos ataques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Camadas exploradas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Tipos de ataques (2010)</a:t>
            </a:r>
            <a:endParaRPr lang="pt-BR" dirty="0"/>
          </a:p>
        </p:txBody>
      </p:sp>
      <p:pic>
        <p:nvPicPr>
          <p:cNvPr id="3993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47" y="2924943"/>
            <a:ext cx="4025117" cy="302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ixaDeTexto 9"/>
          <p:cNvSpPr txBox="1"/>
          <p:nvPr/>
        </p:nvSpPr>
        <p:spPr>
          <a:xfrm>
            <a:off x="323528" y="6442456"/>
            <a:ext cx="42979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www.sans.org/top-cyber-security-risks/trends.</a:t>
            </a:r>
            <a:r>
              <a:rPr lang="pt-BR" sz="1100" dirty="0" err="1" smtClean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php</a:t>
            </a:r>
            <a:endParaRPr lang="pt-BR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4644008" y="6442456"/>
            <a:ext cx="42514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www.whitehatsec.com/home/resource/stats.html</a:t>
            </a:r>
            <a:endParaRPr lang="pt-BR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840091518"/>
              </p:ext>
            </p:extLst>
          </p:nvPr>
        </p:nvGraphicFramePr>
        <p:xfrm>
          <a:off x="4645025" y="2449513"/>
          <a:ext cx="4041775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74651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Ataques em aplicações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Histórico dos ataques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Tipos de falhas</a:t>
            </a:r>
            <a:endParaRPr lang="pt-BR" dirty="0"/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533255212"/>
              </p:ext>
            </p:extLst>
          </p:nvPr>
        </p:nvGraphicFramePr>
        <p:xfrm>
          <a:off x="4645025" y="2449513"/>
          <a:ext cx="4041775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102252" y="6442456"/>
            <a:ext cx="46137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</a:t>
            </a:r>
            <a:r>
              <a:rPr lang="pt-BR" sz="1100" dirty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www.redbooks.ibm.com/redpapers/pdfs/redp4530.pdf</a:t>
            </a:r>
            <a:endParaRPr lang="pt-BR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4644008" y="6442456"/>
            <a:ext cx="39308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</a:t>
            </a:r>
            <a:r>
              <a:rPr lang="pt-BR" sz="1100" dirty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pt-BR" sz="1100" dirty="0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http://www.sans.org/top25-software-errors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/</a:t>
            </a:r>
            <a:endParaRPr lang="pt-BR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81815271"/>
              </p:ext>
            </p:extLst>
          </p:nvPr>
        </p:nvGraphicFramePr>
        <p:xfrm>
          <a:off x="457200" y="2449513"/>
          <a:ext cx="4040188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34969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As 25 falhas mais comuns 1/3</a:t>
            </a:r>
            <a:endParaRPr lang="pt-BR" dirty="0"/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 smtClean="0"/>
              <a:t>Defesas porosas:</a:t>
            </a:r>
          </a:p>
          <a:p>
            <a:pPr lvl="1"/>
            <a:r>
              <a:rPr lang="pt-BR" dirty="0" smtClean="0"/>
              <a:t>Falta de autenticação para funções críticas</a:t>
            </a:r>
          </a:p>
          <a:p>
            <a:pPr lvl="1"/>
            <a:r>
              <a:rPr lang="pt-BR" dirty="0" smtClean="0"/>
              <a:t>Falta de autorização</a:t>
            </a:r>
          </a:p>
          <a:p>
            <a:pPr lvl="1"/>
            <a:r>
              <a:rPr lang="pt-BR" dirty="0" smtClean="0"/>
              <a:t>Autorização incorreta</a:t>
            </a:r>
          </a:p>
          <a:p>
            <a:pPr lvl="1"/>
            <a:r>
              <a:rPr lang="pt-BR" dirty="0" smtClean="0"/>
              <a:t>Uso de credenciais </a:t>
            </a:r>
            <a:r>
              <a:rPr lang="en-US" dirty="0" smtClean="0"/>
              <a:t>hard-code</a:t>
            </a:r>
          </a:p>
          <a:p>
            <a:pPr lvl="1"/>
            <a:r>
              <a:rPr lang="pt-BR" dirty="0" smtClean="0"/>
              <a:t>Falta de criptografia para dados confidenciais</a:t>
            </a:r>
          </a:p>
          <a:p>
            <a:pPr lvl="1"/>
            <a:r>
              <a:rPr lang="pt-BR" dirty="0" smtClean="0"/>
              <a:t>Dependência </a:t>
            </a:r>
            <a:r>
              <a:rPr lang="pt-BR" dirty="0"/>
              <a:t>de </a:t>
            </a:r>
            <a:r>
              <a:rPr lang="pt-BR" dirty="0" smtClean="0"/>
              <a:t>insumo </a:t>
            </a:r>
            <a:r>
              <a:rPr lang="pt-BR" dirty="0"/>
              <a:t>não confiável em uma decisão de </a:t>
            </a:r>
            <a:r>
              <a:rPr lang="pt-BR" dirty="0" smtClean="0"/>
              <a:t>segurança</a:t>
            </a:r>
          </a:p>
          <a:p>
            <a:pPr lvl="1"/>
            <a:r>
              <a:rPr lang="pt-BR" dirty="0" smtClean="0"/>
              <a:t>Execução </a:t>
            </a:r>
            <a:r>
              <a:rPr lang="pt-BR" dirty="0"/>
              <a:t>com privilégios </a:t>
            </a:r>
            <a:r>
              <a:rPr lang="pt-BR" dirty="0" smtClean="0"/>
              <a:t>desnecessários</a:t>
            </a:r>
          </a:p>
          <a:p>
            <a:pPr lvl="1"/>
            <a:r>
              <a:rPr lang="pt-BR" dirty="0" smtClean="0"/>
              <a:t>Atribuição </a:t>
            </a:r>
            <a:r>
              <a:rPr lang="pt-BR" dirty="0"/>
              <a:t>de permissão incorreta para </a:t>
            </a:r>
            <a:r>
              <a:rPr lang="pt-BR" dirty="0" smtClean="0"/>
              <a:t>recurso crítico</a:t>
            </a:r>
            <a:endParaRPr lang="pt-BR" dirty="0"/>
          </a:p>
          <a:p>
            <a:pPr lvl="1"/>
            <a:r>
              <a:rPr lang="pt-BR" dirty="0" smtClean="0"/>
              <a:t>Uso </a:t>
            </a:r>
            <a:r>
              <a:rPr lang="pt-BR" dirty="0"/>
              <a:t>de um algoritmo criptográfico quebrados ou </a:t>
            </a:r>
            <a:r>
              <a:rPr lang="pt-BR" dirty="0" smtClean="0"/>
              <a:t>arriscado</a:t>
            </a:r>
            <a:endParaRPr lang="pt-BR" dirty="0"/>
          </a:p>
          <a:p>
            <a:pPr lvl="1"/>
            <a:r>
              <a:rPr lang="pt-BR" dirty="0" smtClean="0"/>
              <a:t>Restrição </a:t>
            </a:r>
            <a:r>
              <a:rPr lang="pt-BR" dirty="0"/>
              <a:t>indevida de tentativas de autenticação excessiva</a:t>
            </a:r>
          </a:p>
          <a:p>
            <a:pPr lvl="1"/>
            <a:r>
              <a:rPr lang="pt-BR" dirty="0" smtClean="0"/>
              <a:t>Uso de função </a:t>
            </a:r>
            <a:r>
              <a:rPr lang="pt-BR" dirty="0" err="1" smtClean="0"/>
              <a:t>hash</a:t>
            </a:r>
            <a:r>
              <a:rPr lang="pt-BR" dirty="0" smtClean="0"/>
              <a:t> unidirecional fraca</a:t>
            </a:r>
          </a:p>
        </p:txBody>
      </p:sp>
    </p:spTree>
    <p:extLst>
      <p:ext uri="{BB962C8B-B14F-4D97-AF65-F5344CB8AC3E}">
        <p14:creationId xmlns:p14="http://schemas.microsoft.com/office/powerpoint/2010/main" val="191220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As 25 falhas mais comuns </a:t>
            </a:r>
            <a:r>
              <a:rPr lang="pt-BR" dirty="0" smtClean="0"/>
              <a:t>2/3</a:t>
            </a:r>
            <a:endParaRPr lang="pt-BR" dirty="0"/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 smtClean="0"/>
              <a:t>Gestão de recursos:</a:t>
            </a:r>
          </a:p>
          <a:p>
            <a:pPr lvl="1"/>
            <a:r>
              <a:rPr lang="pt-BR" dirty="0" smtClean="0"/>
              <a:t>Copiar </a:t>
            </a:r>
            <a:r>
              <a:rPr lang="pt-BR" dirty="0" err="1" smtClean="0"/>
              <a:t>strings</a:t>
            </a:r>
            <a:r>
              <a:rPr lang="pt-BR" dirty="0" smtClean="0"/>
              <a:t> sem verificar o tamanho (buffer overflow)</a:t>
            </a:r>
          </a:p>
          <a:p>
            <a:pPr lvl="1"/>
            <a:r>
              <a:rPr lang="pt-BR" dirty="0" smtClean="0"/>
              <a:t>Limitação indevida do nome de uma pasta para um diretório restrito (</a:t>
            </a:r>
            <a:r>
              <a:rPr lang="en-US" dirty="0" smtClean="0"/>
              <a:t>path traversal</a:t>
            </a:r>
            <a:r>
              <a:rPr lang="pt-BR" dirty="0" smtClean="0"/>
              <a:t>)</a:t>
            </a:r>
          </a:p>
          <a:p>
            <a:pPr lvl="1"/>
            <a:r>
              <a:rPr lang="pt-BR" dirty="0" smtClean="0"/>
              <a:t>Download de código sem verificação de integridade</a:t>
            </a:r>
          </a:p>
          <a:p>
            <a:pPr lvl="1"/>
            <a:r>
              <a:rPr lang="pt-BR" dirty="0" smtClean="0"/>
              <a:t>Inclusão de funcionalidade de fonte fora da esfera de confiança</a:t>
            </a:r>
          </a:p>
          <a:p>
            <a:pPr lvl="1"/>
            <a:r>
              <a:rPr lang="pt-BR" dirty="0" smtClean="0"/>
              <a:t>Uso de função potencialmente perigosa</a:t>
            </a:r>
          </a:p>
          <a:p>
            <a:pPr lvl="1"/>
            <a:r>
              <a:rPr lang="pt-BR" dirty="0" smtClean="0"/>
              <a:t>Cálculo incorreto do tamanho do buffer</a:t>
            </a:r>
          </a:p>
          <a:p>
            <a:pPr lvl="1"/>
            <a:r>
              <a:rPr lang="pt-BR" dirty="0" smtClean="0"/>
              <a:t>Falta de controle de formatação de </a:t>
            </a:r>
            <a:r>
              <a:rPr lang="pt-BR" dirty="0" err="1" smtClean="0"/>
              <a:t>strings</a:t>
            </a:r>
            <a:endParaRPr lang="pt-BR" dirty="0" smtClean="0"/>
          </a:p>
          <a:p>
            <a:pPr lvl="1"/>
            <a:r>
              <a:rPr lang="pt-BR" dirty="0" smtClean="0"/>
              <a:t>Estouro de números inteiros</a:t>
            </a:r>
          </a:p>
        </p:txBody>
      </p:sp>
    </p:spTree>
    <p:extLst>
      <p:ext uri="{BB962C8B-B14F-4D97-AF65-F5344CB8AC3E}">
        <p14:creationId xmlns:p14="http://schemas.microsoft.com/office/powerpoint/2010/main" val="154392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As 25 falhas mais comuns </a:t>
            </a:r>
            <a:r>
              <a:rPr lang="pt-BR" dirty="0" smtClean="0"/>
              <a:t>3/3</a:t>
            </a:r>
            <a:endParaRPr lang="pt-BR" dirty="0"/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/>
              <a:t>Interação entre componentes:</a:t>
            </a:r>
          </a:p>
          <a:p>
            <a:pPr lvl="1"/>
            <a:r>
              <a:rPr lang="pt-BR" dirty="0" smtClean="0"/>
              <a:t>Não neutralizar o SQL </a:t>
            </a:r>
            <a:r>
              <a:rPr lang="pt-BR" dirty="0" err="1" smtClean="0"/>
              <a:t>Injection</a:t>
            </a:r>
            <a:endParaRPr lang="pt-BR" dirty="0" smtClean="0"/>
          </a:p>
          <a:p>
            <a:pPr lvl="1"/>
            <a:r>
              <a:rPr lang="pt-BR" dirty="0" smtClean="0"/>
              <a:t>Não neutralizar o OS </a:t>
            </a:r>
            <a:r>
              <a:rPr lang="pt-BR" dirty="0" err="1" smtClean="0"/>
              <a:t>Command</a:t>
            </a:r>
            <a:r>
              <a:rPr lang="pt-BR" dirty="0" smtClean="0"/>
              <a:t> </a:t>
            </a:r>
            <a:r>
              <a:rPr lang="pt-BR" dirty="0" err="1" smtClean="0"/>
              <a:t>Injetcion</a:t>
            </a:r>
            <a:endParaRPr lang="pt-BR" dirty="0" smtClean="0"/>
          </a:p>
          <a:p>
            <a:pPr lvl="1"/>
            <a:r>
              <a:rPr lang="pt-BR" dirty="0" smtClean="0"/>
              <a:t>Não neutralizar a entrada durante geração de páginas web (Cross-Site Script)</a:t>
            </a:r>
          </a:p>
          <a:p>
            <a:pPr lvl="1"/>
            <a:r>
              <a:rPr lang="pt-BR" dirty="0" smtClean="0"/>
              <a:t>Não restringir o upload de arquivos com tipo perigosos</a:t>
            </a:r>
          </a:p>
          <a:p>
            <a:pPr lvl="1"/>
            <a:r>
              <a:rPr lang="pt-BR" dirty="0" smtClean="0"/>
              <a:t>Não neutralizar a imitação de requisições entre sites (Cross-Site </a:t>
            </a:r>
            <a:r>
              <a:rPr lang="pt-BR" dirty="0" err="1" smtClean="0"/>
              <a:t>Request</a:t>
            </a:r>
            <a:r>
              <a:rPr lang="pt-BR" dirty="0" smtClean="0"/>
              <a:t>)</a:t>
            </a:r>
          </a:p>
          <a:p>
            <a:pPr lvl="1"/>
            <a:r>
              <a:rPr lang="pt-BR" dirty="0" smtClean="0"/>
              <a:t>Redirecionamento </a:t>
            </a:r>
            <a:r>
              <a:rPr lang="pt-BR" dirty="0"/>
              <a:t>de URL para o site não confiável </a:t>
            </a:r>
            <a:r>
              <a:rPr lang="pt-BR" dirty="0" smtClean="0"/>
              <a:t>(Open </a:t>
            </a:r>
            <a:r>
              <a:rPr lang="pt-BR" dirty="0" err="1" smtClean="0"/>
              <a:t>Redirect</a:t>
            </a:r>
            <a:r>
              <a:rPr lang="pt-BR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9861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que fazer no ciclo de vida?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4800941"/>
              </p:ext>
            </p:extLst>
          </p:nvPr>
        </p:nvGraphicFramePr>
        <p:xfrm>
          <a:off x="-252536" y="692696"/>
          <a:ext cx="9036496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5261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Meios e conclusões</a:t>
            </a:r>
            <a:endParaRPr lang="en-US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Meios dos ataques</a:t>
            </a:r>
            <a:endParaRPr lang="pt-BR" dirty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conclusões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187568" y="6135687"/>
            <a:ext cx="4528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pt-BR" sz="1200" dirty="0" smtClean="0"/>
              <a:t>Fonte: </a:t>
            </a:r>
            <a:r>
              <a:rPr lang="pt-BR" sz="1200" dirty="0" err="1" smtClean="0"/>
              <a:t>Computerwold</a:t>
            </a:r>
            <a:r>
              <a:rPr lang="pt-BR" sz="1200" dirty="0" smtClean="0"/>
              <a:t> </a:t>
            </a:r>
            <a:r>
              <a:rPr lang="pt-BR" sz="1200" dirty="0"/>
              <a:t>- </a:t>
            </a:r>
            <a:r>
              <a:rPr lang="pt-BR" sz="1200" i="1" dirty="0">
                <a:hlinkClick r:id="rId2"/>
              </a:rPr>
              <a:t>Ameaças internas são maiores preocupações de diretores de TI</a:t>
            </a:r>
            <a:r>
              <a:rPr lang="pt-BR" sz="1200" dirty="0"/>
              <a:t> – Pesquisa com 103 </a:t>
            </a:r>
            <a:r>
              <a:rPr lang="pt-BR" sz="1200" dirty="0" err="1"/>
              <a:t>CIOs</a:t>
            </a:r>
            <a:r>
              <a:rPr lang="pt-BR" sz="1200" dirty="0"/>
              <a:t> de Londres – </a:t>
            </a:r>
            <a:r>
              <a:rPr lang="pt-BR" sz="1200" dirty="0" smtClean="0"/>
              <a:t>6/6/2008</a:t>
            </a:r>
            <a:endParaRPr lang="pt-BR" sz="1200" dirty="0"/>
          </a:p>
        </p:txBody>
      </p:sp>
      <p:sp>
        <p:nvSpPr>
          <p:cNvPr id="7" name="Espaço Reservado para Conteúdo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Fatos:</a:t>
            </a:r>
          </a:p>
          <a:p>
            <a:pPr lvl="1"/>
            <a:r>
              <a:rPr lang="pt-BR" dirty="0" smtClean="0"/>
              <a:t>Os ataques estão crescendo e diversificando-se</a:t>
            </a:r>
          </a:p>
          <a:p>
            <a:pPr lvl="1"/>
            <a:r>
              <a:rPr lang="pt-BR" dirty="0" smtClean="0"/>
              <a:t>Todas as empresas estão sendo atacadas</a:t>
            </a:r>
          </a:p>
          <a:p>
            <a:pPr lvl="1"/>
            <a:r>
              <a:rPr lang="pt-BR" dirty="0" smtClean="0"/>
              <a:t>A maior parte dos ataques são feitos internamente</a:t>
            </a:r>
          </a:p>
          <a:p>
            <a:r>
              <a:rPr lang="pt-BR" dirty="0" smtClean="0"/>
              <a:t>Conclusão:</a:t>
            </a:r>
          </a:p>
          <a:p>
            <a:pPr lvl="1"/>
            <a:r>
              <a:rPr lang="pt-BR" dirty="0" smtClean="0"/>
              <a:t>Segurança da informação, inclusive no desenvolvimento, tornou-se fundamental em TI</a:t>
            </a:r>
            <a:endParaRPr lang="pt-BR" dirty="0"/>
          </a:p>
        </p:txBody>
      </p:sp>
      <p:graphicFrame>
        <p:nvGraphicFramePr>
          <p:cNvPr id="13" name="Espaço Reservado para Conteúdo 1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86766221"/>
              </p:ext>
            </p:extLst>
          </p:nvPr>
        </p:nvGraphicFramePr>
        <p:xfrm>
          <a:off x="457200" y="2449513"/>
          <a:ext cx="4040188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4681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Referências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pt-BR" sz="1540" dirty="0" err="1" smtClean="0"/>
              <a:t>Christy</a:t>
            </a:r>
            <a:r>
              <a:rPr lang="pt-BR" sz="1540" dirty="0" smtClean="0"/>
              <a:t> </a:t>
            </a:r>
            <a:r>
              <a:rPr lang="pt-BR" sz="1540" dirty="0" err="1" smtClean="0"/>
              <a:t>Pettey</a:t>
            </a:r>
            <a:r>
              <a:rPr lang="pt-BR" sz="1540" dirty="0" smtClean="0"/>
              <a:t> &amp; Laurence </a:t>
            </a:r>
            <a:r>
              <a:rPr lang="pt-BR" sz="1540" dirty="0" err="1" smtClean="0"/>
              <a:t>Goasduff</a:t>
            </a:r>
            <a:r>
              <a:rPr lang="pt-BR" sz="1540" dirty="0" smtClean="0"/>
              <a:t>. </a:t>
            </a:r>
            <a:r>
              <a:rPr lang="en-US" sz="1540" dirty="0" smtClean="0">
                <a:hlinkClick r:id="rId2"/>
              </a:rPr>
              <a:t>Gartner Executive Programs Worldwide Survey of More Than 2,000 CIOs Identifies Cloud Computing as Top Technology Priority for CIOs in 2011</a:t>
            </a:r>
            <a:r>
              <a:rPr lang="en-US" sz="1540" dirty="0" smtClean="0"/>
              <a:t>. Gartner. Stamford. 2011.</a:t>
            </a:r>
          </a:p>
          <a:p>
            <a:r>
              <a:rPr lang="en-US" sz="1540" dirty="0" err="1"/>
              <a:t>Frederik</a:t>
            </a:r>
            <a:r>
              <a:rPr lang="en-US" sz="1540" dirty="0"/>
              <a:t> De </a:t>
            </a:r>
            <a:r>
              <a:rPr lang="en-US" sz="1540" dirty="0" err="1" smtClean="0"/>
              <a:t>Keukelaere</a:t>
            </a:r>
            <a:r>
              <a:rPr lang="en-US" sz="1540" dirty="0" smtClean="0"/>
              <a:t>, Danny Allan &amp; Axel </a:t>
            </a:r>
            <a:r>
              <a:rPr lang="en-US" sz="1540" dirty="0" err="1" smtClean="0"/>
              <a:t>Buecker</a:t>
            </a:r>
            <a:r>
              <a:rPr lang="en-US" sz="1540" dirty="0" smtClean="0"/>
              <a:t>. </a:t>
            </a:r>
            <a:r>
              <a:rPr lang="en-US" sz="1540" dirty="0">
                <a:hlinkClick r:id="rId3"/>
              </a:rPr>
              <a:t>Improving Your Web Application Software Development Life Cycle’s Security Posture with IBM Rational </a:t>
            </a:r>
            <a:r>
              <a:rPr lang="en-US" sz="1540" dirty="0" err="1" smtClean="0">
                <a:hlinkClick r:id="rId3"/>
              </a:rPr>
              <a:t>AppScan</a:t>
            </a:r>
            <a:r>
              <a:rPr lang="en-US" sz="1540" dirty="0" smtClean="0"/>
              <a:t>. IBM Rational. 2009.</a:t>
            </a:r>
            <a:endParaRPr lang="en-US" sz="1540" dirty="0"/>
          </a:p>
          <a:p>
            <a:r>
              <a:rPr lang="en-US" sz="1540" dirty="0" smtClean="0"/>
              <a:t>Ian Grant. </a:t>
            </a:r>
            <a:r>
              <a:rPr lang="en-US" sz="1540" dirty="0" smtClean="0">
                <a:hlinkClick r:id="rId4"/>
              </a:rPr>
              <a:t>Insiders cause most IT security breaches, study reveals</a:t>
            </a:r>
            <a:r>
              <a:rPr lang="en-US" sz="1540" dirty="0" smtClean="0"/>
              <a:t>. Computer Week. 26/08/2009.</a:t>
            </a:r>
          </a:p>
          <a:p>
            <a:r>
              <a:rPr lang="pt-BR" sz="1540" dirty="0"/>
              <a:t>John </a:t>
            </a:r>
            <a:r>
              <a:rPr lang="pt-BR" sz="1540" dirty="0" err="1" smtClean="0"/>
              <a:t>Dickson</a:t>
            </a:r>
            <a:r>
              <a:rPr lang="pt-BR" sz="1540" dirty="0" smtClean="0"/>
              <a:t>. </a:t>
            </a:r>
            <a:r>
              <a:rPr lang="en-US" sz="1540" dirty="0">
                <a:hlinkClick r:id="rId5"/>
              </a:rPr>
              <a:t>Application Security:  What Does it Take to Build and Test a “Trusted” App</a:t>
            </a:r>
            <a:r>
              <a:rPr lang="en-US" sz="1540" dirty="0" smtClean="0">
                <a:hlinkClick r:id="rId5"/>
              </a:rPr>
              <a:t>?</a:t>
            </a:r>
            <a:r>
              <a:rPr lang="en-US" sz="1540" dirty="0" smtClean="0"/>
              <a:t> </a:t>
            </a:r>
            <a:r>
              <a:rPr lang="en-US" sz="1540" dirty="0"/>
              <a:t>Denim </a:t>
            </a:r>
            <a:r>
              <a:rPr lang="en-US" sz="1540" dirty="0" smtClean="0"/>
              <a:t>Group. ISACA Houston. 2004.</a:t>
            </a:r>
            <a:endParaRPr lang="pt-BR" sz="1540" dirty="0"/>
          </a:p>
          <a:p>
            <a:r>
              <a:rPr lang="pt-BR" sz="1540" dirty="0" smtClean="0"/>
              <a:t>Márcio Moreira</a:t>
            </a:r>
            <a:r>
              <a:rPr lang="pt-BR" sz="1540" dirty="0"/>
              <a:t>. </a:t>
            </a:r>
            <a:r>
              <a:rPr lang="pt-BR" sz="1540" dirty="0">
                <a:hlinkClick r:id="rId6"/>
              </a:rPr>
              <a:t>Papel da Segurança da Informação na Gestão de </a:t>
            </a:r>
            <a:r>
              <a:rPr lang="pt-BR" sz="1540" dirty="0" smtClean="0">
                <a:hlinkClick r:id="rId6"/>
              </a:rPr>
              <a:t>TI</a:t>
            </a:r>
            <a:r>
              <a:rPr lang="pt-BR" sz="1540" dirty="0" smtClean="0"/>
              <a:t>. </a:t>
            </a:r>
            <a:r>
              <a:rPr lang="pt-BR" sz="1540" dirty="0" err="1" smtClean="0"/>
              <a:t>Uniube</a:t>
            </a:r>
            <a:r>
              <a:rPr lang="pt-BR" sz="1540" dirty="0" smtClean="0"/>
              <a:t>. 2011.</a:t>
            </a:r>
          </a:p>
          <a:p>
            <a:r>
              <a:rPr lang="pt-BR" sz="1540" dirty="0" smtClean="0"/>
              <a:t>Márcio Moreira, João Nunes &amp; </a:t>
            </a:r>
            <a:r>
              <a:rPr lang="pt-BR" sz="1540" dirty="0" err="1" smtClean="0"/>
              <a:t>Ilmério</a:t>
            </a:r>
            <a:r>
              <a:rPr lang="pt-BR" sz="1540" dirty="0" smtClean="0"/>
              <a:t> Silva. </a:t>
            </a:r>
            <a:r>
              <a:rPr lang="en-US" sz="1540" dirty="0">
                <a:hlinkClick r:id="rId7"/>
              </a:rPr>
              <a:t>A Multi-User Key and Data Exchange Protocol to Manage a Secure </a:t>
            </a:r>
            <a:r>
              <a:rPr lang="en-US" sz="1540" dirty="0" smtClean="0">
                <a:hlinkClick r:id="rId7"/>
              </a:rPr>
              <a:t>Database</a:t>
            </a:r>
            <a:r>
              <a:rPr lang="en-US" sz="1540" dirty="0" smtClean="0"/>
              <a:t>. SBBD. 2002.</a:t>
            </a:r>
            <a:endParaRPr lang="pt-BR" sz="1540" dirty="0" smtClean="0"/>
          </a:p>
          <a:p>
            <a:r>
              <a:rPr lang="pt-BR" sz="1540" dirty="0" smtClean="0"/>
              <a:t>Ryan </a:t>
            </a:r>
            <a:r>
              <a:rPr lang="pt-BR" sz="1540" dirty="0" err="1" smtClean="0"/>
              <a:t>Stinson</a:t>
            </a:r>
            <a:r>
              <a:rPr lang="pt-BR" sz="1540" dirty="0" smtClean="0"/>
              <a:t>. </a:t>
            </a:r>
            <a:r>
              <a:rPr lang="en-US" sz="1540" dirty="0">
                <a:hlinkClick r:id="rId8"/>
              </a:rPr>
              <a:t>Threat-driven Software Development Planning</a:t>
            </a:r>
            <a:r>
              <a:rPr lang="en-US" sz="1540" dirty="0" smtClean="0">
                <a:hlinkClick r:id="rId8"/>
              </a:rPr>
              <a:t>: Using </a:t>
            </a:r>
            <a:r>
              <a:rPr lang="en-US" sz="1540" dirty="0">
                <a:hlinkClick r:id="rId8"/>
              </a:rPr>
              <a:t>CAPEC &amp; CWE to Improve </a:t>
            </a:r>
            <a:r>
              <a:rPr lang="en-US" sz="1540" dirty="0" smtClean="0">
                <a:hlinkClick r:id="rId8"/>
              </a:rPr>
              <a:t>SDLC</a:t>
            </a:r>
            <a:r>
              <a:rPr lang="en-US" sz="1540" dirty="0" smtClean="0"/>
              <a:t>. KCG. </a:t>
            </a:r>
            <a:r>
              <a:rPr lang="en-US" sz="1540" dirty="0" err="1" smtClean="0"/>
              <a:t>AppSecUSA</a:t>
            </a:r>
            <a:r>
              <a:rPr lang="en-US" sz="1540" dirty="0" smtClean="0"/>
              <a:t>. OWASP</a:t>
            </a:r>
            <a:r>
              <a:rPr lang="en-US" sz="1540" dirty="0"/>
              <a:t>. </a:t>
            </a:r>
            <a:r>
              <a:rPr lang="en-US" sz="1540" dirty="0" smtClean="0"/>
              <a:t> 2011.</a:t>
            </a:r>
            <a:endParaRPr lang="pt-BR" sz="1540" dirty="0"/>
          </a:p>
          <a:p>
            <a:r>
              <a:rPr lang="pt-BR" sz="1540" dirty="0" smtClean="0"/>
              <a:t>Robert </a:t>
            </a:r>
            <a:r>
              <a:rPr lang="pt-BR" sz="1540" dirty="0" err="1" smtClean="0"/>
              <a:t>Abela</a:t>
            </a:r>
            <a:r>
              <a:rPr lang="pt-BR" sz="1540" dirty="0" smtClean="0"/>
              <a:t>. </a:t>
            </a:r>
            <a:r>
              <a:rPr lang="en-US" sz="1540" dirty="0">
                <a:hlinkClick r:id="rId9"/>
              </a:rPr>
              <a:t>Top 10 Most Critical Web Application </a:t>
            </a:r>
            <a:r>
              <a:rPr lang="en-US" sz="1540" dirty="0" smtClean="0">
                <a:hlinkClick r:id="rId9"/>
              </a:rPr>
              <a:t>Attacks</a:t>
            </a:r>
            <a:r>
              <a:rPr lang="en-US" sz="1540" dirty="0" smtClean="0"/>
              <a:t>. </a:t>
            </a:r>
            <a:r>
              <a:rPr lang="en-US" sz="1540" dirty="0" err="1" smtClean="0"/>
              <a:t>WebSiteDefender</a:t>
            </a:r>
            <a:r>
              <a:rPr lang="en-US" sz="1540" dirty="0" smtClean="0"/>
              <a:t>. 2011.</a:t>
            </a:r>
            <a:endParaRPr lang="pt-BR" sz="1540" dirty="0"/>
          </a:p>
          <a:p>
            <a:r>
              <a:rPr lang="pt-BR" sz="1540" dirty="0" smtClean="0"/>
              <a:t>Rogério Mendes &amp; Márcio Moreira. </a:t>
            </a:r>
            <a:r>
              <a:rPr lang="pt-BR" sz="1540" dirty="0" smtClean="0">
                <a:hlinkClick r:id="rId10"/>
              </a:rPr>
              <a:t>ITIL na Gestão da Segurança da Informação</a:t>
            </a:r>
            <a:r>
              <a:rPr lang="pt-BR" sz="1540" dirty="0" smtClean="0"/>
              <a:t>. 5º CONTECSI. 2008.</a:t>
            </a:r>
          </a:p>
          <a:p>
            <a:r>
              <a:rPr lang="pt-BR" sz="1540" dirty="0" smtClean="0"/>
              <a:t>Ronaldo </a:t>
            </a:r>
            <a:r>
              <a:rPr lang="pt-BR" sz="1540" dirty="0" err="1" smtClean="0"/>
              <a:t>Gumerato</a:t>
            </a:r>
            <a:r>
              <a:rPr lang="pt-BR" sz="1540" dirty="0" smtClean="0"/>
              <a:t>. </a:t>
            </a:r>
            <a:r>
              <a:rPr lang="pt-BR" sz="1540" dirty="0" smtClean="0">
                <a:hlinkClick r:id="rId11"/>
              </a:rPr>
              <a:t>SQL </a:t>
            </a:r>
            <a:r>
              <a:rPr lang="pt-BR" sz="1540" dirty="0" err="1" smtClean="0">
                <a:hlinkClick r:id="rId11"/>
              </a:rPr>
              <a:t>Injection</a:t>
            </a:r>
            <a:r>
              <a:rPr lang="pt-BR" sz="1540" dirty="0" smtClean="0">
                <a:hlinkClick r:id="rId11"/>
              </a:rPr>
              <a:t> em Aplicações Web</a:t>
            </a:r>
            <a:r>
              <a:rPr lang="pt-BR" sz="1540" dirty="0" smtClean="0"/>
              <a:t>. Pitágoras (</a:t>
            </a:r>
            <a:r>
              <a:rPr lang="pt-BR" sz="1540" dirty="0" err="1" smtClean="0"/>
              <a:t>Uniminas</a:t>
            </a:r>
            <a:r>
              <a:rPr lang="pt-BR" sz="1540" dirty="0" smtClean="0"/>
              <a:t>). 2009.</a:t>
            </a:r>
          </a:p>
          <a:p>
            <a:r>
              <a:rPr lang="pt-BR" sz="1540" dirty="0" smtClean="0"/>
              <a:t>SANS. </a:t>
            </a:r>
            <a:r>
              <a:rPr lang="pt-BR" sz="1540" dirty="0" smtClean="0">
                <a:hlinkClick r:id="rId12"/>
              </a:rPr>
              <a:t>Top Cyber </a:t>
            </a:r>
            <a:r>
              <a:rPr lang="pt-BR" sz="1540" dirty="0" err="1" smtClean="0">
                <a:hlinkClick r:id="rId12"/>
              </a:rPr>
              <a:t>Security</a:t>
            </a:r>
            <a:r>
              <a:rPr lang="pt-BR" sz="1540" dirty="0" smtClean="0">
                <a:hlinkClick r:id="rId12"/>
              </a:rPr>
              <a:t> </a:t>
            </a:r>
            <a:r>
              <a:rPr lang="pt-BR" sz="1540" dirty="0" err="1" smtClean="0">
                <a:hlinkClick r:id="rId12"/>
              </a:rPr>
              <a:t>Risks</a:t>
            </a:r>
            <a:r>
              <a:rPr lang="pt-BR" sz="1540" dirty="0" smtClean="0"/>
              <a:t>. SANS. 2009.</a:t>
            </a:r>
          </a:p>
          <a:p>
            <a:r>
              <a:rPr lang="pt-BR" sz="1540" dirty="0" err="1" smtClean="0"/>
              <a:t>Saumil</a:t>
            </a:r>
            <a:r>
              <a:rPr lang="pt-BR" sz="1540" dirty="0"/>
              <a:t> </a:t>
            </a:r>
            <a:r>
              <a:rPr lang="pt-BR" sz="1540" dirty="0" err="1" smtClean="0"/>
              <a:t>Shah</a:t>
            </a:r>
            <a:r>
              <a:rPr lang="pt-BR" sz="1540" dirty="0" smtClean="0"/>
              <a:t>. </a:t>
            </a:r>
            <a:r>
              <a:rPr lang="pt-BR" sz="1540" dirty="0" smtClean="0">
                <a:hlinkClick r:id="rId13"/>
              </a:rPr>
              <a:t>Top Tem Web </a:t>
            </a:r>
            <a:r>
              <a:rPr lang="pt-BR" sz="1540" dirty="0" err="1" smtClean="0">
                <a:hlinkClick r:id="rId13"/>
              </a:rPr>
              <a:t>Attacks</a:t>
            </a:r>
            <a:r>
              <a:rPr lang="pt-BR" sz="1540" dirty="0" smtClean="0"/>
              <a:t>. Net-Square. </a:t>
            </a:r>
            <a:r>
              <a:rPr lang="pt-BR" sz="1540" dirty="0" err="1" smtClean="0"/>
              <a:t>BlackHat</a:t>
            </a:r>
            <a:r>
              <a:rPr lang="pt-BR" sz="1540" dirty="0" smtClean="0"/>
              <a:t>. 2002.</a:t>
            </a:r>
          </a:p>
        </p:txBody>
      </p:sp>
    </p:spTree>
    <p:extLst>
      <p:ext uri="{BB962C8B-B14F-4D97-AF65-F5344CB8AC3E}">
        <p14:creationId xmlns:p14="http://schemas.microsoft.com/office/powerpoint/2010/main" val="1216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Cenário atual</a:t>
            </a:r>
            <a:endParaRPr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Volume de ataques</a:t>
            </a:r>
            <a:endParaRPr lang="pt-BR" dirty="0"/>
          </a:p>
        </p:txBody>
      </p:sp>
      <p:graphicFrame>
        <p:nvGraphicFramePr>
          <p:cNvPr id="8" name="Espaço Reservado para Conteúdo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43137499"/>
              </p:ext>
            </p:extLst>
          </p:nvPr>
        </p:nvGraphicFramePr>
        <p:xfrm>
          <a:off x="457200" y="2449513"/>
          <a:ext cx="4040188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Espaço Reservado para Texto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Tipos de ataques de 2010</a:t>
            </a:r>
            <a:endParaRPr lang="pt-BR" dirty="0"/>
          </a:p>
        </p:txBody>
      </p:sp>
      <p:graphicFrame>
        <p:nvGraphicFramePr>
          <p:cNvPr id="10" name="Espaço Reservado para Conteúdo 9"/>
          <p:cNvGraphicFramePr>
            <a:graphicFrameLocks noGrp="1"/>
          </p:cNvGraphicFramePr>
          <p:nvPr>
            <p:ph sz="quarter" idx="4"/>
          </p:nvPr>
        </p:nvGraphicFramePr>
        <p:xfrm>
          <a:off x="4645025" y="2449513"/>
          <a:ext cx="4041775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ixaDeTexto 8"/>
          <p:cNvSpPr txBox="1"/>
          <p:nvPr/>
        </p:nvSpPr>
        <p:spPr>
          <a:xfrm>
            <a:off x="323528" y="6442456"/>
            <a:ext cx="39885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www.cert.br/stats/incidentes/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	2011: até Set.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5004048" y="6453336"/>
            <a:ext cx="37802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r>
              <a:rPr lang="pt-BR" sz="1100" dirty="0" smtClean="0"/>
              <a:t> </a:t>
            </a:r>
            <a:r>
              <a:rPr lang="pt-BR" sz="1100" dirty="0" smtClean="0">
                <a:hlinkClick r:id="rId5"/>
              </a:rPr>
              <a:t>www.cert.br/stats/incidentes/2010-jan-dec/total.html</a:t>
            </a:r>
            <a:endParaRPr lang="pt-BR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97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0034" y="3212976"/>
            <a:ext cx="8320438" cy="1673352"/>
          </a:xfrm>
        </p:spPr>
        <p:txBody>
          <a:bodyPr anchor="ctr">
            <a:noAutofit/>
          </a:bodyPr>
          <a:lstStyle/>
          <a:p>
            <a:r>
              <a:rPr lang="pt-BR" sz="4000" dirty="0"/>
              <a:t>Segurança no Desenvolvimento de Aplicações</a:t>
            </a:r>
          </a:p>
        </p:txBody>
      </p:sp>
      <p:pic>
        <p:nvPicPr>
          <p:cNvPr id="7" name="Imagem 6" descr="Pitagoras_Faculdade_me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297418"/>
            <a:ext cx="1440160" cy="1515958"/>
          </a:xfrm>
          <a:prstGeom prst="rect">
            <a:avLst/>
          </a:prstGeom>
        </p:spPr>
      </p:pic>
      <p:pic>
        <p:nvPicPr>
          <p:cNvPr id="8" name="Imagem 7" descr="Pitagoras_PosGraduacao_gg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422" y="5301208"/>
            <a:ext cx="1315058" cy="1484784"/>
          </a:xfrm>
          <a:prstGeom prst="rect">
            <a:avLst/>
          </a:prstGeom>
        </p:spPr>
      </p:pic>
      <p:sp>
        <p:nvSpPr>
          <p:cNvPr id="11" name="Subtítulo 10"/>
          <p:cNvSpPr>
            <a:spLocks noGrp="1"/>
          </p:cNvSpPr>
          <p:nvPr>
            <p:ph type="subTitle" idx="1"/>
          </p:nvPr>
        </p:nvSpPr>
        <p:spPr>
          <a:xfrm>
            <a:off x="500219" y="1789220"/>
            <a:ext cx="5182344" cy="1539196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pt-BR" dirty="0" smtClean="0"/>
              <a:t>Márcio Moreira</a:t>
            </a:r>
          </a:p>
          <a:p>
            <a:pPr lvl="0">
              <a:defRPr/>
            </a:pPr>
            <a:r>
              <a:rPr lang="pt-BR" dirty="0" smtClean="0">
                <a:hlinkClick r:id="rId4"/>
              </a:rPr>
              <a:t>marcio.moreira@pitagoras.com.br</a:t>
            </a:r>
            <a:endParaRPr lang="pt-BR" dirty="0" smtClean="0"/>
          </a:p>
          <a:p>
            <a:pPr lvl="0">
              <a:defRPr/>
            </a:pPr>
            <a:endParaRPr lang="pt-BR" sz="1700" dirty="0" smtClean="0"/>
          </a:p>
          <a:p>
            <a:pPr lvl="0">
              <a:defRPr/>
            </a:pPr>
            <a:r>
              <a:rPr lang="pt-BR" dirty="0" smtClean="0"/>
              <a:t>9ª Mostra de Software</a:t>
            </a:r>
          </a:p>
          <a:p>
            <a:pPr lvl="0">
              <a:defRPr/>
            </a:pPr>
            <a:r>
              <a:rPr lang="pt-BR" dirty="0" smtClean="0"/>
              <a:t>1/Dezembro/2011</a:t>
            </a: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27248" y="326888"/>
            <a:ext cx="5268888" cy="1301912"/>
          </a:xfrm>
          <a:prstGeom prst="rect">
            <a:avLst/>
          </a:prstGeom>
        </p:spPr>
        <p:txBody>
          <a:bodyPr vert="horz" lIns="91440" tIns="0" rIns="45720" bIns="0" rtlCol="0" anchor="ctr">
            <a:normAutofit fontScale="47500" lnSpcReduction="2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Obrigado! </a:t>
            </a:r>
            <a:r>
              <a:rPr lang="pt-BR" sz="8400" b="1" dirty="0" smtClean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Dúvidas?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4200" dirty="0">
              <a:solidFill>
                <a:schemeClr val="accent1">
                  <a:satMod val="15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defRPr/>
            </a:pPr>
            <a:r>
              <a:rPr lang="pt-BR" sz="4200" dirty="0"/>
              <a:t>Disponível em</a:t>
            </a:r>
            <a:r>
              <a:rPr lang="pt-BR" sz="4200" dirty="0" smtClean="0"/>
              <a:t>:</a:t>
            </a:r>
          </a:p>
          <a:p>
            <a:pPr lvl="0">
              <a:defRPr/>
            </a:pPr>
            <a:r>
              <a:rPr lang="pt-BR" sz="4200" dirty="0" smtClean="0">
                <a:hlinkClick r:id="rId5"/>
              </a:rPr>
              <a:t>http</a:t>
            </a:r>
            <a:r>
              <a:rPr lang="pt-BR" sz="4200" dirty="0">
                <a:hlinkClick r:id="rId5"/>
              </a:rPr>
              <a:t>://si.lopesgazzani.com.br/docentes/marcio</a:t>
            </a:r>
            <a:r>
              <a:rPr lang="pt-BR" sz="4200" dirty="0" smtClean="0">
                <a:hlinkClick r:id="rId5"/>
              </a:rPr>
              <a:t>/</a:t>
            </a:r>
            <a:endParaRPr lang="pt-BR" sz="4200" dirty="0"/>
          </a:p>
        </p:txBody>
      </p:sp>
      <p:pic>
        <p:nvPicPr>
          <p:cNvPr id="12" name="Picture 3" descr="C:\Users\Marcio\AppData\Local\Microsoft\Windows\Temporary Internet Files\Content.IE5\IKSC79ZK\MP900443079[2]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32655"/>
            <a:ext cx="3043991" cy="1768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99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Quantidade de vulnerabilidades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Por Indústria</a:t>
            </a:r>
            <a:endParaRPr lang="pt-BR" dirty="0"/>
          </a:p>
        </p:txBody>
      </p:sp>
      <p:graphicFrame>
        <p:nvGraphicFramePr>
          <p:cNvPr id="7" name="Espaço Reservado para Conteúdo 6"/>
          <p:cNvGraphicFramePr>
            <a:graphicFrameLocks noGrp="1"/>
          </p:cNvGraphicFramePr>
          <p:nvPr>
            <p:ph sz="half" idx="2"/>
          </p:nvPr>
        </p:nvGraphicFramePr>
        <p:xfrm>
          <a:off x="457200" y="2449513"/>
          <a:ext cx="4040188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Por porte</a:t>
            </a:r>
            <a:endParaRPr lang="pt-BR" dirty="0"/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sz="quarter" idx="4"/>
          </p:nvPr>
        </p:nvGraphicFramePr>
        <p:xfrm>
          <a:off x="4645025" y="2449513"/>
          <a:ext cx="4041775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323528" y="6442456"/>
            <a:ext cx="42514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www.whitehatsec.com/home/resource/stats.html</a:t>
            </a:r>
            <a:endParaRPr lang="pt-BR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4644008" y="6442456"/>
            <a:ext cx="42514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www.whitehatsec.com/home/resource/stats.html</a:t>
            </a:r>
            <a:endParaRPr lang="pt-BR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53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Impactos gerados pelos ataques</a:t>
            </a:r>
            <a:endParaRPr lang="en-US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Prejuízos com fraudes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sz="half" idx="2"/>
          </p:nvPr>
        </p:nvGraphicFramePr>
        <p:xfrm>
          <a:off x="457200" y="2449513"/>
          <a:ext cx="4040188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Espaço Reservado para Texto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Fontes dos ataques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323528" y="6442456"/>
            <a:ext cx="33105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www.nist.org/news.</a:t>
            </a:r>
            <a:r>
              <a:rPr lang="pt-BR" sz="1100" dirty="0" err="1" smtClean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php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?</a:t>
            </a:r>
            <a:r>
              <a:rPr lang="pt-BR" sz="1100" dirty="0" err="1" smtClean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extend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.254</a:t>
            </a:r>
            <a:endParaRPr lang="pt-BR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5" name="Espaço Reservado para Conteúdo 14"/>
          <p:cNvGraphicFramePr>
            <a:graphicFrameLocks noGrp="1"/>
          </p:cNvGraphicFramePr>
          <p:nvPr>
            <p:ph sz="quarter" idx="4"/>
          </p:nvPr>
        </p:nvGraphicFramePr>
        <p:xfrm>
          <a:off x="4645025" y="2449513"/>
          <a:ext cx="4041775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CaixaDeTexto 15"/>
          <p:cNvSpPr txBox="1"/>
          <p:nvPr/>
        </p:nvSpPr>
        <p:spPr>
          <a:xfrm>
            <a:off x="4932040" y="6069196"/>
            <a:ext cx="323518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CSI/FBI citado por:</a:t>
            </a:r>
          </a:p>
          <a:p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http://taosecurity.blogspot.com/2009/05/</a:t>
            </a:r>
          </a:p>
          <a:p>
            <a:r>
              <a:rPr lang="pt-BR" sz="1100" dirty="0" err="1" smtClean="0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insider-threat-myth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-documentation.html</a:t>
            </a:r>
            <a:endParaRPr lang="pt-BR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8" name="Texto Explicativo 1 17"/>
          <p:cNvSpPr/>
          <p:nvPr/>
        </p:nvSpPr>
        <p:spPr>
          <a:xfrm>
            <a:off x="5292080" y="5373216"/>
            <a:ext cx="3384376" cy="523220"/>
          </a:xfrm>
          <a:prstGeom prst="borderCallout1">
            <a:avLst>
              <a:gd name="adj1" fmla="val -13025"/>
              <a:gd name="adj2" fmla="val 86231"/>
              <a:gd name="adj3" fmla="val -168182"/>
              <a:gd name="adj4" fmla="val 6400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r>
              <a:rPr lang="pt-BR" sz="1400" dirty="0" smtClean="0">
                <a:latin typeface="Calibri" pitchFamily="34" charset="0"/>
                <a:cs typeface="Calibri" pitchFamily="34" charset="0"/>
              </a:rPr>
              <a:t>Us$70M  de custos de resposta, sendo</a:t>
            </a:r>
          </a:p>
          <a:p>
            <a:r>
              <a:rPr lang="pt-BR" sz="1400" dirty="0" smtClean="0">
                <a:latin typeface="Calibri" pitchFamily="34" charset="0"/>
                <a:cs typeface="Calibri" pitchFamily="34" charset="0"/>
              </a:rPr>
              <a:t>Us$406K devido a acesso não autorizado</a:t>
            </a:r>
            <a:endParaRPr lang="pt-BR" sz="1400" dirty="0"/>
          </a:p>
        </p:txBody>
      </p:sp>
      <p:sp>
        <p:nvSpPr>
          <p:cNvPr id="19" name="Texto Explicativo 1 18"/>
          <p:cNvSpPr/>
          <p:nvPr/>
        </p:nvSpPr>
        <p:spPr>
          <a:xfrm>
            <a:off x="7020272" y="2636912"/>
            <a:ext cx="1728192" cy="523220"/>
          </a:xfrm>
          <a:prstGeom prst="borderCallout1">
            <a:avLst>
              <a:gd name="adj1" fmla="val 45230"/>
              <a:gd name="adj2" fmla="val -5536"/>
              <a:gd name="adj3" fmla="val 131035"/>
              <a:gd name="adj4" fmla="val -46144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r>
              <a:rPr lang="pt-BR" sz="1400" dirty="0" smtClean="0">
                <a:latin typeface="Calibri" pitchFamily="34" charset="0"/>
                <a:cs typeface="Calibri" pitchFamily="34" charset="0"/>
              </a:rPr>
              <a:t>Us$2,8M  de custos</a:t>
            </a:r>
          </a:p>
          <a:p>
            <a:r>
              <a:rPr lang="pt-BR" sz="1400" dirty="0" smtClean="0">
                <a:latin typeface="Calibri" pitchFamily="34" charset="0"/>
                <a:cs typeface="Calibri" pitchFamily="34" charset="0"/>
              </a:rPr>
              <a:t>de resposta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190261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Estrutura típica de aplicações</a:t>
            </a:r>
          </a:p>
        </p:txBody>
      </p:sp>
      <p:pic>
        <p:nvPicPr>
          <p:cNvPr id="3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692697"/>
            <a:ext cx="8642350" cy="4667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0" name="Grupo 19"/>
          <p:cNvGrpSpPr/>
          <p:nvPr/>
        </p:nvGrpSpPr>
        <p:grpSpPr>
          <a:xfrm>
            <a:off x="2699792" y="4725144"/>
            <a:ext cx="3528392" cy="2016224"/>
            <a:chOff x="2699792" y="4725144"/>
            <a:chExt cx="3528392" cy="2016224"/>
          </a:xfrm>
        </p:grpSpPr>
        <p:sp>
          <p:nvSpPr>
            <p:cNvPr id="2" name="CaixaDeTexto 1"/>
            <p:cNvSpPr txBox="1"/>
            <p:nvPr/>
          </p:nvSpPr>
          <p:spPr>
            <a:xfrm>
              <a:off x="2906038" y="5910371"/>
              <a:ext cx="2170018" cy="83099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pt-BR" sz="24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Grande Foco da</a:t>
              </a:r>
            </a:p>
            <a:p>
              <a:pPr algn="ctr"/>
              <a:r>
                <a:rPr lang="pt-BR" sz="24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Segurança</a:t>
              </a:r>
              <a:endParaRPr lang="pt-BR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cxnSp>
          <p:nvCxnSpPr>
            <p:cNvPr id="5" name="Conector de seta reta 4"/>
            <p:cNvCxnSpPr>
              <a:stCxn id="2" idx="0"/>
            </p:cNvCxnSpPr>
            <p:nvPr/>
          </p:nvCxnSpPr>
          <p:spPr>
            <a:xfrm flipH="1" flipV="1">
              <a:off x="2699792" y="4725144"/>
              <a:ext cx="1291255" cy="1185227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" name="Conector de seta reta 6"/>
            <p:cNvCxnSpPr/>
            <p:nvPr/>
          </p:nvCxnSpPr>
          <p:spPr>
            <a:xfrm flipV="1">
              <a:off x="3991047" y="4941168"/>
              <a:ext cx="0" cy="96920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Conector de seta reta 10"/>
            <p:cNvCxnSpPr/>
            <p:nvPr/>
          </p:nvCxnSpPr>
          <p:spPr>
            <a:xfrm flipV="1">
              <a:off x="3991047" y="4941168"/>
              <a:ext cx="940993" cy="969205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Conector de seta reta 13"/>
            <p:cNvCxnSpPr/>
            <p:nvPr/>
          </p:nvCxnSpPr>
          <p:spPr>
            <a:xfrm flipV="1">
              <a:off x="3991047" y="5245751"/>
              <a:ext cx="2237137" cy="66462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0" name="CaixaDeTexto 9"/>
          <p:cNvSpPr txBox="1"/>
          <p:nvPr/>
        </p:nvSpPr>
        <p:spPr>
          <a:xfrm>
            <a:off x="6625219" y="4326195"/>
            <a:ext cx="1667188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t-BR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Alvos</a:t>
            </a:r>
          </a:p>
          <a:p>
            <a:pPr algn="ctr"/>
            <a:r>
              <a:rPr lang="pt-BR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Vulneráveis</a:t>
            </a:r>
            <a:endParaRPr lang="pt-BR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5322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ambiente abaixo é seguro?</a:t>
            </a:r>
            <a:endParaRPr lang="pt-BR" dirty="0"/>
          </a:p>
        </p:txBody>
      </p:sp>
      <p:pic>
        <p:nvPicPr>
          <p:cNvPr id="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1628798"/>
            <a:ext cx="68961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746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Alguns exemplos de falhas</a:t>
            </a:r>
            <a:endParaRPr lang="pt-BR" dirty="0" smtClean="0">
              <a:sym typeface="Wingdings" pitchFamily="2" charset="2"/>
            </a:endParaRP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 smtClean="0"/>
              <a:t>Existe algo errado com estas 2 linhas de código C?</a:t>
            </a:r>
          </a:p>
          <a:p>
            <a:pPr lvl="1"/>
            <a:r>
              <a:rPr lang="pt-BR" dirty="0" err="1" smtClean="0"/>
              <a:t>while</a:t>
            </a:r>
            <a:r>
              <a:rPr lang="pt-BR" dirty="0" smtClean="0"/>
              <a:t> (*</a:t>
            </a:r>
            <a:r>
              <a:rPr lang="pt-BR" dirty="0" err="1" smtClean="0"/>
              <a:t>pwszTemp</a:t>
            </a:r>
            <a:r>
              <a:rPr lang="pt-BR" dirty="0" smtClean="0"/>
              <a:t> != L'\\')</a:t>
            </a:r>
          </a:p>
          <a:p>
            <a:pPr lvl="1"/>
            <a:r>
              <a:rPr lang="pt-BR" dirty="0" smtClean="0"/>
              <a:t>	*</a:t>
            </a:r>
            <a:r>
              <a:rPr lang="pt-BR" dirty="0" err="1" smtClean="0"/>
              <a:t>pwszServerName</a:t>
            </a:r>
            <a:r>
              <a:rPr lang="pt-BR" dirty="0" smtClean="0"/>
              <a:t>++ = *</a:t>
            </a:r>
            <a:r>
              <a:rPr lang="pt-BR" dirty="0" err="1" smtClean="0"/>
              <a:t>pwszTemp</a:t>
            </a:r>
            <a:r>
              <a:rPr lang="pt-BR" dirty="0" smtClean="0"/>
              <a:t>++;</a:t>
            </a:r>
          </a:p>
          <a:p>
            <a:endParaRPr lang="pt-BR" dirty="0" smtClean="0"/>
          </a:p>
          <a:p>
            <a:r>
              <a:rPr lang="pt-BR" dirty="0" smtClean="0"/>
              <a:t>Elas eram do RPCSS e foram exploradas pelo Blaster, resultando em:</a:t>
            </a:r>
          </a:p>
          <a:p>
            <a:pPr lvl="1"/>
            <a:r>
              <a:rPr lang="pt-BR" dirty="0" smtClean="0"/>
              <a:t>Mais de 15 milhões de computadores infectados </a:t>
            </a:r>
          </a:p>
          <a:p>
            <a:pPr lvl="1"/>
            <a:r>
              <a:rPr lang="pt-BR" dirty="0" smtClean="0"/>
              <a:t>3.3M de chamados de suporte em Set/2003 (volume normal relacionado a vírus é de 350K)</a:t>
            </a:r>
          </a:p>
          <a:p>
            <a:pPr lvl="1"/>
            <a:r>
              <a:rPr lang="pt-BR" dirty="0" smtClean="0"/>
              <a:t>Muita repercussão negativa:</a:t>
            </a:r>
          </a:p>
          <a:p>
            <a:pPr lvl="2"/>
            <a:r>
              <a:rPr lang="pt-BR" i="1" dirty="0" smtClean="0"/>
              <a:t>“Isto aumentará o nível de frustração ao ponto que várias organizações irão contemplar seriamente alternativas à Microsoft”.</a:t>
            </a:r>
            <a:r>
              <a:rPr lang="pt-BR" dirty="0" smtClean="0"/>
              <a:t> </a:t>
            </a:r>
            <a:r>
              <a:rPr lang="pt-BR" dirty="0" err="1" smtClean="0"/>
              <a:t>Gartner</a:t>
            </a:r>
            <a:r>
              <a:rPr lang="pt-BR" dirty="0" smtClean="0"/>
              <a:t> </a:t>
            </a:r>
            <a:r>
              <a:rPr lang="pt-BR" dirty="0" err="1" smtClean="0"/>
              <a:t>Group</a:t>
            </a:r>
            <a:endParaRPr lang="pt-BR" dirty="0" smtClean="0"/>
          </a:p>
          <a:p>
            <a:pPr lvl="2"/>
            <a:r>
              <a:rPr lang="pt-BR" i="1" dirty="0" smtClean="0"/>
              <a:t>“É realmente recomendado ter cautela aqui. Os esforços [de segurança da Microsoft] foram sinceros, mas não estou certo se foram sinceros o suficiente.”</a:t>
            </a:r>
            <a:r>
              <a:rPr lang="pt-BR" dirty="0" smtClean="0"/>
              <a:t> </a:t>
            </a:r>
            <a:r>
              <a:rPr lang="pt-BR" dirty="0" err="1" smtClean="0"/>
              <a:t>Forrester</a:t>
            </a:r>
            <a:r>
              <a:rPr lang="pt-BR" dirty="0" smtClean="0"/>
              <a:t> </a:t>
            </a:r>
            <a:r>
              <a:rPr lang="pt-BR" dirty="0" err="1" smtClean="0"/>
              <a:t>Research</a:t>
            </a:r>
            <a:endParaRPr lang="pt-BR" dirty="0" smtClean="0"/>
          </a:p>
        </p:txBody>
      </p:sp>
      <p:sp>
        <p:nvSpPr>
          <p:cNvPr id="4" name="CaixaDeTexto 3"/>
          <p:cNvSpPr txBox="1"/>
          <p:nvPr/>
        </p:nvSpPr>
        <p:spPr>
          <a:xfrm>
            <a:off x="3419872" y="6381328"/>
            <a:ext cx="5108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/>
            <a:r>
              <a:rPr lang="pt-BR" sz="1200" dirty="0" smtClean="0"/>
              <a:t>Fontes: </a:t>
            </a:r>
            <a:r>
              <a:rPr lang="pt-BR" sz="1200" dirty="0"/>
              <a:t>Microsoft – </a:t>
            </a:r>
            <a:r>
              <a:rPr lang="pt-BR" sz="1200" dirty="0" err="1"/>
              <a:t>TechEd</a:t>
            </a:r>
            <a:r>
              <a:rPr lang="pt-BR" sz="1200" dirty="0"/>
              <a:t> 2005 - José </a:t>
            </a:r>
            <a:r>
              <a:rPr lang="pt-BR" sz="1200" dirty="0" smtClean="0"/>
              <a:t>Antônio </a:t>
            </a:r>
            <a:r>
              <a:rPr lang="pt-BR" sz="1200" dirty="0"/>
              <a:t>das Neves </a:t>
            </a:r>
            <a:r>
              <a:rPr lang="pt-BR" sz="1200" dirty="0" smtClean="0"/>
              <a:t>Neto e  </a:t>
            </a:r>
            <a:r>
              <a:rPr lang="pt-BR" sz="1200" dirty="0" smtClean="0">
                <a:hlinkClick r:id="rId2"/>
              </a:rPr>
              <a:t>CERT </a:t>
            </a:r>
            <a:r>
              <a:rPr lang="pt-BR" sz="1200" dirty="0">
                <a:hlinkClick r:id="rId2"/>
              </a:rPr>
              <a:t>Blaster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1114329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4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4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4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4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4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4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4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4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4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4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4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4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4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Informações em variáveis ocultas</a:t>
            </a:r>
            <a:endParaRPr lang="pt-BR" dirty="0"/>
          </a:p>
        </p:txBody>
      </p:sp>
      <p:pic>
        <p:nvPicPr>
          <p:cNvPr id="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495" y="1683345"/>
            <a:ext cx="7527010" cy="462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5148064" y="6381327"/>
            <a:ext cx="32679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/>
            <a:r>
              <a:rPr lang="pt-BR" sz="1200" dirty="0" smtClean="0"/>
              <a:t>Fontes: </a:t>
            </a:r>
            <a:r>
              <a:rPr lang="en-US" sz="1200" dirty="0">
                <a:hlinkClick r:id="rId3"/>
              </a:rPr>
              <a:t>John </a:t>
            </a:r>
            <a:r>
              <a:rPr lang="en-US" sz="1200" dirty="0" smtClean="0">
                <a:hlinkClick r:id="rId3"/>
              </a:rPr>
              <a:t>Dickson.  Denim Group. ISACA. 2004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94867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Após uma pequena edição</a:t>
            </a:r>
            <a:endParaRPr lang="pt-BR" dirty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682" y="1774825"/>
            <a:ext cx="7268636" cy="462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608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etrô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Escritório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trô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  <a:fontScheme name="Escritório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Módul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7500"/>
              <a:satMod val="137000"/>
            </a:schemeClr>
          </a:gs>
          <a:gs pos="55000">
            <a:schemeClr val="phClr">
              <a:shade val="69000"/>
              <a:satMod val="137000"/>
            </a:schemeClr>
          </a:gs>
          <a:gs pos="100000">
            <a:schemeClr val="phClr">
              <a:shade val="98000"/>
              <a:satMod val="137000"/>
            </a:schemeClr>
          </a:gs>
        </a:gsLst>
        <a:lin ang="16200000" scaled="0"/>
      </a:gradFill>
    </a:fillStyleLst>
    <a:lnStyleLst>
      <a:ln w="6350" cap="rnd" cmpd="sng" algn="ctr">
        <a:solidFill>
          <a:schemeClr val="phClr">
            <a:shade val="95000"/>
            <a:satMod val="105000"/>
          </a:schemeClr>
        </a:solidFill>
        <a:prstDash val="solid"/>
      </a:ln>
      <a:ln w="48000" cap="flat" cmpd="thickThin" algn="ctr">
        <a:solidFill>
          <a:schemeClr val="phClr"/>
        </a:solidFill>
        <a:prstDash val="solid"/>
      </a:ln>
      <a:ln w="48500" cap="flat" cmpd="thickThin" algn="ctr">
        <a:solidFill>
          <a:schemeClr val="phClr"/>
        </a:solidFill>
        <a:prstDash val="solid"/>
      </a:ln>
    </a:lnStyleLst>
    <a:effectStyleLst>
      <a:effectStyle>
        <a:effectLst>
          <a:outerShdw blurRad="45000" dist="25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39000" dist="254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8000"/>
              <a:satMod val="300000"/>
            </a:schemeClr>
          </a:gs>
          <a:gs pos="12000">
            <a:schemeClr val="phClr">
              <a:tint val="48000"/>
              <a:satMod val="300000"/>
            </a:schemeClr>
          </a:gs>
          <a:gs pos="20000">
            <a:schemeClr val="phClr">
              <a:tint val="49000"/>
              <a:satMod val="300000"/>
            </a:schemeClr>
          </a:gs>
          <a:gs pos="100000">
            <a:schemeClr val="phClr">
              <a:shade val="30000"/>
            </a:schemeClr>
          </a:gs>
        </a:gsLst>
        <a:path path="circle">
          <a:fillToRect l="10000" t="-25000" r="10000" b="125000"/>
        </a:path>
      </a:gradFill>
      <a:blipFill>
        <a:blip xmlns:r="http://schemas.openxmlformats.org/officeDocument/2006/relationships" r:embed="rId1">
          <a:duotone>
            <a:schemeClr val="phClr">
              <a:shade val="75000"/>
              <a:satMod val="105000"/>
            </a:schemeClr>
            <a:schemeClr val="phClr">
              <a:tint val="95000"/>
              <a:satMod val="105000"/>
            </a:schemeClr>
          </a:duotone>
        </a:blip>
        <a:tile tx="0" ty="0" sx="38000" sy="38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6543</TotalTime>
  <Words>823</Words>
  <Application>Microsoft Office PowerPoint</Application>
  <PresentationFormat>Apresentação na tela (4:3)</PresentationFormat>
  <Paragraphs>143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20</vt:i4>
      </vt:variant>
    </vt:vector>
  </HeadingPairs>
  <TitlesOfParts>
    <vt:vector size="21" baseType="lpstr">
      <vt:lpstr>Módulo</vt:lpstr>
      <vt:lpstr>Segurança no Desenvolvimento de Aplicações</vt:lpstr>
      <vt:lpstr>Cenário atual</vt:lpstr>
      <vt:lpstr>Quantidade de vulnerabilidades</vt:lpstr>
      <vt:lpstr>Impactos gerados pelos ataques</vt:lpstr>
      <vt:lpstr>Estrutura típica de aplicações</vt:lpstr>
      <vt:lpstr>O ambiente abaixo é seguro?</vt:lpstr>
      <vt:lpstr>Alguns exemplos de falhas</vt:lpstr>
      <vt:lpstr>Informações em variáveis ocultas</vt:lpstr>
      <vt:lpstr>Após uma pequena edição</vt:lpstr>
      <vt:lpstr>Uso de arquivos locais</vt:lpstr>
      <vt:lpstr>Dados estáticos em código</vt:lpstr>
      <vt:lpstr>Qualificação dos ataques</vt:lpstr>
      <vt:lpstr>Ataques em aplicações</vt:lpstr>
      <vt:lpstr>As 25 falhas mais comuns 1/3</vt:lpstr>
      <vt:lpstr>As 25 falhas mais comuns 2/3</vt:lpstr>
      <vt:lpstr>As 25 falhas mais comuns 3/3</vt:lpstr>
      <vt:lpstr>O que fazer no ciclo de vida?</vt:lpstr>
      <vt:lpstr>Meios e conclusões</vt:lpstr>
      <vt:lpstr>Referências</vt:lpstr>
      <vt:lpstr>Segurança no Desenvolvimento de Aplicações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Sustentabilidade &amp; Empregabilidade</dc:title>
  <dc:creator>marciorm</dc:creator>
  <cp:lastModifiedBy>Marcio</cp:lastModifiedBy>
  <cp:revision>435</cp:revision>
  <dcterms:created xsi:type="dcterms:W3CDTF">2008-05-19T15:53:37Z</dcterms:created>
  <dcterms:modified xsi:type="dcterms:W3CDTF">2011-12-01T21:21:46Z</dcterms:modified>
</cp:coreProperties>
</file>