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381" r:id="rId2"/>
    <p:sldId id="257" r:id="rId3"/>
    <p:sldId id="382" r:id="rId4"/>
    <p:sldId id="387" r:id="rId5"/>
    <p:sldId id="388" r:id="rId6"/>
    <p:sldId id="366" r:id="rId7"/>
    <p:sldId id="389" r:id="rId8"/>
    <p:sldId id="383" r:id="rId9"/>
    <p:sldId id="385" r:id="rId10"/>
    <p:sldId id="384" r:id="rId11"/>
    <p:sldId id="386" r:id="rId12"/>
    <p:sldId id="362" r:id="rId13"/>
    <p:sldId id="390" r:id="rId14"/>
    <p:sldId id="357" r:id="rId15"/>
    <p:sldId id="367" r:id="rId16"/>
    <p:sldId id="391" r:id="rId17"/>
    <p:sldId id="348" r:id="rId18"/>
    <p:sldId id="349" r:id="rId19"/>
    <p:sldId id="350" r:id="rId20"/>
    <p:sldId id="351" r:id="rId21"/>
    <p:sldId id="352" r:id="rId22"/>
    <p:sldId id="368" r:id="rId23"/>
    <p:sldId id="346" r:id="rId24"/>
    <p:sldId id="392" r:id="rId2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3300"/>
    <a:srgbClr val="CCEDB1"/>
    <a:srgbClr val="FFCCCC"/>
    <a:srgbClr val="FFCCFF"/>
    <a:srgbClr val="000000"/>
    <a:srgbClr val="0000CC"/>
    <a:srgbClr val="FF0066"/>
    <a:srgbClr val="FF99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94658" autoAdjust="0"/>
  </p:normalViewPr>
  <p:slideViewPr>
    <p:cSldViewPr>
      <p:cViewPr varScale="1">
        <p:scale>
          <a:sx n="70" d="100"/>
          <a:sy n="70" d="100"/>
        </p:scale>
        <p:origin x="-12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Excel8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Sucesso</c:v>
                </c:pt>
              </c:strCache>
            </c:strRef>
          </c:tx>
          <c:spPr>
            <a:ln cmpd="sng">
              <a:solidFill>
                <a:srgbClr val="0000FF"/>
              </a:solidFill>
            </a:ln>
          </c:spPr>
          <c:marker>
            <c:symbol val="none"/>
          </c:marker>
          <c:cat>
            <c:numRef>
              <c:f>Plan1!$A$2:$A$9</c:f>
              <c:numCache>
                <c:formatCode>General</c:formatCode>
                <c:ptCount val="8"/>
                <c:pt idx="0">
                  <c:v>1994</c:v>
                </c:pt>
                <c:pt idx="1">
                  <c:v>1996</c:v>
                </c:pt>
                <c:pt idx="2">
                  <c:v>1998</c:v>
                </c:pt>
                <c:pt idx="3">
                  <c:v>2000</c:v>
                </c:pt>
                <c:pt idx="4">
                  <c:v>2002</c:v>
                </c:pt>
                <c:pt idx="5">
                  <c:v>2004</c:v>
                </c:pt>
                <c:pt idx="6">
                  <c:v>2006</c:v>
                </c:pt>
                <c:pt idx="7">
                  <c:v>2009</c:v>
                </c:pt>
              </c:numCache>
            </c:numRef>
          </c:cat>
          <c:val>
            <c:numRef>
              <c:f>Plan1!$B$2:$B$9</c:f>
              <c:numCache>
                <c:formatCode>0%</c:formatCode>
                <c:ptCount val="8"/>
                <c:pt idx="0">
                  <c:v>0.16000000000000084</c:v>
                </c:pt>
                <c:pt idx="1">
                  <c:v>0.27</c:v>
                </c:pt>
                <c:pt idx="2">
                  <c:v>0.26</c:v>
                </c:pt>
                <c:pt idx="3">
                  <c:v>0.28000000000000008</c:v>
                </c:pt>
                <c:pt idx="4">
                  <c:v>0.34000000000000208</c:v>
                </c:pt>
                <c:pt idx="5">
                  <c:v>0.29000000000000031</c:v>
                </c:pt>
                <c:pt idx="6">
                  <c:v>0.35000000000000031</c:v>
                </c:pt>
                <c:pt idx="7">
                  <c:v>0.32000000000000239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Extrapolação</c:v>
                </c:pt>
              </c:strCache>
            </c:strRef>
          </c:tx>
          <c:spPr>
            <a:ln>
              <a:solidFill>
                <a:schemeClr val="accent2"/>
              </a:solidFill>
              <a:prstDash val="dash"/>
            </a:ln>
          </c:spPr>
          <c:marker>
            <c:symbol val="none"/>
          </c:marker>
          <c:cat>
            <c:numRef>
              <c:f>Plan1!$A$2:$A$9</c:f>
              <c:numCache>
                <c:formatCode>General</c:formatCode>
                <c:ptCount val="8"/>
                <c:pt idx="0">
                  <c:v>1994</c:v>
                </c:pt>
                <c:pt idx="1">
                  <c:v>1996</c:v>
                </c:pt>
                <c:pt idx="2">
                  <c:v>1998</c:v>
                </c:pt>
                <c:pt idx="3">
                  <c:v>2000</c:v>
                </c:pt>
                <c:pt idx="4">
                  <c:v>2002</c:v>
                </c:pt>
                <c:pt idx="5">
                  <c:v>2004</c:v>
                </c:pt>
                <c:pt idx="6">
                  <c:v>2006</c:v>
                </c:pt>
                <c:pt idx="7">
                  <c:v>2009</c:v>
                </c:pt>
              </c:numCache>
            </c:numRef>
          </c:cat>
          <c:val>
            <c:numRef>
              <c:f>Plan1!$C$2:$C$9</c:f>
              <c:numCache>
                <c:formatCode>0%</c:formatCode>
                <c:ptCount val="8"/>
                <c:pt idx="0">
                  <c:v>0.53</c:v>
                </c:pt>
                <c:pt idx="1">
                  <c:v>0.33000000000000262</c:v>
                </c:pt>
                <c:pt idx="2">
                  <c:v>0.46</c:v>
                </c:pt>
                <c:pt idx="3">
                  <c:v>0.49000000000000032</c:v>
                </c:pt>
                <c:pt idx="4">
                  <c:v>0.51</c:v>
                </c:pt>
                <c:pt idx="5">
                  <c:v>0.53</c:v>
                </c:pt>
                <c:pt idx="6">
                  <c:v>0.46</c:v>
                </c:pt>
                <c:pt idx="7">
                  <c:v>0.44000000000000156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Plan1!$D$1</c:f>
              <c:strCache>
                <c:ptCount val="1"/>
                <c:pt idx="0">
                  <c:v>Falhas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Plan1!$A$2:$A$9</c:f>
              <c:numCache>
                <c:formatCode>General</c:formatCode>
                <c:ptCount val="8"/>
                <c:pt idx="0">
                  <c:v>1994</c:v>
                </c:pt>
                <c:pt idx="1">
                  <c:v>1996</c:v>
                </c:pt>
                <c:pt idx="2">
                  <c:v>1998</c:v>
                </c:pt>
                <c:pt idx="3">
                  <c:v>2000</c:v>
                </c:pt>
                <c:pt idx="4">
                  <c:v>2002</c:v>
                </c:pt>
                <c:pt idx="5">
                  <c:v>2004</c:v>
                </c:pt>
                <c:pt idx="6">
                  <c:v>2006</c:v>
                </c:pt>
                <c:pt idx="7">
                  <c:v>2009</c:v>
                </c:pt>
              </c:numCache>
            </c:numRef>
          </c:cat>
          <c:val>
            <c:numRef>
              <c:f>Plan1!$D$2:$D$9</c:f>
              <c:numCache>
                <c:formatCode>0%</c:formatCode>
                <c:ptCount val="8"/>
                <c:pt idx="0">
                  <c:v>0.31000000000000211</c:v>
                </c:pt>
                <c:pt idx="1">
                  <c:v>0.4</c:v>
                </c:pt>
                <c:pt idx="2">
                  <c:v>0.28000000000000008</c:v>
                </c:pt>
                <c:pt idx="3">
                  <c:v>0.23</c:v>
                </c:pt>
                <c:pt idx="4">
                  <c:v>0.15000000000000024</c:v>
                </c:pt>
                <c:pt idx="5">
                  <c:v>0.18000000000000024</c:v>
                </c:pt>
                <c:pt idx="6">
                  <c:v>0.19000000000000083</c:v>
                </c:pt>
                <c:pt idx="7">
                  <c:v>0.24000000000000021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583040"/>
        <c:axId val="70584576"/>
      </c:lineChart>
      <c:catAx>
        <c:axId val="70583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pt-BR"/>
          </a:p>
        </c:txPr>
        <c:crossAx val="70584576"/>
        <c:crosses val="autoZero"/>
        <c:auto val="1"/>
        <c:lblAlgn val="ctr"/>
        <c:lblOffset val="100"/>
        <c:noMultiLvlLbl val="0"/>
      </c:catAx>
      <c:valAx>
        <c:axId val="705845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7058304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1.0993908780269905E-4"/>
          <c:y val="1.6477859660102106E-2"/>
          <c:w val="0.99349081364829706"/>
          <c:h val="0.1213583551722635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Verdana" pitchFamily="34" charset="0"/>
        </a:defRPr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Ataques</c:v>
                </c:pt>
              </c:strCache>
            </c:strRef>
          </c:tx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Plan1!$A$2:$A$13</c:f>
              <c:numCache>
                <c:formatCode>General</c:formatCode>
                <c:ptCount val="12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  <c:pt idx="11">
                  <c:v>2010</c:v>
                </c:pt>
              </c:numCache>
            </c:numRef>
          </c:cat>
          <c:val>
            <c:numRef>
              <c:f>Plan1!$B$2:$B$13</c:f>
              <c:numCache>
                <c:formatCode>General</c:formatCode>
                <c:ptCount val="12"/>
                <c:pt idx="0">
                  <c:v>3107</c:v>
                </c:pt>
                <c:pt idx="1">
                  <c:v>5997</c:v>
                </c:pt>
                <c:pt idx="2">
                  <c:v>12301</c:v>
                </c:pt>
                <c:pt idx="3">
                  <c:v>25092</c:v>
                </c:pt>
                <c:pt idx="4">
                  <c:v>54607</c:v>
                </c:pt>
                <c:pt idx="5">
                  <c:v>75722</c:v>
                </c:pt>
                <c:pt idx="6">
                  <c:v>68000</c:v>
                </c:pt>
                <c:pt idx="7">
                  <c:v>197892</c:v>
                </c:pt>
                <c:pt idx="8">
                  <c:v>160080</c:v>
                </c:pt>
                <c:pt idx="9">
                  <c:v>222528</c:v>
                </c:pt>
                <c:pt idx="10">
                  <c:v>358343</c:v>
                </c:pt>
                <c:pt idx="11">
                  <c:v>142844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0016384"/>
        <c:axId val="90026368"/>
        <c:axId val="0"/>
      </c:bar3DChart>
      <c:catAx>
        <c:axId val="90016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pt-BR"/>
          </a:p>
        </c:txPr>
        <c:crossAx val="90026368"/>
        <c:crosses val="autoZero"/>
        <c:auto val="1"/>
        <c:lblAlgn val="ctr"/>
        <c:lblOffset val="100"/>
        <c:noMultiLvlLbl val="0"/>
      </c:catAx>
      <c:valAx>
        <c:axId val="900263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00163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Calibri" pitchFamily="34" charset="0"/>
          <a:cs typeface="Calibri" pitchFamily="34" charset="0"/>
        </a:defRPr>
      </a:pPr>
      <a:endParaRPr lang="pt-B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2843676355066802E-3"/>
          <c:y val="9.6424278975432605E-3"/>
          <c:w val="0.99371563236449356"/>
          <c:h val="0.82213592685117542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Qtde</c:v>
                </c:pt>
              </c:strCache>
            </c:strRef>
          </c:tx>
          <c:explosion val="25"/>
          <c:dLbls>
            <c:dLbl>
              <c:idx val="1"/>
              <c:delete val="1"/>
            </c:dLbl>
            <c:dLbl>
              <c:idx val="2"/>
              <c:delete val="1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Plan1!$A$2:$A$8</c:f>
              <c:strCache>
                <c:ptCount val="7"/>
                <c:pt idx="0">
                  <c:v>Worm</c:v>
                </c:pt>
                <c:pt idx="1">
                  <c:v>DoS</c:v>
                </c:pt>
                <c:pt idx="2">
                  <c:v>Invasão</c:v>
                </c:pt>
                <c:pt idx="3">
                  <c:v>Web</c:v>
                </c:pt>
                <c:pt idx="4">
                  <c:v>Scan</c:v>
                </c:pt>
                <c:pt idx="5">
                  <c:v>Fraude</c:v>
                </c:pt>
                <c:pt idx="6">
                  <c:v>Outros</c:v>
                </c:pt>
              </c:strCache>
            </c:strRef>
          </c:cat>
          <c:val>
            <c:numRef>
              <c:f>Plan1!$B$2:$B$8</c:f>
              <c:numCache>
                <c:formatCode>General</c:formatCode>
                <c:ptCount val="7"/>
                <c:pt idx="0">
                  <c:v>17628</c:v>
                </c:pt>
                <c:pt idx="1">
                  <c:v>198</c:v>
                </c:pt>
                <c:pt idx="2">
                  <c:v>89</c:v>
                </c:pt>
                <c:pt idx="3">
                  <c:v>8712</c:v>
                </c:pt>
                <c:pt idx="4">
                  <c:v>80769</c:v>
                </c:pt>
                <c:pt idx="5">
                  <c:v>31008</c:v>
                </c:pt>
                <c:pt idx="6">
                  <c:v>4440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Calibri" pitchFamily="34" charset="0"/>
          <a:cs typeface="Calibri" pitchFamily="34" charset="0"/>
        </a:defRPr>
      </a:pPr>
      <a:endParaRPr lang="pt-B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9742477330262868"/>
          <c:y val="0.11596069837498517"/>
          <c:w val="0.6614122907151847"/>
          <c:h val="0.85832616056489963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Valores Y</c:v>
                </c:pt>
              </c:strCache>
            </c:strRef>
          </c:tx>
          <c:invertIfNegative val="0"/>
          <c:cat>
            <c:strRef>
              <c:f>Plan1!$A$2:$A$11</c:f>
              <c:strCache>
                <c:ptCount val="10"/>
                <c:pt idx="0">
                  <c:v>TI</c:v>
                </c:pt>
                <c:pt idx="1">
                  <c:v>Vendas</c:v>
                </c:pt>
                <c:pt idx="2">
                  <c:v>Educação</c:v>
                </c:pt>
                <c:pt idx="3">
                  <c:v>Redes Sociais</c:v>
                </c:pt>
                <c:pt idx="4">
                  <c:v>Telecom</c:v>
                </c:pt>
                <c:pt idx="5">
                  <c:v>S.Financeiros</c:v>
                </c:pt>
                <c:pt idx="6">
                  <c:v>Saúde</c:v>
                </c:pt>
                <c:pt idx="7">
                  <c:v>Seguros</c:v>
                </c:pt>
                <c:pt idx="8">
                  <c:v>Bancos</c:v>
                </c:pt>
                <c:pt idx="9">
                  <c:v>Outras</c:v>
                </c:pt>
              </c:strCache>
            </c:strRef>
          </c:cat>
          <c:val>
            <c:numRef>
              <c:f>Plan1!$B$2:$B$11</c:f>
              <c:numCache>
                <c:formatCode>General</c:formatCode>
                <c:ptCount val="10"/>
                <c:pt idx="0">
                  <c:v>23.93</c:v>
                </c:pt>
                <c:pt idx="1">
                  <c:v>17.23</c:v>
                </c:pt>
                <c:pt idx="2">
                  <c:v>17.170000000000005</c:v>
                </c:pt>
                <c:pt idx="3">
                  <c:v>15.639999999999999</c:v>
                </c:pt>
                <c:pt idx="4">
                  <c:v>8.99</c:v>
                </c:pt>
                <c:pt idx="5">
                  <c:v>7.7700000000000005</c:v>
                </c:pt>
                <c:pt idx="6">
                  <c:v>6.26</c:v>
                </c:pt>
                <c:pt idx="7">
                  <c:v>6.1899999999999995</c:v>
                </c:pt>
                <c:pt idx="8">
                  <c:v>4.9700000000000006</c:v>
                </c:pt>
                <c:pt idx="9">
                  <c:v>12.61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013248"/>
        <c:axId val="29152000"/>
        <c:axId val="0"/>
      </c:bar3DChart>
      <c:catAx>
        <c:axId val="2301324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crossAx val="29152000"/>
        <c:crosses val="autoZero"/>
        <c:auto val="1"/>
        <c:lblAlgn val="ctr"/>
        <c:lblOffset val="100"/>
        <c:noMultiLvlLbl val="0"/>
      </c:catAx>
      <c:valAx>
        <c:axId val="29152000"/>
        <c:scaling>
          <c:orientation val="minMax"/>
        </c:scaling>
        <c:delete val="0"/>
        <c:axPos val="t"/>
        <c:majorGridlines/>
        <c:numFmt formatCode="General" sourceLinked="1"/>
        <c:majorTickMark val="out"/>
        <c:minorTickMark val="none"/>
        <c:tickLblPos val="nextTo"/>
        <c:crossAx val="2301324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Calibri" pitchFamily="34" charset="0"/>
          <a:cs typeface="Calibri" pitchFamily="34" charset="0"/>
        </a:defRPr>
      </a:pPr>
      <a:endParaRPr lang="pt-B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99685781618224667"/>
          <c:h val="0.87864941220417603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Vendas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Plan1!$A$2:$A$4</c:f>
              <c:strCache>
                <c:ptCount val="3"/>
                <c:pt idx="0">
                  <c:v>Grande</c:v>
                </c:pt>
                <c:pt idx="1">
                  <c:v>Médias</c:v>
                </c:pt>
                <c:pt idx="2">
                  <c:v>Pequenas</c:v>
                </c:pt>
              </c:strCache>
            </c:strRef>
          </c:cat>
          <c:val>
            <c:numRef>
              <c:f>Plan1!$B$2:$B$4</c:f>
              <c:numCache>
                <c:formatCode>General</c:formatCode>
                <c:ptCount val="3"/>
                <c:pt idx="0">
                  <c:v>13.42</c:v>
                </c:pt>
                <c:pt idx="1">
                  <c:v>11.81</c:v>
                </c:pt>
                <c:pt idx="2">
                  <c:v>11.27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Calibri" pitchFamily="34" charset="0"/>
          <a:cs typeface="Calibri" pitchFamily="34" charset="0"/>
        </a:defRPr>
      </a:pPr>
      <a:endParaRPr lang="pt-B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Valores em Milhões de Us$</a:t>
            </a:r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Prejuízos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Plan1!$A$2:$A$8</c:f>
              <c:numCache>
                <c:formatCode>General</c:formatCode>
                <c:ptCount val="7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</c:numCache>
            </c:numRef>
          </c:cat>
          <c:val>
            <c:numRef>
              <c:f>Plan1!$B$2:$B$8</c:f>
              <c:numCache>
                <c:formatCode>0</c:formatCode>
                <c:ptCount val="7"/>
                <c:pt idx="0">
                  <c:v>17.8</c:v>
                </c:pt>
                <c:pt idx="1">
                  <c:v>54</c:v>
                </c:pt>
                <c:pt idx="2">
                  <c:v>125.6</c:v>
                </c:pt>
                <c:pt idx="3">
                  <c:v>68.14</c:v>
                </c:pt>
                <c:pt idx="4">
                  <c:v>183.12</c:v>
                </c:pt>
                <c:pt idx="5">
                  <c:v>198.44</c:v>
                </c:pt>
                <c:pt idx="6">
                  <c:v>239.09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9334784"/>
        <c:axId val="119701504"/>
        <c:axId val="0"/>
      </c:bar3DChart>
      <c:catAx>
        <c:axId val="119334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9701504"/>
        <c:crosses val="autoZero"/>
        <c:auto val="1"/>
        <c:lblAlgn val="ctr"/>
        <c:lblOffset val="100"/>
        <c:noMultiLvlLbl val="0"/>
      </c:catAx>
      <c:valAx>
        <c:axId val="119701504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1193347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Calibri" pitchFamily="34" charset="0"/>
          <a:cs typeface="Calibri" pitchFamily="34" charset="0"/>
        </a:defRPr>
      </a:pPr>
      <a:endParaRPr lang="pt-B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3.214142632514419E-3"/>
          <c:w val="1"/>
          <c:h val="0.90062199986991576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%</c:v>
                </c:pt>
              </c:strCache>
            </c:strRef>
          </c:tx>
          <c:explosion val="25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Plan1!$A$2:$A$3</c:f>
              <c:strCache>
                <c:ptCount val="2"/>
                <c:pt idx="0">
                  <c:v>Internos</c:v>
                </c:pt>
                <c:pt idx="1">
                  <c:v>Externos</c:v>
                </c:pt>
              </c:strCache>
            </c:strRef>
          </c:cat>
          <c:val>
            <c:numRef>
              <c:f>Plan1!$B$2:$B$3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2.0530583716312771E-2"/>
          <c:y val="2.9589346458508376E-2"/>
          <c:w val="0.48132664485281851"/>
          <c:h val="7.366485906996884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Calibri" pitchFamily="34" charset="0"/>
          <a:cs typeface="Calibri" pitchFamily="34" charset="0"/>
        </a:defRPr>
      </a:pPr>
      <a:endParaRPr lang="pt-B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3.214142632514419E-3"/>
          <c:w val="1"/>
          <c:h val="0.99678585736748559"/>
        </c:manualLayout>
      </c:layout>
      <c:pie3DChart>
        <c:varyColors val="1"/>
        <c:ser>
          <c:idx val="0"/>
          <c:order val="0"/>
          <c:tx>
            <c:strRef>
              <c:f>Plan1!$B$1</c:f>
              <c:strCache>
                <c:ptCount val="1"/>
                <c:pt idx="0">
                  <c:v>%</c:v>
                </c:pt>
              </c:strCache>
            </c:strRef>
          </c:tx>
          <c:explosion val="25"/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Plan1!$A$2:$A$5</c:f>
              <c:strCache>
                <c:ptCount val="4"/>
                <c:pt idx="0">
                  <c:v>E-Mail</c:v>
                </c:pt>
                <c:pt idx="1">
                  <c:v>VoIP</c:v>
                </c:pt>
                <c:pt idx="2">
                  <c:v>Browser</c:v>
                </c:pt>
                <c:pt idx="3">
                  <c:v>Outras</c:v>
                </c:pt>
              </c:strCache>
            </c:strRef>
          </c:cat>
          <c:val>
            <c:numRef>
              <c:f>Plan1!$B$2:$B$5</c:f>
              <c:numCache>
                <c:formatCode>0%</c:formatCode>
                <c:ptCount val="4"/>
                <c:pt idx="0">
                  <c:v>0.34</c:v>
                </c:pt>
                <c:pt idx="1">
                  <c:v>0.25</c:v>
                </c:pt>
                <c:pt idx="2">
                  <c:v>0.21</c:v>
                </c:pt>
                <c:pt idx="3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2.0530583716312771E-2"/>
          <c:y val="2.9589346458508376E-2"/>
          <c:w val="0.95912615947574709"/>
          <c:h val="7.366485906996884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Calibri" pitchFamily="34" charset="0"/>
          <a:cs typeface="Calibri" pitchFamily="34" charset="0"/>
        </a:defRPr>
      </a:pPr>
      <a:endParaRPr lang="pt-BR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16/06/2011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0639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3FBAB-B55F-4964-9FC5-AAC45040013C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8EF943B-EE03-4C4C-90DC-052A2A419BDE}" type="datetimeFigureOut">
              <a:rPr lang="pt-BR" smtClean="0"/>
              <a:pPr/>
              <a:t>16/06/2011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16/06/2011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16/06/2011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16/06/2011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16/06/2011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16/06/2011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16/06/2011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16/06/2011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16/06/2011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16/06/2011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8EF943B-EE03-4C4C-90DC-052A2A419BDE}" type="datetimeFigureOut">
              <a:rPr lang="pt-BR" smtClean="0"/>
              <a:pPr/>
              <a:t>16/06/2011</a:t>
            </a:fld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8EF943B-EE03-4C4C-90DC-052A2A419BDE}" type="datetimeFigureOut">
              <a:rPr lang="pt-BR" smtClean="0"/>
              <a:pPr/>
              <a:t>16/06/2011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hyperlink" Target="mailto:marcio.moreira@pitagoras.com.br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st.org/news.php?extend.254" TargetMode="Externa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taosecurity.blogspot.com/2009/05/insider-threat-myth-documentation.html" TargetMode="External"/><Relationship Id="rId4" Type="http://schemas.openxmlformats.org/officeDocument/2006/relationships/chart" Target="../charts/char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hyperlink" Target="http://computerworld.uol.com.br/seguranca/2008/06/05/ameacas-internas-sao-maiores-preocupacoes-de-diretores-de-ti/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si.lopesgazzani.com.br/docentes/marcio/marcio/20100927_Unipac_1oEncProfTI_EmpreendedorismoxEmpregabilidade.zip" TargetMode="External"/><Relationship Id="rId13" Type="http://schemas.openxmlformats.org/officeDocument/2006/relationships/hyperlink" Target="http://net.educause.edu/ir/library/pdf/NCP08083B.pdf" TargetMode="External"/><Relationship Id="rId3" Type="http://schemas.openxmlformats.org/officeDocument/2006/relationships/hyperlink" Target="http://www.cert.br/stats/incidentes/" TargetMode="External"/><Relationship Id="rId7" Type="http://schemas.openxmlformats.org/officeDocument/2006/relationships/hyperlink" Target="http://www.projectsmart.co.uk/the-curious-case-of-the-chaos-report-2009.html" TargetMode="External"/><Relationship Id="rId12" Type="http://schemas.openxmlformats.org/officeDocument/2006/relationships/hyperlink" Target="http://taosecurity.blogspot.com/2009/05/insider-threat-myth-documentation.html" TargetMode="External"/><Relationship Id="rId2" Type="http://schemas.openxmlformats.org/officeDocument/2006/relationships/hyperlink" Target="http://www.companyweb.com.br/lista_artigos.cfm?id_artigo=26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puterworld.uol.com.br/seguranca/2008/06/05/ameacas-internas-sao-maiores-preocupacoes-de-diretores-de-ti/" TargetMode="External"/><Relationship Id="rId11" Type="http://schemas.openxmlformats.org/officeDocument/2006/relationships/hyperlink" Target="http://www.nist.org/news.php?extend.254" TargetMode="External"/><Relationship Id="rId5" Type="http://schemas.openxmlformats.org/officeDocument/2006/relationships/hyperlink" Target="http://www.gartner.com/it/page.jsp?id=1526414" TargetMode="External"/><Relationship Id="rId10" Type="http://schemas.openxmlformats.org/officeDocument/2006/relationships/hyperlink" Target="http://si.lopesgazzani.com.br/docentes/marcio/marcio/20110211_Uniube_WSInfoSec_Papel_da_Seguranca_na_Gestao_de_TI.zip" TargetMode="External"/><Relationship Id="rId4" Type="http://schemas.openxmlformats.org/officeDocument/2006/relationships/hyperlink" Target="http://www.cert.br/stats/incidentes/2010-jan-dec/total.html" TargetMode="External"/><Relationship Id="rId9" Type="http://schemas.openxmlformats.org/officeDocument/2006/relationships/hyperlink" Target="http://si.uniminas.br/~marcio/ITIL/20080606_5thCONTECSI_ITILNaGestaoDaSegurancaDaInformacao.pdf" TargetMode="External"/><Relationship Id="rId14" Type="http://schemas.openxmlformats.org/officeDocument/2006/relationships/hyperlink" Target="https://www.whitehatsec.com/home/resource/stats.html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marcio.moreira@pitagoras.com.br" TargetMode="External"/><Relationship Id="rId5" Type="http://schemas.openxmlformats.org/officeDocument/2006/relationships/hyperlink" Target="http://si.lopesgazzani.com.br/docentes/marcio/" TargetMode="External"/><Relationship Id="rId4" Type="http://schemas.openxmlformats.org/officeDocument/2006/relationships/image" Target="../media/image4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rtner.com/it/page.jsp?id=1526414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jectsmart.co.uk/the-curious-case-of-the-chaos-report-2009.html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net.educause.edu/ir/library/pdf/NCP08083B.pdf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companyweb.com.br/lista_artigos.cfm?id_artigo=269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si.uniminas.br/~marcio/ITIL/20080606_5thCONTECSI_ITILNaGestaoDaSegurancaDaInformacao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www.cert.br/stats/incidentes/2010-jan-dec/total.html" TargetMode="External"/><Relationship Id="rId4" Type="http://schemas.openxmlformats.org/officeDocument/2006/relationships/hyperlink" Target="http://www.cert.br/stats/incidentes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www.whitehatsec.com/home/resource/stat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212976"/>
            <a:ext cx="8320438" cy="1673352"/>
          </a:xfrm>
        </p:spPr>
        <p:txBody>
          <a:bodyPr anchor="ctr">
            <a:noAutofit/>
          </a:bodyPr>
          <a:lstStyle/>
          <a:p>
            <a:r>
              <a:rPr lang="pt-BR" sz="4000" dirty="0" smtClean="0"/>
              <a:t>Visão do mercado de TI em 2011</a:t>
            </a:r>
            <a:endParaRPr lang="pt-BR" sz="4000" dirty="0"/>
          </a:p>
        </p:txBody>
      </p:sp>
      <p:pic>
        <p:nvPicPr>
          <p:cNvPr id="19" name="Imagem 18" descr="Uniminas_Logo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5229200"/>
            <a:ext cx="1800199" cy="1521985"/>
          </a:xfrm>
          <a:prstGeom prst="rect">
            <a:avLst/>
          </a:prstGeom>
          <a:noFill/>
        </p:spPr>
      </p:pic>
      <p:pic>
        <p:nvPicPr>
          <p:cNvPr id="7" name="Imagem 6" descr="Pitagoras_Faculdade_me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345" y="5235227"/>
            <a:ext cx="1440160" cy="1515958"/>
          </a:xfrm>
          <a:prstGeom prst="rect">
            <a:avLst/>
          </a:prstGeom>
        </p:spPr>
      </p:pic>
      <p:pic>
        <p:nvPicPr>
          <p:cNvPr id="8" name="Imagem 7" descr="Pitagoras_PosGraduacao_gg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090" y="5229200"/>
            <a:ext cx="1315058" cy="1484784"/>
          </a:xfrm>
          <a:prstGeom prst="rect">
            <a:avLst/>
          </a:prstGeom>
        </p:spPr>
      </p:pic>
      <p:sp>
        <p:nvSpPr>
          <p:cNvPr id="11" name="Subtítulo 10"/>
          <p:cNvSpPr>
            <a:spLocks noGrp="1"/>
          </p:cNvSpPr>
          <p:nvPr>
            <p:ph type="subTitle" idx="1"/>
          </p:nvPr>
        </p:nvSpPr>
        <p:spPr>
          <a:xfrm>
            <a:off x="500219" y="1789220"/>
            <a:ext cx="5182344" cy="1539196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pt-BR" dirty="0" smtClean="0"/>
              <a:t>Márcio Moreira</a:t>
            </a:r>
          </a:p>
          <a:p>
            <a:pPr lvl="0">
              <a:defRPr/>
            </a:pPr>
            <a:r>
              <a:rPr lang="pt-BR" dirty="0" smtClean="0">
                <a:hlinkClick r:id="rId5"/>
              </a:rPr>
              <a:t>marcio.moreira@pitagoras.com.br</a:t>
            </a:r>
            <a:endParaRPr lang="pt-BR" dirty="0" smtClean="0"/>
          </a:p>
          <a:p>
            <a:pPr lvl="0">
              <a:defRPr/>
            </a:pPr>
            <a:endParaRPr lang="pt-BR" sz="1700" dirty="0" smtClean="0"/>
          </a:p>
          <a:p>
            <a:pPr lvl="0">
              <a:defRPr/>
            </a:pPr>
            <a:r>
              <a:rPr lang="pt-BR" dirty="0" smtClean="0"/>
              <a:t>8ª Mostra Acadêmica de Software 2011/1</a:t>
            </a:r>
          </a:p>
          <a:p>
            <a:pPr lvl="0">
              <a:defRPr/>
            </a:pPr>
            <a:r>
              <a:rPr lang="pt-BR" dirty="0" smtClean="0"/>
              <a:t>16/Junho/2011</a:t>
            </a:r>
          </a:p>
        </p:txBody>
      </p:sp>
      <p:pic>
        <p:nvPicPr>
          <p:cNvPr id="9" name="Picture 20" descr="C:\Documents and Settings\marciorm\Configurações locais\Temporary Internet Files\Content.IE5\4L186U2J\MPj04221140000[1]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32656"/>
            <a:ext cx="3043991" cy="2913128"/>
          </a:xfrm>
          <a:prstGeom prst="rect">
            <a:avLst/>
          </a:prstGeom>
          <a:noFill/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734" y="5278234"/>
            <a:ext cx="1886213" cy="743054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547" y="6011148"/>
            <a:ext cx="1886400" cy="73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43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Impactos e fontes</a:t>
            </a:r>
            <a:endParaRPr lang="en-US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Prejuízos com fraudes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half" idx="2"/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Espaço Reservado para Tex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Fontes dos ataques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323528" y="6442456"/>
            <a:ext cx="33105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www.nist.org/news.</a:t>
            </a:r>
            <a:r>
              <a:rPr lang="pt-BR" sz="1100" dirty="0" err="1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php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?</a:t>
            </a:r>
            <a:r>
              <a:rPr lang="pt-BR" sz="1100" dirty="0" err="1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extend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.254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5" name="Espaço Reservado para Conteúdo 14"/>
          <p:cNvGraphicFramePr>
            <a:graphicFrameLocks noGrp="1"/>
          </p:cNvGraphicFramePr>
          <p:nvPr>
            <p:ph sz="quarter" idx="4"/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CaixaDeTexto 15"/>
          <p:cNvSpPr txBox="1"/>
          <p:nvPr/>
        </p:nvSpPr>
        <p:spPr>
          <a:xfrm>
            <a:off x="4932040" y="6069196"/>
            <a:ext cx="323518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CSI/FBI citado por:</a:t>
            </a:r>
          </a:p>
          <a:p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http://taosecurity.blogspot.com/2009/05/</a:t>
            </a:r>
          </a:p>
          <a:p>
            <a:r>
              <a:rPr lang="pt-BR" sz="1100" dirty="0" err="1" smtClean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insider-threat-myth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5"/>
              </a:rPr>
              <a:t>-documentation.html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" name="Texto Explicativo 1 17"/>
          <p:cNvSpPr/>
          <p:nvPr/>
        </p:nvSpPr>
        <p:spPr>
          <a:xfrm>
            <a:off x="5292080" y="5373216"/>
            <a:ext cx="3384376" cy="523220"/>
          </a:xfrm>
          <a:prstGeom prst="borderCallout1">
            <a:avLst>
              <a:gd name="adj1" fmla="val -13025"/>
              <a:gd name="adj2" fmla="val 86231"/>
              <a:gd name="adj3" fmla="val -168182"/>
              <a:gd name="adj4" fmla="val 6400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pAutoFit/>
          </a:bodyPr>
          <a:lstStyle/>
          <a:p>
            <a:r>
              <a:rPr lang="pt-BR" sz="1400" dirty="0" smtClean="0">
                <a:latin typeface="Calibri" pitchFamily="34" charset="0"/>
                <a:cs typeface="Calibri" pitchFamily="34" charset="0"/>
              </a:rPr>
              <a:t>Us$70M  de custos de resposta, sendo</a:t>
            </a:r>
          </a:p>
          <a:p>
            <a:r>
              <a:rPr lang="pt-BR" sz="1400" dirty="0" smtClean="0">
                <a:latin typeface="Calibri" pitchFamily="34" charset="0"/>
                <a:cs typeface="Calibri" pitchFamily="34" charset="0"/>
              </a:rPr>
              <a:t>Us$406K devido a acesso não autorizado</a:t>
            </a:r>
            <a:endParaRPr lang="pt-BR" sz="1400" dirty="0"/>
          </a:p>
        </p:txBody>
      </p:sp>
      <p:sp>
        <p:nvSpPr>
          <p:cNvPr id="19" name="Texto Explicativo 1 18"/>
          <p:cNvSpPr/>
          <p:nvPr/>
        </p:nvSpPr>
        <p:spPr>
          <a:xfrm>
            <a:off x="7020272" y="2636912"/>
            <a:ext cx="1728192" cy="523220"/>
          </a:xfrm>
          <a:prstGeom prst="borderCallout1">
            <a:avLst>
              <a:gd name="adj1" fmla="val 45230"/>
              <a:gd name="adj2" fmla="val -5536"/>
              <a:gd name="adj3" fmla="val 131035"/>
              <a:gd name="adj4" fmla="val -46144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pt-BR" sz="1400" dirty="0" smtClean="0">
                <a:latin typeface="Calibri" pitchFamily="34" charset="0"/>
                <a:cs typeface="Calibri" pitchFamily="34" charset="0"/>
              </a:rPr>
              <a:t>Us$2,8M  de custos</a:t>
            </a:r>
          </a:p>
          <a:p>
            <a:r>
              <a:rPr lang="pt-BR" sz="1400" dirty="0" smtClean="0">
                <a:latin typeface="Calibri" pitchFamily="34" charset="0"/>
                <a:cs typeface="Calibri" pitchFamily="34" charset="0"/>
              </a:rPr>
              <a:t>de resposta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147879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Meios e conclusões</a:t>
            </a:r>
            <a:endParaRPr lang="en-US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Meios dos ataques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conclusões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187568" y="6135687"/>
            <a:ext cx="4528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pt-BR" sz="1200" dirty="0" smtClean="0"/>
              <a:t>Fonte: </a:t>
            </a:r>
            <a:r>
              <a:rPr lang="pt-BR" sz="1200" dirty="0" err="1" smtClean="0"/>
              <a:t>Computerwold</a:t>
            </a:r>
            <a:r>
              <a:rPr lang="pt-BR" sz="1200" dirty="0" smtClean="0"/>
              <a:t> </a:t>
            </a:r>
            <a:r>
              <a:rPr lang="pt-BR" sz="1200" dirty="0"/>
              <a:t>- </a:t>
            </a:r>
            <a:r>
              <a:rPr lang="pt-BR" sz="1200" i="1" dirty="0">
                <a:hlinkClick r:id="rId2"/>
              </a:rPr>
              <a:t>Ameaças internas são maiores preocupações de diretores de TI</a:t>
            </a:r>
            <a:r>
              <a:rPr lang="pt-BR" sz="1200" dirty="0"/>
              <a:t> – Pesquisa com 103 </a:t>
            </a:r>
            <a:r>
              <a:rPr lang="pt-BR" sz="1200" dirty="0" err="1"/>
              <a:t>CIOs</a:t>
            </a:r>
            <a:r>
              <a:rPr lang="pt-BR" sz="1200" dirty="0"/>
              <a:t> de Londres – </a:t>
            </a:r>
            <a:r>
              <a:rPr lang="pt-BR" sz="1200" dirty="0" smtClean="0"/>
              <a:t>6/6/2008</a:t>
            </a:r>
            <a:endParaRPr lang="pt-BR" sz="1200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Fatos:</a:t>
            </a:r>
          </a:p>
          <a:p>
            <a:pPr lvl="1"/>
            <a:r>
              <a:rPr lang="pt-BR" dirty="0" smtClean="0"/>
              <a:t>Os ataques estão crescendo e diversificando-se</a:t>
            </a:r>
          </a:p>
          <a:p>
            <a:pPr lvl="1"/>
            <a:r>
              <a:rPr lang="pt-BR" dirty="0" smtClean="0"/>
              <a:t>Todas as empresas estão sendo atacadas</a:t>
            </a:r>
          </a:p>
          <a:p>
            <a:pPr lvl="1"/>
            <a:r>
              <a:rPr lang="pt-BR" dirty="0" smtClean="0"/>
              <a:t>A maior parte dos ataques são feitos internamente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Conclusão:</a:t>
            </a:r>
          </a:p>
          <a:p>
            <a:pPr lvl="1"/>
            <a:r>
              <a:rPr lang="pt-BR" dirty="0" smtClean="0"/>
              <a:t>Segurança da informação tornou-se fundamental em TI</a:t>
            </a:r>
            <a:endParaRPr lang="pt-BR" dirty="0"/>
          </a:p>
        </p:txBody>
      </p:sp>
      <p:graphicFrame>
        <p:nvGraphicFramePr>
          <p:cNvPr id="13" name="Espaço Reservado para Conteúdo 1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55006152"/>
              </p:ext>
            </p:extLst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8305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ambiente abaixo é seguro?</a:t>
            </a:r>
            <a:endParaRPr lang="pt-BR" dirty="0"/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628798"/>
            <a:ext cx="68961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/>
          </a:bodyPr>
          <a:lstStyle/>
          <a:p>
            <a:r>
              <a:rPr lang="pt-BR" dirty="0" smtClean="0">
                <a:sym typeface="Wingdings" pitchFamily="2" charset="2"/>
              </a:rPr>
              <a:t>Por que Gestão em TI?</a:t>
            </a: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Segurança da Informação?</a:t>
            </a: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Desenvolvimento para Web?</a:t>
            </a: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fazer uma Especialização?</a:t>
            </a:r>
          </a:p>
        </p:txBody>
      </p:sp>
      <p:sp>
        <p:nvSpPr>
          <p:cNvPr id="4" name="Retângulo 3"/>
          <p:cNvSpPr/>
          <p:nvPr/>
        </p:nvSpPr>
        <p:spPr>
          <a:xfrm>
            <a:off x="500034" y="3789040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5193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Por que desenvolver para Web?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1775191"/>
            <a:ext cx="6500858" cy="4939957"/>
          </a:xfrm>
        </p:spPr>
        <p:txBody>
          <a:bodyPr>
            <a:normAutofit fontScale="77500" lnSpcReduction="20000"/>
          </a:bodyPr>
          <a:lstStyle/>
          <a:p>
            <a:r>
              <a:rPr lang="pt-BR" dirty="0" smtClean="0"/>
              <a:t>3 das 10 prioridades dos </a:t>
            </a:r>
            <a:r>
              <a:rPr lang="pt-BR" dirty="0" err="1" smtClean="0"/>
              <a:t>CEOs</a:t>
            </a:r>
            <a:r>
              <a:rPr lang="pt-BR" dirty="0" smtClean="0"/>
              <a:t> e</a:t>
            </a:r>
          </a:p>
          <a:p>
            <a:r>
              <a:rPr lang="pt-BR" dirty="0" smtClean="0"/>
              <a:t>5 das 10 prioridades dos </a:t>
            </a:r>
            <a:r>
              <a:rPr lang="pt-BR" dirty="0" err="1" smtClean="0"/>
              <a:t>CIOs</a:t>
            </a:r>
            <a:r>
              <a:rPr lang="pt-BR" dirty="0" smtClean="0"/>
              <a:t> estão relacionadas ao desenvolvimento Web</a:t>
            </a:r>
          </a:p>
          <a:p>
            <a:pPr lvl="1"/>
            <a:r>
              <a:rPr lang="pt-BR" dirty="0" smtClean="0"/>
              <a:t>Fonte: </a:t>
            </a:r>
            <a:r>
              <a:rPr lang="pt-BR" dirty="0" err="1" smtClean="0"/>
              <a:t>Gartner</a:t>
            </a:r>
            <a:r>
              <a:rPr lang="pt-BR" dirty="0" smtClean="0"/>
              <a:t> </a:t>
            </a:r>
            <a:r>
              <a:rPr lang="pt-BR" dirty="0" err="1" smtClean="0"/>
              <a:t>Group</a:t>
            </a:r>
            <a:r>
              <a:rPr lang="pt-BR" dirty="0" smtClean="0"/>
              <a:t> – slide 3</a:t>
            </a:r>
          </a:p>
          <a:p>
            <a:pPr lvl="2"/>
            <a:endParaRPr lang="pt-BR" dirty="0" smtClean="0"/>
          </a:p>
          <a:p>
            <a:r>
              <a:rPr lang="pt-BR" dirty="0" smtClean="0"/>
              <a:t>“75% dos jovens de 16 a 24 anos não vivem sem a Internet”</a:t>
            </a:r>
          </a:p>
          <a:p>
            <a:pPr lvl="1"/>
            <a:r>
              <a:rPr lang="pt-BR" dirty="0" smtClean="0"/>
              <a:t>Fonte: </a:t>
            </a:r>
            <a:r>
              <a:rPr lang="pt-BR" dirty="0" err="1" smtClean="0"/>
              <a:t>YouthNet</a:t>
            </a:r>
            <a:r>
              <a:rPr lang="pt-BR" dirty="0" smtClean="0"/>
              <a:t> – 14/10/2009</a:t>
            </a:r>
          </a:p>
          <a:p>
            <a:pPr lvl="2"/>
            <a:endParaRPr lang="pt-BR" dirty="0" smtClean="0"/>
          </a:p>
          <a:p>
            <a:r>
              <a:rPr lang="pt-BR" dirty="0" smtClean="0"/>
              <a:t>Navegador (</a:t>
            </a:r>
            <a:r>
              <a:rPr lang="pt-BR" i="1" dirty="0" smtClean="0"/>
              <a:t>browser</a:t>
            </a:r>
            <a:r>
              <a:rPr lang="pt-BR" dirty="0" smtClean="0"/>
              <a:t>) = </a:t>
            </a:r>
            <a:r>
              <a:rPr lang="pt-BR" i="1" dirty="0" err="1" smtClean="0"/>
              <a:t>Client</a:t>
            </a:r>
            <a:r>
              <a:rPr lang="pt-BR" dirty="0" smtClean="0"/>
              <a:t> Universal</a:t>
            </a:r>
          </a:p>
          <a:p>
            <a:pPr lvl="1"/>
            <a:r>
              <a:rPr lang="pt-BR" dirty="0" smtClean="0">
                <a:sym typeface="Wingdings"/>
              </a:rPr>
              <a:t>Praticamente não tem instalação no lado </a:t>
            </a:r>
            <a:r>
              <a:rPr lang="pt-BR" i="1" dirty="0" err="1" smtClean="0">
                <a:sym typeface="Wingdings"/>
              </a:rPr>
              <a:t>Client</a:t>
            </a:r>
            <a:endParaRPr lang="pt-BR" i="1" dirty="0" smtClean="0">
              <a:sym typeface="Wingdings"/>
            </a:endParaRPr>
          </a:p>
          <a:p>
            <a:endParaRPr lang="pt-BR" i="1" dirty="0">
              <a:sym typeface="Wingdings"/>
            </a:endParaRPr>
          </a:p>
          <a:p>
            <a:r>
              <a:rPr lang="pt-BR" dirty="0" smtClean="0">
                <a:sym typeface="Wingdings"/>
              </a:rPr>
              <a:t>A programação web é compatível com os dispositivos móveis</a:t>
            </a:r>
          </a:p>
        </p:txBody>
      </p:sp>
      <p:pic>
        <p:nvPicPr>
          <p:cNvPr id="1028" name="Picture 4" descr="C:\Documents and Settings\marciorm\Configurações locais\Temporary Internet Files\Content.IE5\W745S3XH\MPj04393520000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6" y="3928471"/>
            <a:ext cx="1857388" cy="2783605"/>
          </a:xfrm>
          <a:prstGeom prst="rect">
            <a:avLst/>
          </a:prstGeom>
          <a:noFill/>
        </p:spPr>
      </p:pic>
      <p:pic>
        <p:nvPicPr>
          <p:cNvPr id="1034" name="Picture 10" descr="C:\Documents and Settings\marciorm\Configurações locais\Temporary Internet Files\Content.IE5\FYM3MIYJ\MPj04394160000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1657360"/>
            <a:ext cx="2128830" cy="2128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Tabela 33"/>
          <p:cNvGraphicFramePr>
            <a:graphicFrameLocks noGrp="1"/>
          </p:cNvGraphicFramePr>
          <p:nvPr/>
        </p:nvGraphicFramePr>
        <p:xfrm>
          <a:off x="88900" y="1549400"/>
          <a:ext cx="8953499" cy="5041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4334"/>
                <a:gridCol w="1907114"/>
                <a:gridCol w="1907114"/>
                <a:gridCol w="1907114"/>
                <a:gridCol w="1717823"/>
              </a:tblGrid>
              <a:tr h="43180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Até</a:t>
                      </a:r>
                      <a:r>
                        <a:rPr lang="pt-BR" baseline="0" dirty="0" smtClean="0"/>
                        <a:t> 1969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Década de 70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Década de 80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Década de 90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Atualmente</a:t>
                      </a:r>
                      <a:endParaRPr lang="pt-BR" dirty="0"/>
                    </a:p>
                  </a:txBody>
                  <a:tcPr anchor="ctr"/>
                </a:tc>
              </a:tr>
              <a:tr h="4610100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Evolução dos softwares</a:t>
            </a:r>
            <a:endParaRPr lang="pt-BR" dirty="0"/>
          </a:p>
        </p:txBody>
      </p:sp>
      <p:cxnSp>
        <p:nvCxnSpPr>
          <p:cNvPr id="11" name="Conector de seta reta 10"/>
          <p:cNvCxnSpPr/>
          <p:nvPr/>
        </p:nvCxnSpPr>
        <p:spPr bwMode="auto">
          <a:xfrm>
            <a:off x="241300" y="2563814"/>
            <a:ext cx="6972300" cy="10668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2" name="CaixaDeTexto 11"/>
          <p:cNvSpPr txBox="1"/>
          <p:nvPr/>
        </p:nvSpPr>
        <p:spPr>
          <a:xfrm rot="524740">
            <a:off x="194964" y="2740970"/>
            <a:ext cx="69454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279400"/>
            <a:r>
              <a:rPr lang="pt-BR" sz="1200" u="none" dirty="0" smtClean="0">
                <a:latin typeface="Verdana" pitchFamily="34" charset="0"/>
              </a:rPr>
              <a:t>Análise Clássica			A. Estruturada			A. Essencial			Modelagem O. Objeto</a:t>
            </a:r>
            <a:endParaRPr lang="pt-BR" sz="1200" u="none" dirty="0">
              <a:latin typeface="Verdana" pitchFamily="34" charset="0"/>
            </a:endParaRPr>
          </a:p>
        </p:txBody>
      </p:sp>
      <p:grpSp>
        <p:nvGrpSpPr>
          <p:cNvPr id="2" name="Grupo 25"/>
          <p:cNvGrpSpPr/>
          <p:nvPr/>
        </p:nvGrpSpPr>
        <p:grpSpPr>
          <a:xfrm>
            <a:off x="219978" y="3436118"/>
            <a:ext cx="6942822" cy="551684"/>
            <a:chOff x="219978" y="3221804"/>
            <a:chExt cx="6942822" cy="551684"/>
          </a:xfrm>
        </p:grpSpPr>
        <p:cxnSp>
          <p:nvCxnSpPr>
            <p:cNvPr id="13" name="Conector de seta reta 12"/>
            <p:cNvCxnSpPr/>
            <p:nvPr/>
          </p:nvCxnSpPr>
          <p:spPr bwMode="auto">
            <a:xfrm>
              <a:off x="266700" y="3327400"/>
              <a:ext cx="6896100" cy="446088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ixaDeTexto 15"/>
            <p:cNvSpPr txBox="1"/>
            <p:nvPr/>
          </p:nvSpPr>
          <p:spPr>
            <a:xfrm rot="222926">
              <a:off x="219978" y="3221804"/>
              <a:ext cx="69102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254000"/>
              <a:r>
                <a:rPr lang="pt-BR" sz="1200" u="none" dirty="0" smtClean="0">
                  <a:latin typeface="Verdana" pitchFamily="34" charset="0"/>
                </a:rPr>
                <a:t>Programação </a:t>
              </a:r>
              <a:r>
                <a:rPr lang="pt-BR" sz="1200" u="none" dirty="0" err="1" smtClean="0">
                  <a:latin typeface="Verdana" pitchFamily="34" charset="0"/>
                </a:rPr>
                <a:t>Procedural</a:t>
              </a:r>
              <a:r>
                <a:rPr lang="pt-BR" sz="1200" u="none" dirty="0" smtClean="0">
                  <a:latin typeface="Verdana" pitchFamily="34" charset="0"/>
                </a:rPr>
                <a:t>		P. Estruturada		Orientada a Eventos		O. Objetos</a:t>
              </a:r>
              <a:endParaRPr lang="pt-BR" sz="1200" u="none" dirty="0">
                <a:latin typeface="Verdana" pitchFamily="34" charset="0"/>
              </a:endParaRPr>
            </a:p>
          </p:txBody>
        </p:sp>
      </p:grpSp>
      <p:grpSp>
        <p:nvGrpSpPr>
          <p:cNvPr id="4" name="Grupo 28"/>
          <p:cNvGrpSpPr/>
          <p:nvPr/>
        </p:nvGrpSpPr>
        <p:grpSpPr>
          <a:xfrm>
            <a:off x="164390" y="4621214"/>
            <a:ext cx="7023810" cy="647700"/>
            <a:chOff x="164390" y="4406900"/>
            <a:chExt cx="7023810" cy="647700"/>
          </a:xfrm>
        </p:grpSpPr>
        <p:cxnSp>
          <p:nvCxnSpPr>
            <p:cNvPr id="17" name="Conector de seta reta 16"/>
            <p:cNvCxnSpPr/>
            <p:nvPr/>
          </p:nvCxnSpPr>
          <p:spPr bwMode="auto">
            <a:xfrm flipV="1">
              <a:off x="241300" y="4406900"/>
              <a:ext cx="6946900" cy="64770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3" name="CaixaDeTexto 32"/>
            <p:cNvSpPr txBox="1"/>
            <p:nvPr/>
          </p:nvSpPr>
          <p:spPr>
            <a:xfrm rot="21286796">
              <a:off x="164390" y="4435932"/>
              <a:ext cx="69485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254000"/>
              <a:r>
                <a:rPr lang="pt-BR" sz="1200" u="none" dirty="0" smtClean="0">
                  <a:latin typeface="Verdana" pitchFamily="34" charset="0"/>
                </a:rPr>
                <a:t>Testes: Depuração			Profissionalização			Qualidade Total				Automação</a:t>
              </a:r>
              <a:endParaRPr lang="pt-BR" sz="1200" u="none" dirty="0">
                <a:latin typeface="Verdana" pitchFamily="34" charset="0"/>
              </a:endParaRPr>
            </a:p>
          </p:txBody>
        </p:sp>
      </p:grpSp>
      <p:grpSp>
        <p:nvGrpSpPr>
          <p:cNvPr id="5" name="Grupo 27"/>
          <p:cNvGrpSpPr/>
          <p:nvPr/>
        </p:nvGrpSpPr>
        <p:grpSpPr>
          <a:xfrm>
            <a:off x="86481" y="4033018"/>
            <a:ext cx="7126438" cy="296096"/>
            <a:chOff x="86481" y="3818704"/>
            <a:chExt cx="7126438" cy="296096"/>
          </a:xfrm>
        </p:grpSpPr>
        <p:cxnSp>
          <p:nvCxnSpPr>
            <p:cNvPr id="27" name="Conector de seta reta 26"/>
            <p:cNvCxnSpPr/>
            <p:nvPr/>
          </p:nvCxnSpPr>
          <p:spPr bwMode="auto">
            <a:xfrm>
              <a:off x="266700" y="4102100"/>
              <a:ext cx="6908800" cy="1270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5" name="CaixaDeTexto 34"/>
            <p:cNvSpPr txBox="1"/>
            <p:nvPr/>
          </p:nvSpPr>
          <p:spPr>
            <a:xfrm>
              <a:off x="86481" y="3818704"/>
              <a:ext cx="71264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254000"/>
              <a:r>
                <a:rPr lang="pt-BR" sz="1200" u="none" dirty="0" smtClean="0">
                  <a:latin typeface="Verdana" pitchFamily="34" charset="0"/>
                </a:rPr>
                <a:t>Ciclo Cascata			Incremental			Evolutivo e Espiral		Iterativo &amp; Incremental</a:t>
              </a:r>
              <a:endParaRPr lang="pt-BR" sz="1200" u="none" dirty="0">
                <a:latin typeface="Verdana" pitchFamily="34" charset="0"/>
              </a:endParaRPr>
            </a:p>
          </p:txBody>
        </p:sp>
      </p:grpSp>
      <p:sp>
        <p:nvSpPr>
          <p:cNvPr id="38" name="CaixaDeTexto 37"/>
          <p:cNvSpPr txBox="1"/>
          <p:nvPr/>
        </p:nvSpPr>
        <p:spPr>
          <a:xfrm>
            <a:off x="3321140" y="6260374"/>
            <a:ext cx="56800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81000"/>
            <a:r>
              <a:rPr lang="pt-BR" sz="1200" dirty="0" smtClean="0">
                <a:latin typeface="Verdana" pitchFamily="34" charset="0"/>
              </a:rPr>
              <a:t>Fontes: BEI90, CAR98, GIL88, JAC98, KRU98, MYE79, PRE95 e SUM07</a:t>
            </a:r>
          </a:p>
        </p:txBody>
      </p:sp>
      <p:sp>
        <p:nvSpPr>
          <p:cNvPr id="30" name="Elipse 29"/>
          <p:cNvSpPr/>
          <p:nvPr/>
        </p:nvSpPr>
        <p:spPr bwMode="auto">
          <a:xfrm>
            <a:off x="6861426" y="3637565"/>
            <a:ext cx="2068292" cy="1648823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Engenharia de Software</a:t>
            </a:r>
          </a:p>
        </p:txBody>
      </p:sp>
      <p:grpSp>
        <p:nvGrpSpPr>
          <p:cNvPr id="6" name="Grupo 35"/>
          <p:cNvGrpSpPr/>
          <p:nvPr/>
        </p:nvGrpSpPr>
        <p:grpSpPr>
          <a:xfrm>
            <a:off x="62189" y="5146697"/>
            <a:ext cx="7113871" cy="1282699"/>
            <a:chOff x="62189" y="4932383"/>
            <a:chExt cx="7113871" cy="1282699"/>
          </a:xfrm>
        </p:grpSpPr>
        <p:cxnSp>
          <p:nvCxnSpPr>
            <p:cNvPr id="22" name="Conector de seta reta 21"/>
            <p:cNvCxnSpPr/>
            <p:nvPr/>
          </p:nvCxnSpPr>
          <p:spPr bwMode="auto">
            <a:xfrm flipV="1">
              <a:off x="247668" y="4932383"/>
              <a:ext cx="6896100" cy="1282699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18" name="CaixaDeTexto 17"/>
            <p:cNvSpPr txBox="1"/>
            <p:nvPr/>
          </p:nvSpPr>
          <p:spPr>
            <a:xfrm rot="20983813">
              <a:off x="62189" y="5234721"/>
              <a:ext cx="71138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254000"/>
              <a:r>
                <a:rPr lang="pt-BR" sz="1200" dirty="0" smtClean="0">
                  <a:latin typeface="Verdana" pitchFamily="34" charset="0"/>
                </a:rPr>
                <a:t>Programa Monolítico		</a:t>
              </a:r>
              <a:r>
                <a:rPr lang="pt-BR" sz="1200" dirty="0" err="1" smtClean="0">
                  <a:latin typeface="Verdana" pitchFamily="34" charset="0"/>
                </a:rPr>
                <a:t>Modularização</a:t>
              </a:r>
              <a:r>
                <a:rPr lang="pt-BR" sz="1200" dirty="0" smtClean="0">
                  <a:latin typeface="Verdana" pitchFamily="34" charset="0"/>
                </a:rPr>
                <a:t>		</a:t>
              </a:r>
              <a:r>
                <a:rPr lang="pt-BR" sz="1200" dirty="0" err="1" smtClean="0">
                  <a:latin typeface="Verdana" pitchFamily="34" charset="0"/>
                </a:rPr>
                <a:t>Client-Server</a:t>
              </a:r>
              <a:r>
                <a:rPr lang="pt-BR" sz="1200" dirty="0" smtClean="0">
                  <a:latin typeface="Verdana" pitchFamily="34" charset="0"/>
                </a:rPr>
                <a:t>			Arquitetura MVC (Web)</a:t>
              </a:r>
              <a:endParaRPr lang="pt-BR" sz="1200" u="none" dirty="0">
                <a:latin typeface="Verdan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/>
          </a:bodyPr>
          <a:lstStyle/>
          <a:p>
            <a:r>
              <a:rPr lang="pt-BR" dirty="0" smtClean="0">
                <a:sym typeface="Wingdings" pitchFamily="2" charset="2"/>
              </a:rPr>
              <a:t>Por que Gestão em TI?</a:t>
            </a: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Segurança da Informação?</a:t>
            </a: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Desenvolvimento para Web?</a:t>
            </a: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fazer uma Especialização?</a:t>
            </a:r>
          </a:p>
        </p:txBody>
      </p:sp>
      <p:sp>
        <p:nvSpPr>
          <p:cNvPr id="4" name="Retângulo 3"/>
          <p:cNvSpPr/>
          <p:nvPr/>
        </p:nvSpPr>
        <p:spPr>
          <a:xfrm>
            <a:off x="500034" y="4801142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5193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entrar no mercado?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/>
          </a:bodyPr>
          <a:lstStyle/>
          <a:p>
            <a:r>
              <a:rPr lang="pt-BR" dirty="0" smtClean="0"/>
              <a:t>Construindo sua Empregabilidade:</a:t>
            </a:r>
          </a:p>
          <a:p>
            <a:pPr lvl="1"/>
            <a:r>
              <a:rPr lang="pt-BR" dirty="0" smtClean="0"/>
              <a:t>Formando a Competência necessária:</a:t>
            </a:r>
          </a:p>
          <a:p>
            <a:pPr lvl="2"/>
            <a:r>
              <a:rPr lang="pt-BR" dirty="0" smtClean="0"/>
              <a:t>Conhecimentos + Habilidades + Atitudes</a:t>
            </a:r>
          </a:p>
          <a:p>
            <a:pPr lvl="1"/>
            <a:r>
              <a:rPr lang="pt-BR" dirty="0" smtClean="0"/>
              <a:t>Conhecimento:</a:t>
            </a:r>
          </a:p>
          <a:p>
            <a:pPr lvl="2"/>
            <a:r>
              <a:rPr lang="pt-BR" dirty="0" smtClean="0"/>
              <a:t>Graduação</a:t>
            </a:r>
          </a:p>
          <a:p>
            <a:pPr lvl="2"/>
            <a:r>
              <a:rPr lang="pt-BR" dirty="0" smtClean="0"/>
              <a:t>Especialização x Mestrado x Doutorado</a:t>
            </a:r>
          </a:p>
          <a:p>
            <a:pPr lvl="1"/>
            <a:r>
              <a:rPr lang="pt-BR" dirty="0" smtClean="0"/>
              <a:t>Habilidades:</a:t>
            </a:r>
          </a:p>
          <a:p>
            <a:pPr lvl="2"/>
            <a:r>
              <a:rPr lang="pt-BR" dirty="0" smtClean="0"/>
              <a:t>Estágio, </a:t>
            </a:r>
            <a:r>
              <a:rPr lang="en-US" i="1" dirty="0" smtClean="0"/>
              <a:t>Trainee</a:t>
            </a:r>
            <a:r>
              <a:rPr lang="pt-BR" dirty="0" smtClean="0"/>
              <a:t>, Júnior e Certificação</a:t>
            </a:r>
          </a:p>
          <a:p>
            <a:pPr lvl="1"/>
            <a:r>
              <a:rPr lang="pt-BR" dirty="0" smtClean="0"/>
              <a:t>Atitudes:</a:t>
            </a:r>
          </a:p>
          <a:p>
            <a:pPr lvl="2"/>
            <a:r>
              <a:rPr lang="pt-BR" dirty="0" smtClean="0"/>
              <a:t>Conheça a si mesmo </a:t>
            </a:r>
            <a:r>
              <a:rPr lang="pt-BR" dirty="0" smtClean="0">
                <a:sym typeface="Wingdings"/>
              </a:rPr>
              <a:t> Erre  Melhore</a:t>
            </a:r>
            <a:endParaRPr lang="pt-BR" dirty="0" smtClean="0"/>
          </a:p>
        </p:txBody>
      </p:sp>
      <p:pic>
        <p:nvPicPr>
          <p:cNvPr id="3074" name="Picture 2" descr="C:\Documents and Settings\marciorm\Configurações locais\Temporary Internet Files\Content.IE5\5TZPZC40\MPj04100530000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423" y="3643314"/>
            <a:ext cx="233673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Carreira Profissional</a:t>
            </a:r>
            <a:endParaRPr lang="pt-BR" dirty="0"/>
          </a:p>
        </p:txBody>
      </p:sp>
      <p:cxnSp>
        <p:nvCxnSpPr>
          <p:cNvPr id="5" name="Conector de seta reta 4"/>
          <p:cNvCxnSpPr/>
          <p:nvPr/>
        </p:nvCxnSpPr>
        <p:spPr>
          <a:xfrm rot="5400000">
            <a:off x="-999767" y="4572405"/>
            <a:ext cx="3571106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e seta reta 6"/>
          <p:cNvCxnSpPr/>
          <p:nvPr/>
        </p:nvCxnSpPr>
        <p:spPr>
          <a:xfrm>
            <a:off x="500034" y="6084348"/>
            <a:ext cx="8072494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rma livre 7"/>
          <p:cNvSpPr/>
          <p:nvPr/>
        </p:nvSpPr>
        <p:spPr>
          <a:xfrm>
            <a:off x="1028900" y="3648935"/>
            <a:ext cx="6728347" cy="2422477"/>
          </a:xfrm>
          <a:custGeom>
            <a:avLst/>
            <a:gdLst>
              <a:gd name="connsiteX0" fmla="*/ 0 w 6728347"/>
              <a:gd name="connsiteY0" fmla="*/ 2422477 h 2422477"/>
              <a:gd name="connsiteX1" fmla="*/ 1173708 w 6728347"/>
              <a:gd name="connsiteY1" fmla="*/ 2204113 h 2422477"/>
              <a:gd name="connsiteX2" fmla="*/ 1733266 w 6728347"/>
              <a:gd name="connsiteY2" fmla="*/ 1876567 h 2422477"/>
              <a:gd name="connsiteX3" fmla="*/ 2565779 w 6728347"/>
              <a:gd name="connsiteY3" fmla="*/ 825689 h 2422477"/>
              <a:gd name="connsiteX4" fmla="*/ 3425588 w 6728347"/>
              <a:gd name="connsiteY4" fmla="*/ 279779 h 2422477"/>
              <a:gd name="connsiteX5" fmla="*/ 5254388 w 6728347"/>
              <a:gd name="connsiteY5" fmla="*/ 225188 h 2422477"/>
              <a:gd name="connsiteX6" fmla="*/ 6127845 w 6728347"/>
              <a:gd name="connsiteY6" fmla="*/ 1630907 h 2422477"/>
              <a:gd name="connsiteX7" fmla="*/ 6728347 w 6728347"/>
              <a:gd name="connsiteY7" fmla="*/ 2367886 h 2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28347" h="2422477">
                <a:moveTo>
                  <a:pt x="0" y="2422477"/>
                </a:moveTo>
                <a:cubicBezTo>
                  <a:pt x="442415" y="2358787"/>
                  <a:pt x="884830" y="2295098"/>
                  <a:pt x="1173708" y="2204113"/>
                </a:cubicBezTo>
                <a:cubicBezTo>
                  <a:pt x="1462586" y="2113128"/>
                  <a:pt x="1501254" y="2106304"/>
                  <a:pt x="1733266" y="1876567"/>
                </a:cubicBezTo>
                <a:cubicBezTo>
                  <a:pt x="1965278" y="1646830"/>
                  <a:pt x="2283725" y="1091820"/>
                  <a:pt x="2565779" y="825689"/>
                </a:cubicBezTo>
                <a:cubicBezTo>
                  <a:pt x="2847833" y="559558"/>
                  <a:pt x="2977487" y="379862"/>
                  <a:pt x="3425588" y="279779"/>
                </a:cubicBezTo>
                <a:cubicBezTo>
                  <a:pt x="3873689" y="179696"/>
                  <a:pt x="4804012" y="0"/>
                  <a:pt x="5254388" y="225188"/>
                </a:cubicBezTo>
                <a:cubicBezTo>
                  <a:pt x="5704764" y="450376"/>
                  <a:pt x="5882185" y="1273791"/>
                  <a:pt x="6127845" y="1630907"/>
                </a:cubicBezTo>
                <a:cubicBezTo>
                  <a:pt x="6373505" y="1988023"/>
                  <a:pt x="6437195" y="2256429"/>
                  <a:pt x="6728347" y="2367886"/>
                </a:cubicBezTo>
              </a:path>
            </a:pathLst>
          </a:cu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Conector reto 11"/>
          <p:cNvCxnSpPr/>
          <p:nvPr/>
        </p:nvCxnSpPr>
        <p:spPr>
          <a:xfrm rot="5400000">
            <a:off x="1393406" y="5821776"/>
            <a:ext cx="64373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 rot="5400000">
            <a:off x="1679555" y="5607065"/>
            <a:ext cx="1071570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/>
          <p:cNvCxnSpPr/>
          <p:nvPr/>
        </p:nvCxnSpPr>
        <p:spPr>
          <a:xfrm rot="5400000">
            <a:off x="1771476" y="5214950"/>
            <a:ext cx="185738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 rot="5400000">
            <a:off x="2108183" y="4822041"/>
            <a:ext cx="264320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 rot="5400000">
            <a:off x="2963851" y="4678371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/>
          <p:cNvCxnSpPr/>
          <p:nvPr/>
        </p:nvCxnSpPr>
        <p:spPr>
          <a:xfrm rot="5400000">
            <a:off x="4678363" y="4679165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 rot="16200000">
            <a:off x="656649" y="5201212"/>
            <a:ext cx="119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Graduação</a:t>
            </a:r>
            <a:endParaRPr lang="pt-BR" dirty="0"/>
          </a:p>
        </p:txBody>
      </p:sp>
      <p:sp>
        <p:nvSpPr>
          <p:cNvPr id="26" name="CaixaDeTexto 25"/>
          <p:cNvSpPr txBox="1"/>
          <p:nvPr/>
        </p:nvSpPr>
        <p:spPr>
          <a:xfrm rot="16200000">
            <a:off x="1058997" y="4741608"/>
            <a:ext cx="179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Estágio e </a:t>
            </a:r>
            <a:r>
              <a:rPr lang="en-US" dirty="0" smtClean="0"/>
              <a:t>Trainee</a:t>
            </a:r>
            <a:endParaRPr lang="en-US" dirty="0"/>
          </a:p>
        </p:txBody>
      </p:sp>
      <p:sp>
        <p:nvSpPr>
          <p:cNvPr id="28" name="CaixaDeTexto 27"/>
          <p:cNvSpPr txBox="1"/>
          <p:nvPr/>
        </p:nvSpPr>
        <p:spPr>
          <a:xfrm rot="16200000">
            <a:off x="2080039" y="5051563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Júnior</a:t>
            </a:r>
            <a:endParaRPr lang="pt-BR" dirty="0"/>
          </a:p>
        </p:txBody>
      </p:sp>
      <p:sp>
        <p:nvSpPr>
          <p:cNvPr id="29" name="CaixaDeTexto 28"/>
          <p:cNvSpPr txBox="1"/>
          <p:nvPr/>
        </p:nvSpPr>
        <p:spPr>
          <a:xfrm rot="16200000">
            <a:off x="2815257" y="417346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Pleno</a:t>
            </a:r>
            <a:endParaRPr lang="pt-BR" dirty="0"/>
          </a:p>
        </p:txBody>
      </p:sp>
      <p:sp>
        <p:nvSpPr>
          <p:cNvPr id="30" name="CaixaDeTexto 29"/>
          <p:cNvSpPr txBox="1"/>
          <p:nvPr/>
        </p:nvSpPr>
        <p:spPr>
          <a:xfrm rot="16200000">
            <a:off x="3579555" y="3448610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Sênior</a:t>
            </a:r>
            <a:endParaRPr lang="pt-BR" dirty="0"/>
          </a:p>
        </p:txBody>
      </p:sp>
      <p:sp>
        <p:nvSpPr>
          <p:cNvPr id="31" name="CaixaDeTexto 30"/>
          <p:cNvSpPr txBox="1"/>
          <p:nvPr/>
        </p:nvSpPr>
        <p:spPr>
          <a:xfrm rot="16200000">
            <a:off x="4819762" y="3176696"/>
            <a:ext cx="84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Máster</a:t>
            </a:r>
            <a:endParaRPr lang="pt-BR" dirty="0"/>
          </a:p>
        </p:txBody>
      </p:sp>
      <p:sp>
        <p:nvSpPr>
          <p:cNvPr id="32" name="CaixaDeTexto 31"/>
          <p:cNvSpPr txBox="1"/>
          <p:nvPr/>
        </p:nvSpPr>
        <p:spPr>
          <a:xfrm rot="16200000">
            <a:off x="6441439" y="3891076"/>
            <a:ext cx="1092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Consultor</a:t>
            </a:r>
            <a:endParaRPr lang="pt-BR" dirty="0"/>
          </a:p>
        </p:txBody>
      </p:sp>
      <p:sp>
        <p:nvSpPr>
          <p:cNvPr id="33" name="CaixaDeTexto 32"/>
          <p:cNvSpPr txBox="1"/>
          <p:nvPr/>
        </p:nvSpPr>
        <p:spPr>
          <a:xfrm>
            <a:off x="1500166" y="6072206"/>
            <a:ext cx="7185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246063"/>
            <a:r>
              <a:rPr lang="pt-BR" dirty="0" smtClean="0"/>
              <a:t>22		24		26			30				38							50					60			Idade</a:t>
            </a:r>
            <a:endParaRPr lang="pt-BR" dirty="0"/>
          </a:p>
        </p:txBody>
      </p:sp>
      <p:sp>
        <p:nvSpPr>
          <p:cNvPr id="36" name="CaixaDeTexto 35"/>
          <p:cNvSpPr txBox="1"/>
          <p:nvPr/>
        </p:nvSpPr>
        <p:spPr>
          <a:xfrm rot="16200000">
            <a:off x="-169569" y="3362188"/>
            <a:ext cx="1478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Remuneração</a:t>
            </a:r>
            <a:endParaRPr lang="pt-BR" dirty="0"/>
          </a:p>
        </p:txBody>
      </p:sp>
      <p:pic>
        <p:nvPicPr>
          <p:cNvPr id="6146" name="Picture 2" descr="C:\Documents and Settings\marciorm\Configurações locais\Temporary Internet Files\Content.IE5\5TZPZC40\MPj04278250000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571612"/>
            <a:ext cx="1113402" cy="1000108"/>
          </a:xfrm>
          <a:prstGeom prst="rect">
            <a:avLst/>
          </a:prstGeom>
          <a:noFill/>
        </p:spPr>
      </p:pic>
      <p:pic>
        <p:nvPicPr>
          <p:cNvPr id="6150" name="Picture 6" descr="C:\Documents and Settings\marciorm\Configurações locais\Temporary Internet Files\Content.IE5\HLS51HIF\MPj04222980000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780" y="1571612"/>
            <a:ext cx="667080" cy="1000132"/>
          </a:xfrm>
          <a:prstGeom prst="rect">
            <a:avLst/>
          </a:prstGeom>
          <a:noFill/>
        </p:spPr>
      </p:pic>
      <p:pic>
        <p:nvPicPr>
          <p:cNvPr id="6151" name="Picture 7" descr="C:\Documents and Settings\marciorm\Configurações locais\Temporary Internet Files\Content.IE5\MVCGZQVG\MPj04225890000[1]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298" y="1571612"/>
            <a:ext cx="1500198" cy="999741"/>
          </a:xfrm>
          <a:prstGeom prst="rect">
            <a:avLst/>
          </a:prstGeom>
          <a:noFill/>
        </p:spPr>
      </p:pic>
      <p:pic>
        <p:nvPicPr>
          <p:cNvPr id="6153" name="Picture 9" descr="C:\Documents and Settings\marciorm\Configurações locais\Temporary Internet Files\Content.IE5\HLS51HIF\MPj04306370000[1]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55" name="Picture 11" descr="C:\Documents and Settings\marciorm\Configurações locais\Temporary Internet Files\Content.IE5\5TZPZC40\MPj04317290000[1]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56" name="Picture 12" descr="C:\Documents and Settings\marciorm\Configurações locais\Temporary Internet Files\Content.IE5\GIGGD1DC\MPj04317260000[1]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60" name="Picture 16" descr="C:\Documents and Settings\marciorm\Configurações locais\Temporary Internet Files\Content.IE5\GIGGD1DC\MPj04226460000[1]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44" y="1571612"/>
            <a:ext cx="1490301" cy="1000132"/>
          </a:xfrm>
          <a:prstGeom prst="rect">
            <a:avLst/>
          </a:prstGeom>
          <a:noFill/>
        </p:spPr>
      </p:pic>
      <p:grpSp>
        <p:nvGrpSpPr>
          <p:cNvPr id="3" name="Grupo 37"/>
          <p:cNvGrpSpPr/>
          <p:nvPr/>
        </p:nvGrpSpPr>
        <p:grpSpPr>
          <a:xfrm>
            <a:off x="2487123" y="3656962"/>
            <a:ext cx="6728347" cy="2422477"/>
            <a:chOff x="2487123" y="3656962"/>
            <a:chExt cx="6728347" cy="2422477"/>
          </a:xfrm>
        </p:grpSpPr>
        <p:sp>
          <p:nvSpPr>
            <p:cNvPr id="34" name="Forma livre 33"/>
            <p:cNvSpPr/>
            <p:nvPr/>
          </p:nvSpPr>
          <p:spPr>
            <a:xfrm>
              <a:off x="2487123" y="3656962"/>
              <a:ext cx="6728347" cy="2422477"/>
            </a:xfrm>
            <a:custGeom>
              <a:avLst/>
              <a:gdLst>
                <a:gd name="connsiteX0" fmla="*/ 0 w 6728347"/>
                <a:gd name="connsiteY0" fmla="*/ 2422477 h 2422477"/>
                <a:gd name="connsiteX1" fmla="*/ 1173708 w 6728347"/>
                <a:gd name="connsiteY1" fmla="*/ 2204113 h 2422477"/>
                <a:gd name="connsiteX2" fmla="*/ 1733266 w 6728347"/>
                <a:gd name="connsiteY2" fmla="*/ 1876567 h 2422477"/>
                <a:gd name="connsiteX3" fmla="*/ 2565779 w 6728347"/>
                <a:gd name="connsiteY3" fmla="*/ 825689 h 2422477"/>
                <a:gd name="connsiteX4" fmla="*/ 3425588 w 6728347"/>
                <a:gd name="connsiteY4" fmla="*/ 279779 h 2422477"/>
                <a:gd name="connsiteX5" fmla="*/ 5254388 w 6728347"/>
                <a:gd name="connsiteY5" fmla="*/ 225188 h 2422477"/>
                <a:gd name="connsiteX6" fmla="*/ 6127845 w 6728347"/>
                <a:gd name="connsiteY6" fmla="*/ 1630907 h 2422477"/>
                <a:gd name="connsiteX7" fmla="*/ 6728347 w 6728347"/>
                <a:gd name="connsiteY7" fmla="*/ 2367886 h 242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8347" h="2422477">
                  <a:moveTo>
                    <a:pt x="0" y="2422477"/>
                  </a:moveTo>
                  <a:cubicBezTo>
                    <a:pt x="442415" y="2358787"/>
                    <a:pt x="884830" y="2295098"/>
                    <a:pt x="1173708" y="2204113"/>
                  </a:cubicBezTo>
                  <a:cubicBezTo>
                    <a:pt x="1462586" y="2113128"/>
                    <a:pt x="1501254" y="2106304"/>
                    <a:pt x="1733266" y="1876567"/>
                  </a:cubicBezTo>
                  <a:cubicBezTo>
                    <a:pt x="1965278" y="1646830"/>
                    <a:pt x="2283725" y="1091820"/>
                    <a:pt x="2565779" y="825689"/>
                  </a:cubicBezTo>
                  <a:cubicBezTo>
                    <a:pt x="2847833" y="559558"/>
                    <a:pt x="2977487" y="379862"/>
                    <a:pt x="3425588" y="279779"/>
                  </a:cubicBezTo>
                  <a:cubicBezTo>
                    <a:pt x="3873689" y="179696"/>
                    <a:pt x="4804012" y="0"/>
                    <a:pt x="5254388" y="225188"/>
                  </a:cubicBezTo>
                  <a:cubicBezTo>
                    <a:pt x="5704764" y="450376"/>
                    <a:pt x="5882185" y="1273791"/>
                    <a:pt x="6127845" y="1630907"/>
                  </a:cubicBezTo>
                  <a:cubicBezTo>
                    <a:pt x="6373505" y="1988023"/>
                    <a:pt x="6437195" y="2256429"/>
                    <a:pt x="6728347" y="2367886"/>
                  </a:cubicBezTo>
                </a:path>
              </a:pathLst>
            </a:cu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5" name="CaixaDeTexto 34"/>
            <p:cNvSpPr txBox="1"/>
            <p:nvPr/>
          </p:nvSpPr>
          <p:spPr>
            <a:xfrm rot="19225594">
              <a:off x="3418740" y="4294710"/>
              <a:ext cx="11496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chemeClr val="accent2">
                      <a:lumMod val="50000"/>
                    </a:schemeClr>
                  </a:solidFill>
                </a:rPr>
                <a:t>Principal</a:t>
              </a:r>
              <a:endParaRPr lang="pt-BR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7" name="CaixaDeTexto 36"/>
            <p:cNvSpPr txBox="1"/>
            <p:nvPr/>
          </p:nvSpPr>
          <p:spPr>
            <a:xfrm rot="19169945">
              <a:off x="4704247" y="4416873"/>
              <a:ext cx="14302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chemeClr val="accent4"/>
                  </a:solidFill>
                </a:rPr>
                <a:t>Alternativa</a:t>
              </a:r>
              <a:endParaRPr lang="pt-BR" sz="2000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39" name="Retângulo de cantos arredondados 38"/>
          <p:cNvSpPr/>
          <p:nvPr/>
        </p:nvSpPr>
        <p:spPr>
          <a:xfrm>
            <a:off x="1142976" y="2786058"/>
            <a:ext cx="7286676" cy="8572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 smtClean="0">
                <a:latin typeface="Arial" pitchFamily="34" charset="0"/>
                <a:cs typeface="Arial" pitchFamily="34" charset="0"/>
              </a:rPr>
              <a:t>VOCÊ É O PRODUTO!</a:t>
            </a:r>
            <a:endParaRPr lang="pt-BR" sz="4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Como ganhar dinheiro?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BR" dirty="0" smtClean="0"/>
              <a:t>Ganhando dinheiro para sua empresa</a:t>
            </a:r>
          </a:p>
          <a:p>
            <a:r>
              <a:rPr lang="pt-BR" dirty="0" smtClean="0"/>
              <a:t>Planejando sua carreira:</a:t>
            </a:r>
          </a:p>
          <a:p>
            <a:pPr lvl="1"/>
            <a:r>
              <a:rPr lang="pt-BR" dirty="0" smtClean="0"/>
              <a:t>Decida-se cedo</a:t>
            </a:r>
          </a:p>
          <a:p>
            <a:r>
              <a:rPr lang="pt-BR" dirty="0" smtClean="0"/>
              <a:t>Antecipando-se</a:t>
            </a:r>
          </a:p>
          <a:p>
            <a:pPr>
              <a:buNone/>
            </a:pPr>
            <a:r>
              <a:rPr lang="pt-BR" dirty="0" smtClean="0"/>
              <a:t> 	ao mercado</a:t>
            </a:r>
          </a:p>
          <a:p>
            <a:r>
              <a:rPr lang="pt-BR" dirty="0" smtClean="0"/>
              <a:t>Sendo útil sempre:</a:t>
            </a:r>
          </a:p>
          <a:p>
            <a:pPr lvl="1"/>
            <a:r>
              <a:rPr lang="pt-BR" dirty="0" smtClean="0"/>
              <a:t>Adicione algo no CV todo ano</a:t>
            </a:r>
          </a:p>
        </p:txBody>
      </p:sp>
      <p:sp>
        <p:nvSpPr>
          <p:cNvPr id="7" name="Espaço Reservado para Conteúd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dirty="0" smtClean="0"/>
              <a:t>Carreira em Y:</a:t>
            </a:r>
            <a:endParaRPr lang="pt-BR" dirty="0"/>
          </a:p>
        </p:txBody>
      </p:sp>
      <p:grpSp>
        <p:nvGrpSpPr>
          <p:cNvPr id="3" name="Grupo 10"/>
          <p:cNvGrpSpPr/>
          <p:nvPr/>
        </p:nvGrpSpPr>
        <p:grpSpPr>
          <a:xfrm>
            <a:off x="4542798" y="571480"/>
            <a:ext cx="4219425" cy="7725192"/>
            <a:chOff x="4696225" y="714356"/>
            <a:chExt cx="4219425" cy="7725192"/>
          </a:xfrm>
        </p:grpSpPr>
        <p:sp>
          <p:nvSpPr>
            <p:cNvPr id="5" name="Retângulo 4"/>
            <p:cNvSpPr/>
            <p:nvPr/>
          </p:nvSpPr>
          <p:spPr>
            <a:xfrm>
              <a:off x="4696225" y="714356"/>
              <a:ext cx="4219425" cy="772519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pt-BR" sz="496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Y</a:t>
              </a:r>
              <a:endParaRPr lang="pt-BR" sz="49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8" name="CaixaDeTexto 7"/>
            <p:cNvSpPr txBox="1"/>
            <p:nvPr/>
          </p:nvSpPr>
          <p:spPr>
            <a:xfrm rot="16200000">
              <a:off x="6094547" y="5578087"/>
              <a:ext cx="1330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Comum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CaixaDeTexto 8"/>
            <p:cNvSpPr txBox="1"/>
            <p:nvPr/>
          </p:nvSpPr>
          <p:spPr>
            <a:xfrm rot="18134106">
              <a:off x="6897264" y="3332417"/>
              <a:ext cx="15872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Gerencial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CaixaDeTexto 9"/>
            <p:cNvSpPr txBox="1"/>
            <p:nvPr/>
          </p:nvSpPr>
          <p:spPr>
            <a:xfrm rot="14231296">
              <a:off x="5246987" y="3310993"/>
              <a:ext cx="1330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Técnica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upo 14"/>
          <p:cNvGrpSpPr/>
          <p:nvPr/>
        </p:nvGrpSpPr>
        <p:grpSpPr>
          <a:xfrm>
            <a:off x="3754399" y="3355994"/>
            <a:ext cx="5634911" cy="2981069"/>
            <a:chOff x="3754399" y="3498870"/>
            <a:chExt cx="5634911" cy="2981069"/>
          </a:xfrm>
        </p:grpSpPr>
        <p:sp>
          <p:nvSpPr>
            <p:cNvPr id="12" name="CaixaDeTexto 11"/>
            <p:cNvSpPr txBox="1"/>
            <p:nvPr/>
          </p:nvSpPr>
          <p:spPr>
            <a:xfrm>
              <a:off x="4464391" y="4817946"/>
              <a:ext cx="1783437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Pleno </a:t>
              </a:r>
              <a:r>
                <a:rPr lang="pt-BR" dirty="0" smtClean="0">
                  <a:latin typeface="Arial" pitchFamily="34" charset="0"/>
                  <a:cs typeface="Arial" pitchFamily="34" charset="0"/>
                  <a:sym typeface="Wingdings"/>
                </a:rPr>
                <a:t></a:t>
              </a:r>
              <a:endParaRPr lang="pt-BR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endParaRPr lang="pt-BR" sz="1200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Júnior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Estágio/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Trainee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Graduação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CaixaDeTexto 12"/>
            <p:cNvSpPr txBox="1"/>
            <p:nvPr/>
          </p:nvSpPr>
          <p:spPr>
            <a:xfrm rot="19619906">
              <a:off x="3754399" y="3498870"/>
              <a:ext cx="1838965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Mestrado x PhD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Máster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Sênior</a:t>
              </a:r>
              <a:endParaRPr lang="en-US" i="1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Especialização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CaixaDeTexto 13"/>
            <p:cNvSpPr txBox="1"/>
            <p:nvPr/>
          </p:nvSpPr>
          <p:spPr>
            <a:xfrm rot="1935119">
              <a:off x="7550345" y="3533913"/>
              <a:ext cx="1838965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Executivo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Máster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Sênior</a:t>
              </a:r>
              <a:endParaRPr lang="en-US" i="1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MBA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Esp. em Gestão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7" name="Picture 2" descr="C:\Documents and Settings\marciorm\Configurações locais\Temporary Internet Files\Content.IE5\HLS51HIF\MPj04317340000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206" y="142852"/>
            <a:ext cx="178595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/>
          </a:bodyPr>
          <a:lstStyle/>
          <a:p>
            <a:r>
              <a:rPr lang="pt-BR" dirty="0" smtClean="0">
                <a:sym typeface="Wingdings" pitchFamily="2" charset="2"/>
              </a:rPr>
              <a:t>Por que Gestão em TI?</a:t>
            </a: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Segurança da Informação?</a:t>
            </a: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Desenvolvimento para Web?</a:t>
            </a: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fazer uma Especialização?</a:t>
            </a:r>
          </a:p>
        </p:txBody>
      </p:sp>
      <p:sp>
        <p:nvSpPr>
          <p:cNvPr id="4" name="Retângulo 3"/>
          <p:cNvSpPr/>
          <p:nvPr/>
        </p:nvSpPr>
        <p:spPr>
          <a:xfrm>
            <a:off x="500034" y="1844824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resgatar o investimento?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Valorizando-se!</a:t>
            </a:r>
          </a:p>
          <a:p>
            <a:r>
              <a:rPr lang="pt-BR" dirty="0" smtClean="0"/>
              <a:t>Trabalhando com prazer e idoneidade:</a:t>
            </a:r>
          </a:p>
          <a:p>
            <a:pPr lvl="1"/>
            <a:r>
              <a:rPr lang="pt-BR" dirty="0" smtClean="0"/>
              <a:t>Sinta-se livre para ir e para voltar</a:t>
            </a:r>
          </a:p>
          <a:p>
            <a:r>
              <a:rPr lang="pt-BR" dirty="0" smtClean="0"/>
              <a:t>Arriscando-se:</a:t>
            </a:r>
          </a:p>
          <a:p>
            <a:pPr lvl="1"/>
            <a:r>
              <a:rPr lang="pt-BR" dirty="0" smtClean="0"/>
              <a:t>Aceite e proponha: Remuneração Variável</a:t>
            </a:r>
          </a:p>
          <a:p>
            <a:pPr lvl="1"/>
            <a:r>
              <a:rPr lang="pt-BR" dirty="0" smtClean="0"/>
              <a:t>Participe dos lucros da empresa</a:t>
            </a:r>
          </a:p>
          <a:p>
            <a:pPr lvl="1"/>
            <a:r>
              <a:rPr lang="pt-BR" dirty="0" smtClean="0"/>
              <a:t>Troque Prêmios por Ações da empresa</a:t>
            </a:r>
          </a:p>
          <a:p>
            <a:r>
              <a:rPr lang="pt-BR" dirty="0" smtClean="0"/>
              <a:t>Poupando e Aplicando:</a:t>
            </a:r>
          </a:p>
          <a:p>
            <a:pPr lvl="1"/>
            <a:r>
              <a:rPr lang="pt-BR" dirty="0" smtClean="0"/>
              <a:t>Mantenha sempre 1 ano de salário disponível</a:t>
            </a:r>
          </a:p>
          <a:p>
            <a:pPr lvl="1"/>
            <a:r>
              <a:rPr lang="pt-BR" dirty="0" smtClean="0"/>
              <a:t>Aumentando sua própria eficiência</a:t>
            </a:r>
          </a:p>
        </p:txBody>
      </p:sp>
      <p:pic>
        <p:nvPicPr>
          <p:cNvPr id="4" name="Picture 12" descr="C:\Documents and Settings\marciorm\Configurações locais\Temporary Internet Files\Content.IE5\HLS51HIF\MPj04229930000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130" y="4143404"/>
            <a:ext cx="2056026" cy="1357298"/>
          </a:xfrm>
          <a:prstGeom prst="rect">
            <a:avLst/>
          </a:prstGeom>
          <a:noFill/>
        </p:spPr>
      </p:pic>
      <p:pic>
        <p:nvPicPr>
          <p:cNvPr id="4100" name="Picture 4" descr="C:\Documents and Settings\marciorm\Configurações locais\Temporary Internet Files\Content.IE5\MVCGZQVG\MPj04308050000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20" y="1643050"/>
            <a:ext cx="1567938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Como ir além de sobreviver?</a:t>
            </a:r>
            <a:endParaRPr lang="pt-BR" dirty="0"/>
          </a:p>
        </p:txBody>
      </p:sp>
      <p:sp>
        <p:nvSpPr>
          <p:cNvPr id="48" name="Espaço Reservado para Conteúdo 4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pt-BR" sz="3600" dirty="0" smtClean="0"/>
              <a:t>Não fique só apagando incêndios</a:t>
            </a:r>
          </a:p>
          <a:p>
            <a:r>
              <a:rPr lang="pt-BR" sz="3600" dirty="0" smtClean="0"/>
              <a:t>Trabalhe em projetos</a:t>
            </a:r>
          </a:p>
          <a:p>
            <a:r>
              <a:rPr lang="pt-BR" sz="3600" dirty="0" smtClean="0"/>
              <a:t>Explore as competências</a:t>
            </a:r>
          </a:p>
          <a:p>
            <a:pPr>
              <a:buNone/>
            </a:pPr>
            <a:r>
              <a:rPr lang="pt-BR" sz="3600" dirty="0" smtClean="0"/>
              <a:t>	da empresa</a:t>
            </a:r>
            <a:endParaRPr lang="pt-BR" sz="3600" dirty="0"/>
          </a:p>
        </p:txBody>
      </p:sp>
      <p:pic>
        <p:nvPicPr>
          <p:cNvPr id="51" name="Picture 8" descr="C:\Documents and Settings\marciorm\Configurações locais\Temporary Internet Files\Content.IE5\GIGGD1DC\MPj04313030000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672" y="2348880"/>
            <a:ext cx="4901816" cy="3267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Referências - Livros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751677"/>
              </p:ext>
            </p:extLst>
          </p:nvPr>
        </p:nvGraphicFramePr>
        <p:xfrm>
          <a:off x="326784" y="1774825"/>
          <a:ext cx="8601346" cy="46634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41705"/>
                <a:gridCol w="7659641"/>
              </a:tblGrid>
              <a:tr h="327012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Sigla</a:t>
                      </a:r>
                      <a:endParaRPr lang="pt-BR" sz="1800" dirty="0"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Referência</a:t>
                      </a:r>
                      <a:endParaRPr lang="pt-BR" sz="1800" dirty="0"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27012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BEI90</a:t>
                      </a:r>
                      <a:endParaRPr lang="pt-BR" sz="1800" dirty="0"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BEIZER, Boris. Software testing techniques. </a:t>
                      </a:r>
                      <a:r>
                        <a:rPr lang="en-US" sz="1800" dirty="0" err="1" smtClean="0"/>
                        <a:t>Scottdale</a:t>
                      </a:r>
                      <a:r>
                        <a:rPr lang="en-US" sz="1800" dirty="0" smtClean="0"/>
                        <a:t>: </a:t>
                      </a:r>
                      <a:r>
                        <a:rPr lang="en-US" sz="1800" dirty="0" err="1" smtClean="0"/>
                        <a:t>Coriolis</a:t>
                      </a:r>
                      <a:r>
                        <a:rPr lang="en-US" sz="1800" dirty="0" smtClean="0"/>
                        <a:t> Group, 1990, 2 ed.</a:t>
                      </a:r>
                      <a:endParaRPr lang="pt-BR" sz="1800" dirty="0"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437847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CAR98</a:t>
                      </a:r>
                      <a:endParaRPr lang="pt-BR" sz="1800" dirty="0"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CARZANIGAYZ,</a:t>
                      </a:r>
                      <a:r>
                        <a:rPr lang="pt-BR" sz="1800" baseline="0" dirty="0" smtClean="0"/>
                        <a:t> A., et. al. </a:t>
                      </a:r>
                      <a:r>
                        <a:rPr lang="en-US" sz="1800" baseline="0" dirty="0" smtClean="0"/>
                        <a:t>A Characterization Framework for Software Deployment Technologies. Technical Report CU-CS-857-98, University of Colorado, April 1998.</a:t>
                      </a:r>
                      <a:endParaRPr lang="pt-BR" sz="1800" dirty="0" smtClean="0"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43784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GIL88</a:t>
                      </a:r>
                      <a:endParaRPr lang="pt-BR" sz="1800" dirty="0"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Tom </a:t>
                      </a:r>
                      <a:r>
                        <a:rPr lang="en-US" sz="1800" dirty="0" err="1" smtClean="0"/>
                        <a:t>Gilb</a:t>
                      </a:r>
                      <a:r>
                        <a:rPr lang="en-US" sz="1800" dirty="0" smtClean="0"/>
                        <a:t>. Principles of Software Engineering Management. 1988. Harlow, England: Addison Wesley Longman</a:t>
                      </a:r>
                      <a:endParaRPr lang="pt-BR" sz="1800" dirty="0"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437847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JAC98</a:t>
                      </a:r>
                      <a:endParaRPr lang="pt-BR" sz="1800" dirty="0"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Ivar</a:t>
                      </a:r>
                      <a:r>
                        <a:rPr lang="en-US" sz="1800" dirty="0" smtClean="0"/>
                        <a:t> Jacobson, Grady </a:t>
                      </a:r>
                      <a:r>
                        <a:rPr lang="en-US" sz="1800" dirty="0" err="1" smtClean="0"/>
                        <a:t>Booch</a:t>
                      </a:r>
                      <a:r>
                        <a:rPr lang="en-US" sz="1800" dirty="0" smtClean="0"/>
                        <a:t>, and James </a:t>
                      </a:r>
                      <a:r>
                        <a:rPr lang="en-US" sz="1800" dirty="0" err="1" smtClean="0"/>
                        <a:t>Rumbaugh</a:t>
                      </a:r>
                      <a:r>
                        <a:rPr lang="en-US" sz="1800" dirty="0" smtClean="0"/>
                        <a:t>. The Unified Software Development Process. 1998. Addison Wesley Longman.</a:t>
                      </a:r>
                      <a:endParaRPr lang="pt-BR" sz="1800" dirty="0"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437847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KRU98</a:t>
                      </a:r>
                      <a:endParaRPr lang="pt-BR" sz="1800" dirty="0"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P. </a:t>
                      </a:r>
                      <a:r>
                        <a:rPr lang="en-US" sz="1800" dirty="0" err="1" smtClean="0"/>
                        <a:t>Kruchten</a:t>
                      </a:r>
                      <a:r>
                        <a:rPr lang="en-US" sz="1800" dirty="0" smtClean="0"/>
                        <a:t>;  The Rational Unified Process: An Introduction, Object </a:t>
                      </a:r>
                    </a:p>
                    <a:p>
                      <a:r>
                        <a:rPr lang="en-US" sz="1800" dirty="0" smtClean="0"/>
                        <a:t>Technology Series, Addison-Wesley, 1998. </a:t>
                      </a:r>
                      <a:endParaRPr lang="pt-BR" sz="1800" dirty="0"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27012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MYE79</a:t>
                      </a:r>
                      <a:endParaRPr lang="pt-BR" sz="1800" dirty="0"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MYERS, </a:t>
                      </a:r>
                      <a:r>
                        <a:rPr lang="en-US" sz="1800" dirty="0" err="1" smtClean="0"/>
                        <a:t>Glenford</a:t>
                      </a:r>
                      <a:r>
                        <a:rPr lang="en-US" sz="1800" dirty="0" smtClean="0"/>
                        <a:t> J. The art of software testing. New York: John Wiley &amp; Sons, 1979. </a:t>
                      </a:r>
                      <a:endParaRPr lang="pt-BR" sz="1800" dirty="0"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27012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PRE95</a:t>
                      </a:r>
                      <a:endParaRPr lang="pt-BR" sz="1800" dirty="0"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PRESSMAN, R. S. Engenharia de software. São Paulo: </a:t>
                      </a:r>
                      <a:r>
                        <a:rPr lang="pt-BR" sz="1800" dirty="0" err="1" smtClean="0"/>
                        <a:t>Makron</a:t>
                      </a:r>
                      <a:r>
                        <a:rPr lang="pt-BR" sz="1800" dirty="0" smtClean="0"/>
                        <a:t> Books. 1995.</a:t>
                      </a:r>
                      <a:endParaRPr lang="pt-BR" sz="1800" dirty="0"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27012">
                <a:tc>
                  <a:txBody>
                    <a:bodyPr/>
                    <a:lstStyle/>
                    <a:p>
                      <a:r>
                        <a:rPr lang="pt-BR" sz="1800" dirty="0" smtClean="0"/>
                        <a:t>SUM07</a:t>
                      </a:r>
                      <a:endParaRPr lang="pt-BR" sz="1800" dirty="0"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dirty="0" err="1" smtClean="0"/>
                        <a:t>Sommerville</a:t>
                      </a:r>
                      <a:r>
                        <a:rPr lang="pt-BR" sz="1800" dirty="0" smtClean="0"/>
                        <a:t>, Ian. Engenharia de Software. 8ª</a:t>
                      </a:r>
                      <a:r>
                        <a:rPr lang="pt-BR" sz="1800" baseline="0" dirty="0" smtClean="0"/>
                        <a:t> Ed. Pearson / </a:t>
                      </a:r>
                      <a:r>
                        <a:rPr lang="pt-BR" sz="1800" baseline="0" dirty="0" err="1" smtClean="0"/>
                        <a:t>Prentice</a:t>
                      </a:r>
                      <a:r>
                        <a:rPr lang="pt-BR" sz="1800" baseline="0" dirty="0" smtClean="0"/>
                        <a:t> Hall. 2007.</a:t>
                      </a:r>
                      <a:endParaRPr lang="pt-BR" sz="1800" dirty="0" smtClean="0">
                        <a:latin typeface="Verdan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Referências - Artigos e sites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628801"/>
            <a:ext cx="8928992" cy="5112568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t-BR" sz="1700" dirty="0"/>
              <a:t>Barbara </a:t>
            </a:r>
            <a:r>
              <a:rPr lang="pt-BR" sz="1700" dirty="0" err="1"/>
              <a:t>Gomolski</a:t>
            </a:r>
            <a:r>
              <a:rPr lang="pt-BR" sz="1700" dirty="0"/>
              <a:t> - </a:t>
            </a:r>
            <a:r>
              <a:rPr lang="pt-BR" sz="1700" i="1" dirty="0">
                <a:hlinkClick r:id="rId2"/>
              </a:rPr>
              <a:t>Como melhorar o relacionamento CIO/CFO</a:t>
            </a:r>
            <a:r>
              <a:rPr lang="pt-BR" sz="1700" dirty="0"/>
              <a:t> - Info Corporate – 2007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t-BR" sz="1700" dirty="0"/>
              <a:t>CERT. </a:t>
            </a:r>
            <a:r>
              <a:rPr lang="pt-BR" sz="1700" dirty="0">
                <a:hlinkClick r:id="rId3"/>
              </a:rPr>
              <a:t>Estatísticas dos Incidentes Reportados ao CERT.br.</a:t>
            </a:r>
            <a:r>
              <a:rPr lang="pt-BR" sz="1700" dirty="0"/>
              <a:t> 11/2/2011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t-BR" sz="1700" dirty="0"/>
              <a:t>CERT. </a:t>
            </a:r>
            <a:r>
              <a:rPr lang="pt-BR" sz="1700" dirty="0">
                <a:hlinkClick r:id="rId4"/>
              </a:rPr>
              <a:t>Incidentes Reportados ao CERT.br - Janeiro a Dezembro de 2010</a:t>
            </a:r>
            <a:r>
              <a:rPr lang="pt-BR" sz="1700" dirty="0"/>
              <a:t>. 11/2/2011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t-BR" sz="1700" dirty="0" err="1" smtClean="0"/>
              <a:t>Christy</a:t>
            </a:r>
            <a:r>
              <a:rPr lang="pt-BR" sz="1700" dirty="0" smtClean="0"/>
              <a:t> </a:t>
            </a:r>
            <a:r>
              <a:rPr lang="pt-BR" sz="1700" dirty="0" err="1" smtClean="0"/>
              <a:t>Pettey</a:t>
            </a:r>
            <a:r>
              <a:rPr lang="pt-BR" sz="1700" dirty="0"/>
              <a:t> &amp; Laurence </a:t>
            </a:r>
            <a:r>
              <a:rPr lang="pt-BR" sz="1700" dirty="0" err="1" smtClean="0"/>
              <a:t>Goasduff</a:t>
            </a:r>
            <a:r>
              <a:rPr lang="pt-BR" sz="1700" dirty="0" smtClean="0"/>
              <a:t>. </a:t>
            </a:r>
            <a:r>
              <a:rPr lang="en-US" sz="1700" dirty="0">
                <a:hlinkClick r:id="rId5"/>
              </a:rPr>
              <a:t>Gartner Executive Programs Worldwide Survey of More Than 2,000 CIOs Identifies Cloud Computing as Top Technology Priority for CIOs in </a:t>
            </a:r>
            <a:r>
              <a:rPr lang="en-US" sz="1700" dirty="0" smtClean="0">
                <a:hlinkClick r:id="rId5"/>
              </a:rPr>
              <a:t>2011</a:t>
            </a:r>
            <a:r>
              <a:rPr lang="en-US" sz="1700" dirty="0" smtClean="0"/>
              <a:t>. Jan/2011</a:t>
            </a:r>
            <a:endParaRPr lang="pt-BR" sz="1700" dirty="0" smtClean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t-BR" sz="1700" dirty="0" err="1"/>
              <a:t>Computerwold</a:t>
            </a:r>
            <a:r>
              <a:rPr lang="pt-BR" sz="1700" dirty="0"/>
              <a:t> - </a:t>
            </a:r>
            <a:r>
              <a:rPr lang="pt-BR" sz="1700" i="1" dirty="0">
                <a:hlinkClick r:id="rId6"/>
              </a:rPr>
              <a:t>Ameaças internas são maiores preocupações de diretores de TI</a:t>
            </a:r>
            <a:r>
              <a:rPr lang="pt-BR" sz="1700" dirty="0"/>
              <a:t> . 6/6/2008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t-BR" sz="1700" dirty="0" smtClean="0"/>
              <a:t>Jorge </a:t>
            </a:r>
            <a:r>
              <a:rPr lang="pt-BR" sz="1700" dirty="0"/>
              <a:t>Dominguez - </a:t>
            </a:r>
            <a:r>
              <a:rPr lang="en-US" sz="1700" i="1" dirty="0">
                <a:hlinkClick r:id="rId7"/>
              </a:rPr>
              <a:t>The Curious Case of the CHAOS Report 2009</a:t>
            </a:r>
            <a:endParaRPr lang="pt-BR" sz="1700" dirty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t-BR" sz="1700" dirty="0"/>
              <a:t>Márcio Moreira. </a:t>
            </a:r>
            <a:r>
              <a:rPr lang="pt-BR" sz="1700" dirty="0">
                <a:hlinkClick r:id="rId8"/>
              </a:rPr>
              <a:t>Empreendedorismo &amp; Empregabilidade</a:t>
            </a:r>
            <a:r>
              <a:rPr lang="pt-BR" sz="1700" dirty="0"/>
              <a:t>. Center </a:t>
            </a:r>
            <a:r>
              <a:rPr lang="pt-BR" sz="1700" dirty="0" err="1"/>
              <a:t>Convention</a:t>
            </a:r>
            <a:r>
              <a:rPr lang="pt-BR" sz="1700" dirty="0"/>
              <a:t> - 1o Encontro de Profissionais de </a:t>
            </a:r>
            <a:r>
              <a:rPr lang="pt-BR" sz="1700" dirty="0" smtClean="0"/>
              <a:t>TI. Set/2009.</a:t>
            </a:r>
            <a:endParaRPr lang="pt-BR" sz="1700" dirty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t-BR" sz="1700" dirty="0" smtClean="0"/>
              <a:t>Márcio </a:t>
            </a:r>
            <a:r>
              <a:rPr lang="pt-BR" sz="1700" dirty="0"/>
              <a:t>Moreira &amp; Rogério Mendes - </a:t>
            </a:r>
            <a:r>
              <a:rPr lang="pt-BR" sz="1700" i="1" dirty="0">
                <a:hlinkClick r:id="rId9"/>
              </a:rPr>
              <a:t>ITIL na Gestão da Segurança da Informação</a:t>
            </a:r>
            <a:r>
              <a:rPr lang="pt-BR" sz="1700" dirty="0"/>
              <a:t> – 5º CONTECSI – USP – SP – 2008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t-BR" sz="1700" dirty="0"/>
              <a:t>Márcio Moreira. </a:t>
            </a:r>
            <a:r>
              <a:rPr lang="pt-BR" sz="1700" dirty="0">
                <a:hlinkClick r:id="rId10"/>
              </a:rPr>
              <a:t>Papel da Segurança da Informação na Gestão de TI</a:t>
            </a:r>
            <a:r>
              <a:rPr lang="pt-BR" sz="1700" dirty="0"/>
              <a:t> . </a:t>
            </a:r>
            <a:r>
              <a:rPr lang="pt-BR" sz="1700" dirty="0" err="1"/>
              <a:t>Fev</a:t>
            </a:r>
            <a:r>
              <a:rPr lang="pt-BR" sz="1700" dirty="0"/>
              <a:t>/2011.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1700" dirty="0"/>
              <a:t>NIST. </a:t>
            </a:r>
            <a:r>
              <a:rPr lang="en-US" sz="1700" dirty="0">
                <a:hlinkClick r:id="rId11"/>
              </a:rPr>
              <a:t>Internet Crime Report 2007</a:t>
            </a:r>
            <a:r>
              <a:rPr lang="en-US" sz="1700" dirty="0"/>
              <a:t>. 11/2/2011.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t-BR" sz="1700" dirty="0"/>
              <a:t>Richard </a:t>
            </a:r>
            <a:r>
              <a:rPr lang="pt-BR" sz="1700" dirty="0" err="1"/>
              <a:t>Bejtlich</a:t>
            </a:r>
            <a:r>
              <a:rPr lang="pt-BR" sz="1700" dirty="0"/>
              <a:t>. </a:t>
            </a:r>
            <a:r>
              <a:rPr lang="pt-BR" sz="1700" dirty="0" err="1">
                <a:hlinkClick r:id="rId12"/>
              </a:rPr>
              <a:t>Insider</a:t>
            </a:r>
            <a:r>
              <a:rPr lang="pt-BR" sz="1700" dirty="0">
                <a:hlinkClick r:id="rId12"/>
              </a:rPr>
              <a:t> </a:t>
            </a:r>
            <a:r>
              <a:rPr lang="pt-BR" sz="1700" dirty="0" err="1">
                <a:hlinkClick r:id="rId12"/>
              </a:rPr>
              <a:t>Threat</a:t>
            </a:r>
            <a:r>
              <a:rPr lang="pt-BR" sz="1700" dirty="0">
                <a:hlinkClick r:id="rId12"/>
              </a:rPr>
              <a:t> </a:t>
            </a:r>
            <a:r>
              <a:rPr lang="pt-BR" sz="1700" dirty="0" err="1">
                <a:hlinkClick r:id="rId12"/>
              </a:rPr>
              <a:t>Myth</a:t>
            </a:r>
            <a:r>
              <a:rPr lang="pt-BR" sz="1700" dirty="0">
                <a:hlinkClick r:id="rId12"/>
              </a:rPr>
              <a:t> </a:t>
            </a:r>
            <a:r>
              <a:rPr lang="pt-BR" sz="1700" dirty="0" err="1">
                <a:hlinkClick r:id="rId12"/>
              </a:rPr>
              <a:t>Documentation</a:t>
            </a:r>
            <a:r>
              <a:rPr lang="pt-BR" sz="1700" dirty="0"/>
              <a:t>. 11/2/2011</a:t>
            </a:r>
            <a:r>
              <a:rPr lang="pt-BR" sz="1700" dirty="0" smtClean="0"/>
              <a:t>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t-BR" sz="1700" dirty="0" err="1" smtClean="0"/>
              <a:t>Standish</a:t>
            </a:r>
            <a:r>
              <a:rPr lang="pt-BR" sz="1700" dirty="0" smtClean="0"/>
              <a:t> </a:t>
            </a:r>
            <a:r>
              <a:rPr lang="pt-BR" sz="1700" dirty="0" err="1"/>
              <a:t>Group</a:t>
            </a:r>
            <a:r>
              <a:rPr lang="pt-BR" sz="1700" dirty="0"/>
              <a:t> – </a:t>
            </a:r>
            <a:r>
              <a:rPr lang="pt-BR" sz="1700" i="1" dirty="0" err="1">
                <a:hlinkClick r:id="rId13"/>
              </a:rPr>
              <a:t>Chaos</a:t>
            </a:r>
            <a:r>
              <a:rPr lang="pt-BR" sz="1700" i="1" dirty="0">
                <a:hlinkClick r:id="rId13"/>
              </a:rPr>
              <a:t> </a:t>
            </a:r>
            <a:r>
              <a:rPr lang="pt-BR" sz="1700" i="1" dirty="0" err="1">
                <a:hlinkClick r:id="rId13"/>
              </a:rPr>
              <a:t>Report</a:t>
            </a:r>
            <a:r>
              <a:rPr lang="pt-BR" sz="1700" i="1" dirty="0">
                <a:hlinkClick r:id="rId13"/>
              </a:rPr>
              <a:t> </a:t>
            </a:r>
            <a:r>
              <a:rPr lang="pt-BR" sz="1700" dirty="0"/>
              <a:t>– </a:t>
            </a:r>
            <a:r>
              <a:rPr lang="pt-BR" sz="1700" dirty="0" smtClean="0"/>
              <a:t>1994</a:t>
            </a:r>
            <a:endParaRPr lang="pt-BR" sz="1700" dirty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pt-BR" sz="1700" dirty="0" err="1" smtClean="0"/>
              <a:t>WhiteHat</a:t>
            </a:r>
            <a:r>
              <a:rPr lang="pt-BR" sz="1700" dirty="0" smtClean="0"/>
              <a:t>. </a:t>
            </a:r>
            <a:r>
              <a:rPr lang="en-US" sz="1700" dirty="0" err="1">
                <a:hlinkClick r:id="rId14"/>
              </a:rPr>
              <a:t>WhiteHat</a:t>
            </a:r>
            <a:r>
              <a:rPr lang="en-US" sz="1700" dirty="0">
                <a:hlinkClick r:id="rId14"/>
              </a:rPr>
              <a:t> Website Security Statistics </a:t>
            </a:r>
            <a:r>
              <a:rPr lang="en-US" sz="1700" dirty="0" smtClean="0">
                <a:hlinkClick r:id="rId14"/>
              </a:rPr>
              <a:t>Report</a:t>
            </a:r>
            <a:r>
              <a:rPr lang="en-US" sz="1700" dirty="0" smtClean="0"/>
              <a:t>. 11/2/2011.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212976"/>
            <a:ext cx="8320438" cy="1673352"/>
          </a:xfrm>
        </p:spPr>
        <p:txBody>
          <a:bodyPr anchor="ctr">
            <a:noAutofit/>
          </a:bodyPr>
          <a:lstStyle/>
          <a:p>
            <a:r>
              <a:rPr lang="pt-BR" sz="4000" dirty="0" smtClean="0"/>
              <a:t>Visão do mercado de TI em 2011</a:t>
            </a:r>
            <a:endParaRPr lang="pt-BR" sz="4000" dirty="0"/>
          </a:p>
        </p:txBody>
      </p:sp>
      <p:pic>
        <p:nvPicPr>
          <p:cNvPr id="19" name="Imagem 18" descr="Uniminas_Logo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5229200"/>
            <a:ext cx="1800199" cy="1521985"/>
          </a:xfrm>
          <a:prstGeom prst="rect">
            <a:avLst/>
          </a:prstGeom>
          <a:noFill/>
        </p:spPr>
      </p:pic>
      <p:pic>
        <p:nvPicPr>
          <p:cNvPr id="7" name="Imagem 6" descr="Pitagoras_Faculdade_me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345" y="5235227"/>
            <a:ext cx="1440160" cy="1515958"/>
          </a:xfrm>
          <a:prstGeom prst="rect">
            <a:avLst/>
          </a:prstGeom>
        </p:spPr>
      </p:pic>
      <p:pic>
        <p:nvPicPr>
          <p:cNvPr id="8" name="Imagem 7" descr="Pitagoras_PosGraduacao_gg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090" y="5229200"/>
            <a:ext cx="1315058" cy="1484784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527248" y="326888"/>
            <a:ext cx="5268888" cy="1301912"/>
          </a:xfrm>
          <a:prstGeom prst="rect">
            <a:avLst/>
          </a:prstGeom>
        </p:spPr>
        <p:txBody>
          <a:bodyPr vert="horz" lIns="91440" tIns="0" rIns="45720" bIns="0" rtlCol="0" anchor="ctr">
            <a:normAutofit fontScale="475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84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4200" dirty="0">
              <a:solidFill>
                <a:schemeClr val="accent1">
                  <a:satMod val="15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defRPr/>
            </a:pPr>
            <a:r>
              <a:rPr lang="pt-BR" sz="4200" dirty="0"/>
              <a:t>Disponível em</a:t>
            </a:r>
            <a:r>
              <a:rPr lang="pt-BR" sz="4200" dirty="0" smtClean="0"/>
              <a:t>:</a:t>
            </a:r>
          </a:p>
          <a:p>
            <a:pPr lvl="0">
              <a:defRPr/>
            </a:pPr>
            <a:r>
              <a:rPr lang="pt-BR" sz="4200" dirty="0" smtClean="0">
                <a:hlinkClick r:id="rId5"/>
              </a:rPr>
              <a:t>http</a:t>
            </a:r>
            <a:r>
              <a:rPr lang="pt-BR" sz="4200" dirty="0">
                <a:hlinkClick r:id="rId5"/>
              </a:rPr>
              <a:t>://si.lopesgazzani.com.br/docentes/marcio</a:t>
            </a:r>
            <a:r>
              <a:rPr lang="pt-BR" sz="4200" dirty="0" smtClean="0">
                <a:hlinkClick r:id="rId5"/>
              </a:rPr>
              <a:t>/</a:t>
            </a:r>
            <a:endParaRPr lang="pt-BR" sz="4200" dirty="0"/>
          </a:p>
        </p:txBody>
      </p:sp>
      <p:sp>
        <p:nvSpPr>
          <p:cNvPr id="11" name="Subtítulo 10"/>
          <p:cNvSpPr>
            <a:spLocks noGrp="1"/>
          </p:cNvSpPr>
          <p:nvPr>
            <p:ph type="subTitle" idx="1"/>
          </p:nvPr>
        </p:nvSpPr>
        <p:spPr>
          <a:xfrm>
            <a:off x="500219" y="1789220"/>
            <a:ext cx="5182344" cy="1539196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pt-BR" dirty="0" smtClean="0"/>
              <a:t>Márcio Moreira</a:t>
            </a:r>
          </a:p>
          <a:p>
            <a:pPr lvl="0">
              <a:defRPr/>
            </a:pPr>
            <a:r>
              <a:rPr lang="pt-BR" dirty="0" smtClean="0">
                <a:hlinkClick r:id="rId6"/>
              </a:rPr>
              <a:t>marcio.moreira@pitagoras.com.br</a:t>
            </a:r>
            <a:endParaRPr lang="pt-BR" dirty="0" smtClean="0"/>
          </a:p>
          <a:p>
            <a:pPr lvl="0">
              <a:defRPr/>
            </a:pPr>
            <a:endParaRPr lang="pt-BR" sz="1700" dirty="0" smtClean="0"/>
          </a:p>
          <a:p>
            <a:pPr lvl="0">
              <a:defRPr/>
            </a:pPr>
            <a:r>
              <a:rPr lang="pt-BR" dirty="0" smtClean="0"/>
              <a:t>8ª Mostra Acadêmica de Software 2011/1</a:t>
            </a:r>
          </a:p>
          <a:p>
            <a:pPr lvl="0">
              <a:defRPr/>
            </a:pPr>
            <a:r>
              <a:rPr lang="pt-BR" dirty="0" smtClean="0"/>
              <a:t>16/Junho/2011</a:t>
            </a:r>
          </a:p>
        </p:txBody>
      </p:sp>
      <p:pic>
        <p:nvPicPr>
          <p:cNvPr id="9" name="Picture 20" descr="C:\Documents and Settings\marciorm\Configurações locais\Temporary Internet Files\Content.IE5\4L186U2J\MPj04221140000[1]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32656"/>
            <a:ext cx="3043991" cy="2913128"/>
          </a:xfrm>
          <a:prstGeom prst="rect">
            <a:avLst/>
          </a:prstGeom>
          <a:noFill/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734" y="5278234"/>
            <a:ext cx="1886213" cy="743054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547" y="6011148"/>
            <a:ext cx="1886400" cy="73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5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Top 10 prioridades em 2011</a:t>
            </a:r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5683444"/>
              </p:ext>
            </p:extLst>
          </p:nvPr>
        </p:nvGraphicFramePr>
        <p:xfrm>
          <a:off x="250825" y="1700211"/>
          <a:ext cx="8760207" cy="396103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62280"/>
                <a:gridCol w="5039424"/>
                <a:gridCol w="3258503"/>
              </a:tblGrid>
              <a:tr h="360094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dirty="0" smtClean="0"/>
                        <a:t>N</a:t>
                      </a:r>
                      <a:endParaRPr lang="pt-BR" sz="1600" noProof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noProof="0" dirty="0" smtClean="0"/>
                        <a:t>Prioridades de </a:t>
                      </a:r>
                      <a:r>
                        <a:rPr lang="pt-BR" sz="1600" baseline="0" noProof="0" dirty="0" smtClean="0"/>
                        <a:t>Negócio (CEO)</a:t>
                      </a:r>
                      <a:endParaRPr lang="pt-BR" sz="1600" noProof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noProof="0" dirty="0" smtClean="0"/>
                        <a:t>Prioridades de TI (</a:t>
                      </a:r>
                      <a:r>
                        <a:rPr lang="pt-BR" sz="1600" noProof="0" dirty="0" err="1" smtClean="0"/>
                        <a:t>CIOs</a:t>
                      </a:r>
                      <a:r>
                        <a:rPr lang="pt-BR" sz="1600" noProof="0" dirty="0" smtClean="0"/>
                        <a:t>)</a:t>
                      </a:r>
                      <a:endParaRPr lang="pt-BR" sz="1600" noProof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60094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/>
                        <a:t>1</a:t>
                      </a:r>
                      <a:endParaRPr lang="pt-BR" sz="1600" noProof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noProof="0" dirty="0" smtClean="0"/>
                        <a:t>Aumentar o crescimento da empresa</a:t>
                      </a:r>
                      <a:endParaRPr lang="pt-BR" sz="1600" noProof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noProof="0" dirty="0" err="1" smtClean="0"/>
                        <a:t>Cloud</a:t>
                      </a:r>
                      <a:r>
                        <a:rPr lang="pt-BR" sz="1600" noProof="0" dirty="0" smtClean="0"/>
                        <a:t> </a:t>
                      </a:r>
                      <a:r>
                        <a:rPr lang="pt-BR" sz="1600" noProof="0" dirty="0"/>
                        <a:t>computing</a:t>
                      </a:r>
                      <a:endParaRPr lang="pt-BR" sz="1600" noProof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60094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/>
                        <a:t>2</a:t>
                      </a:r>
                      <a:endParaRPr lang="pt-BR" sz="1600" noProof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/>
                        <a:t>Atrair</a:t>
                      </a:r>
                      <a:r>
                        <a:rPr lang="pt-BR" sz="1600" baseline="0" noProof="0" smtClean="0"/>
                        <a:t> e reter novos clientes</a:t>
                      </a:r>
                      <a:endParaRPr lang="pt-BR" sz="1600" noProof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dirty="0" smtClean="0"/>
                        <a:t>Virtualização</a:t>
                      </a:r>
                      <a:endParaRPr lang="pt-BR" sz="1600" noProof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60094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/>
                        <a:t>3</a:t>
                      </a:r>
                      <a:endParaRPr lang="pt-BR" sz="1600" noProof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noProof="0" smtClean="0"/>
                        <a:t>Reduzir os custos corporativos</a:t>
                      </a:r>
                      <a:endParaRPr lang="pt-BR" sz="1600" noProof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dirty="0" smtClean="0"/>
                        <a:t>Tecnologias móveis</a:t>
                      </a:r>
                      <a:endParaRPr lang="pt-BR" sz="1600" noProof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60094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/>
                        <a:t>4</a:t>
                      </a:r>
                      <a:endParaRPr lang="pt-BR" sz="1600" noProof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noProof="0" smtClean="0"/>
                        <a:t>Criar novos produtos e serviços (inovação)</a:t>
                      </a:r>
                      <a:endParaRPr lang="pt-BR" sz="1600" noProof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dirty="0" smtClean="0"/>
                        <a:t>Gestão de TI</a:t>
                      </a:r>
                      <a:endParaRPr lang="pt-BR" sz="1600" noProof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60094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/>
                        <a:t>5</a:t>
                      </a:r>
                      <a:endParaRPr lang="pt-BR" sz="1600" noProof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/>
                        <a:t>Melhorar os</a:t>
                      </a:r>
                      <a:r>
                        <a:rPr lang="pt-BR" sz="1600" baseline="0" noProof="0" smtClean="0"/>
                        <a:t> processos de negócio</a:t>
                      </a:r>
                      <a:endParaRPr lang="pt-BR" sz="1600" noProof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dirty="0" smtClean="0"/>
                        <a:t>Inteligência</a:t>
                      </a:r>
                      <a:r>
                        <a:rPr lang="pt-BR" sz="1600" baseline="0" noProof="0" dirty="0" smtClean="0"/>
                        <a:t> de Negócio</a:t>
                      </a:r>
                      <a:endParaRPr lang="pt-BR" sz="1600" noProof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60094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/>
                        <a:t>6</a:t>
                      </a:r>
                      <a:endParaRPr lang="pt-BR" sz="1600" noProof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/>
                        <a:t>Implementar e atualizar</a:t>
                      </a:r>
                      <a:r>
                        <a:rPr lang="pt-BR" sz="1600" baseline="0" noProof="0" smtClean="0"/>
                        <a:t> aplicações de negócio</a:t>
                      </a:r>
                      <a:endParaRPr lang="pt-BR" sz="1600" noProof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dirty="0" smtClean="0"/>
                        <a:t>Rede, voz e comunicação de dados</a:t>
                      </a:r>
                      <a:endParaRPr lang="pt-BR" sz="1600" noProof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60094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/>
                        <a:t>7</a:t>
                      </a:r>
                      <a:endParaRPr lang="pt-BR" sz="1600" noProof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/>
                        <a:t>Melhorar a infraestrutura</a:t>
                      </a:r>
                      <a:r>
                        <a:rPr lang="pt-BR" sz="1600" baseline="0" noProof="0" smtClean="0"/>
                        <a:t> técnica</a:t>
                      </a:r>
                      <a:endParaRPr lang="pt-BR" sz="1600" noProof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dirty="0" smtClean="0"/>
                        <a:t>Aplicações empresariais</a:t>
                      </a:r>
                      <a:endParaRPr lang="pt-BR" sz="1600" noProof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60094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/>
                        <a:t>8</a:t>
                      </a:r>
                      <a:endParaRPr lang="pt-BR" sz="1600" noProof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/>
                        <a:t>Melhorar a eficiência corporativa</a:t>
                      </a:r>
                      <a:endParaRPr lang="pt-BR" sz="1600" noProof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dirty="0" smtClean="0"/>
                        <a:t>Tecnologias colaborativas</a:t>
                      </a:r>
                      <a:endParaRPr lang="pt-BR" sz="1600" noProof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60094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/>
                        <a:t>9</a:t>
                      </a:r>
                      <a:endParaRPr lang="pt-BR" sz="1600" noProof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/>
                        <a:t>Melhorar as</a:t>
                      </a:r>
                      <a:r>
                        <a:rPr lang="pt-BR" sz="1600" baseline="0" noProof="0" smtClean="0"/>
                        <a:t> operações</a:t>
                      </a:r>
                      <a:endParaRPr lang="pt-BR" sz="1600" noProof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dirty="0" smtClean="0"/>
                        <a:t>Melhorar a infraestrutura</a:t>
                      </a:r>
                      <a:endParaRPr lang="pt-BR" sz="1600" noProof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  <a:tr h="360094">
                <a:tc>
                  <a:txBody>
                    <a:bodyPr/>
                    <a:lstStyle/>
                    <a:p>
                      <a:pPr algn="ctr"/>
                      <a:r>
                        <a:rPr lang="pt-BR" sz="1600" noProof="0" smtClean="0"/>
                        <a:t>10</a:t>
                      </a:r>
                      <a:endParaRPr lang="pt-BR" sz="1600" noProof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smtClean="0"/>
                        <a:t>Melhorar a</a:t>
                      </a:r>
                      <a:r>
                        <a:rPr lang="pt-BR" sz="1600" baseline="0" noProof="0" smtClean="0"/>
                        <a:t> continuideade, risco e segurança do negócio</a:t>
                      </a:r>
                      <a:endParaRPr lang="pt-BR" sz="1600" noProof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t-BR" sz="1600" noProof="0" dirty="0"/>
                        <a:t>Web 2.0</a:t>
                      </a:r>
                      <a:endParaRPr lang="pt-BR" sz="1600" noProof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7894" name="Picture 6" descr="http://blog.gogrid.com/wp-content/uploads/2008/10/gartner-logo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996" y="6075634"/>
            <a:ext cx="1714500" cy="593726"/>
          </a:xfrm>
          <a:prstGeom prst="rect">
            <a:avLst/>
          </a:prstGeom>
          <a:noFill/>
        </p:spPr>
      </p:pic>
      <p:sp>
        <p:nvSpPr>
          <p:cNvPr id="3" name="Retângulo 2"/>
          <p:cNvSpPr/>
          <p:nvPr/>
        </p:nvSpPr>
        <p:spPr>
          <a:xfrm>
            <a:off x="251520" y="5673442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36563"/>
            <a:r>
              <a:rPr lang="en-US" sz="1600" i="1" dirty="0" smtClean="0"/>
              <a:t>Chief Executive Officer</a:t>
            </a:r>
            <a:r>
              <a:rPr lang="pt-BR" sz="1600" dirty="0" smtClean="0"/>
              <a:t> (Presidente)						</a:t>
            </a:r>
            <a:r>
              <a:rPr lang="en-US" sz="1600" i="1" dirty="0"/>
              <a:t> Chief Information Officer </a:t>
            </a:r>
            <a:r>
              <a:rPr lang="pt-BR" sz="1600" dirty="0"/>
              <a:t>(Diretor de </a:t>
            </a:r>
            <a:r>
              <a:rPr lang="pt-BR" sz="1600" dirty="0" smtClean="0"/>
              <a:t>TI)</a:t>
            </a:r>
          </a:p>
          <a:p>
            <a:pPr defTabSz="436563"/>
            <a:r>
              <a:rPr lang="pt-BR" sz="1600" dirty="0">
                <a:ea typeface="Verdana" pitchFamily="34" charset="0"/>
                <a:cs typeface="Verdana" pitchFamily="34" charset="0"/>
              </a:rPr>
              <a:t>Fonte: </a:t>
            </a:r>
            <a:r>
              <a:rPr lang="pt-BR" sz="1600" dirty="0" smtClean="0">
                <a:ea typeface="Verdana" pitchFamily="34" charset="0"/>
                <a:cs typeface="Verdana" pitchFamily="34" charset="0"/>
                <a:hlinkClick r:id="rId3"/>
              </a:rPr>
              <a:t>www.gartner.com/it/page.jsp?id=1526414</a:t>
            </a:r>
            <a:endParaRPr lang="pt-BR" sz="1600" dirty="0" smtClean="0">
              <a:ea typeface="Verdana" pitchFamily="34" charset="0"/>
              <a:cs typeface="Verdana" pitchFamily="34" charset="0"/>
            </a:endParaRPr>
          </a:p>
          <a:p>
            <a:pPr defTabSz="436563"/>
            <a:r>
              <a:rPr lang="pt-BR" sz="1600" dirty="0" smtClean="0">
                <a:ea typeface="Verdana" pitchFamily="34" charset="0"/>
                <a:cs typeface="Verdana" pitchFamily="34" charset="0"/>
              </a:rPr>
              <a:t>Legenda:</a:t>
            </a:r>
            <a:endParaRPr lang="pt-BR" sz="16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1187624" y="6506478"/>
            <a:ext cx="2700000" cy="250033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Implantação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3995936" y="6237312"/>
            <a:ext cx="2700000" cy="250033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Desenvolvimento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1187624" y="6237312"/>
            <a:ext cx="2700000" cy="250033"/>
          </a:xfrm>
          <a:prstGeom prst="rect">
            <a:avLst/>
          </a:prstGeom>
          <a:solidFill>
            <a:srgbClr val="00B050">
              <a:alpha val="3019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Gestão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755576" y="5301208"/>
            <a:ext cx="4968552" cy="322041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sz="2000" dirty="0">
              <a:solidFill>
                <a:schemeClr val="tx1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755576" y="2060848"/>
            <a:ext cx="4968552" cy="1080120"/>
          </a:xfrm>
          <a:prstGeom prst="rect">
            <a:avLst/>
          </a:prstGeom>
          <a:solidFill>
            <a:srgbClr val="00B050">
              <a:alpha val="3019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sz="2000" dirty="0">
              <a:solidFill>
                <a:schemeClr val="tx1"/>
              </a:solidFill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755576" y="3140968"/>
            <a:ext cx="4968552" cy="108012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sz="2000" dirty="0">
              <a:solidFill>
                <a:schemeClr val="tx1"/>
              </a:solidFill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3995936" y="6491335"/>
            <a:ext cx="2700000" cy="250033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</a:rPr>
              <a:t>Segurança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755576" y="4221088"/>
            <a:ext cx="4968552" cy="1080120"/>
          </a:xfrm>
          <a:prstGeom prst="rect">
            <a:avLst/>
          </a:prstGeom>
          <a:solidFill>
            <a:srgbClr val="00B050">
              <a:alpha val="3019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sz="2000" dirty="0">
              <a:solidFill>
                <a:schemeClr val="tx1"/>
              </a:solidFill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5796136" y="2060848"/>
            <a:ext cx="3096344" cy="1080120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22" name="Retângulo 21"/>
          <p:cNvSpPr/>
          <p:nvPr/>
        </p:nvSpPr>
        <p:spPr>
          <a:xfrm>
            <a:off x="5796136" y="3140968"/>
            <a:ext cx="3096344" cy="1080120"/>
          </a:xfrm>
          <a:prstGeom prst="rect">
            <a:avLst/>
          </a:prstGeom>
          <a:solidFill>
            <a:srgbClr val="00B050">
              <a:alpha val="3019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sz="2000" dirty="0">
              <a:solidFill>
                <a:schemeClr val="tx1"/>
              </a:solidFill>
            </a:endParaRPr>
          </a:p>
        </p:txBody>
      </p:sp>
      <p:sp>
        <p:nvSpPr>
          <p:cNvPr id="23" name="Retângulo 22"/>
          <p:cNvSpPr/>
          <p:nvPr/>
        </p:nvSpPr>
        <p:spPr>
          <a:xfrm>
            <a:off x="5796136" y="4221088"/>
            <a:ext cx="3096344" cy="720080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5796136" y="4941168"/>
            <a:ext cx="3096344" cy="682081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694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Por que gestão de projetos?</a:t>
            </a:r>
            <a:endParaRPr lang="pt-BR" dirty="0"/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sz="half" idx="4294967295"/>
          </p:nvPr>
        </p:nvGraphicFramePr>
        <p:xfrm>
          <a:off x="347217" y="1773238"/>
          <a:ext cx="4081907" cy="3337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44017"/>
                <a:gridCol w="1062355"/>
                <a:gridCol w="1503680"/>
                <a:gridCol w="871855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Ano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Sucesso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latin typeface="Verdana" pitchFamily="34" charset="0"/>
                        </a:rPr>
                        <a:t>Extrapolação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latin typeface="Verdana" pitchFamily="34" charset="0"/>
                        </a:rPr>
                        <a:t>Falhas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1994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16%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53%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31%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1996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27%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33%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latin typeface="Verdana" pitchFamily="34" charset="0"/>
                        </a:rPr>
                        <a:t>40%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1998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26%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46%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latin typeface="Verdana" pitchFamily="34" charset="0"/>
                        </a:rPr>
                        <a:t>28%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2000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28%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49%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latin typeface="Verdana" pitchFamily="34" charset="0"/>
                        </a:rPr>
                        <a:t>23%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latin typeface="Verdana" pitchFamily="34" charset="0"/>
                        </a:rPr>
                        <a:t>2002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34%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51%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latin typeface="Verdana" pitchFamily="34" charset="0"/>
                        </a:rPr>
                        <a:t>15%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latin typeface="Verdana" pitchFamily="34" charset="0"/>
                        </a:rPr>
                        <a:t>2004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29%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53%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latin typeface="Verdana" pitchFamily="34" charset="0"/>
                        </a:rPr>
                        <a:t>18%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latin typeface="Verdana" pitchFamily="34" charset="0"/>
                        </a:rPr>
                        <a:t>2006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35%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46%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latin typeface="Verdana" pitchFamily="34" charset="0"/>
                        </a:rPr>
                        <a:t>19%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latin typeface="Verdana" pitchFamily="34" charset="0"/>
                        </a:rPr>
                        <a:t>2009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32%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44%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24%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Espaço Reservado para Conteúdo 8"/>
          <p:cNvGraphicFramePr>
            <a:graphicFrameLocks noGrp="1"/>
          </p:cNvGraphicFramePr>
          <p:nvPr>
            <p:ph sz="half" idx="4294967295"/>
          </p:nvPr>
        </p:nvGraphicFramePr>
        <p:xfrm>
          <a:off x="4648200" y="1773238"/>
          <a:ext cx="4038600" cy="4624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285720" y="5286388"/>
            <a:ext cx="37862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1400" u="none" dirty="0" smtClean="0">
                <a:latin typeface="Verdana" pitchFamily="34" charset="0"/>
              </a:rPr>
              <a:t>Fonte: Jorge Dominguez - </a:t>
            </a:r>
            <a:r>
              <a:rPr lang="en-US" sz="1400" i="1" u="none" dirty="0" smtClean="0">
                <a:latin typeface="Verdana" pitchFamily="34" charset="0"/>
                <a:hlinkClick r:id="rId3"/>
              </a:rPr>
              <a:t>The Curious Case of the CHAOS Report 2009</a:t>
            </a:r>
            <a:endParaRPr lang="pt-BR" sz="1400" u="none" dirty="0" smtClean="0">
              <a:latin typeface="Verdana" pitchFamily="34" charset="0"/>
            </a:endParaRPr>
          </a:p>
          <a:p>
            <a:pPr algn="l"/>
            <a:r>
              <a:rPr lang="pt-BR" sz="1400" u="none" dirty="0" smtClean="0">
                <a:latin typeface="Verdana" pitchFamily="34" charset="0"/>
              </a:rPr>
              <a:t>Base: </a:t>
            </a:r>
            <a:r>
              <a:rPr lang="pt-BR" sz="1400" u="none" dirty="0" err="1" smtClean="0">
                <a:latin typeface="Verdana" pitchFamily="34" charset="0"/>
              </a:rPr>
              <a:t>Standish</a:t>
            </a:r>
            <a:r>
              <a:rPr lang="pt-BR" sz="1400" u="none" dirty="0" smtClean="0">
                <a:latin typeface="Verdana" pitchFamily="34" charset="0"/>
              </a:rPr>
              <a:t> </a:t>
            </a:r>
            <a:r>
              <a:rPr lang="pt-BR" sz="1400" u="none" dirty="0" err="1" smtClean="0">
                <a:latin typeface="Verdana" pitchFamily="34" charset="0"/>
              </a:rPr>
              <a:t>Group</a:t>
            </a:r>
            <a:r>
              <a:rPr lang="pt-BR" sz="1400" u="none" dirty="0" smtClean="0">
                <a:latin typeface="Verdana" pitchFamily="34" charset="0"/>
              </a:rPr>
              <a:t> – Pesquisa com 8380 projetos em 365 empresas</a:t>
            </a:r>
          </a:p>
        </p:txBody>
      </p:sp>
    </p:spTree>
    <p:extLst>
      <p:ext uri="{BB962C8B-B14F-4D97-AF65-F5344CB8AC3E}">
        <p14:creationId xmlns:p14="http://schemas.microsoft.com/office/powerpoint/2010/main" val="245103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Resultados dos projetos de TI</a:t>
            </a:r>
            <a:endParaRPr lang="pt-BR" dirty="0"/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sz="half" idx="4294967295"/>
          </p:nvPr>
        </p:nvGraphicFramePr>
        <p:xfrm>
          <a:off x="214282" y="1773238"/>
          <a:ext cx="3825686" cy="1483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67943"/>
                <a:gridCol w="664528"/>
                <a:gridCol w="664528"/>
                <a:gridCol w="764159"/>
                <a:gridCol w="664528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latin typeface="Calibri" pitchFamily="34" charset="0"/>
                        </a:rPr>
                        <a:t>Informação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Calibri" pitchFamily="34" charset="0"/>
                        </a:rPr>
                        <a:t>Grande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latin typeface="Calibri" pitchFamily="34" charset="0"/>
                        </a:rPr>
                        <a:t>Média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latin typeface="Calibri" pitchFamily="34" charset="0"/>
                        </a:rPr>
                        <a:t>Pequena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>
                          <a:latin typeface="Calibri" pitchFamily="34" charset="0"/>
                        </a:rPr>
                        <a:t>Geral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latin typeface="Calibri" pitchFamily="34" charset="0"/>
                        </a:rPr>
                        <a:t>Abortados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 smtClean="0">
                          <a:latin typeface="Calibri" pitchFamily="34" charset="0"/>
                        </a:rPr>
                        <a:t>29,5%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 smtClean="0">
                          <a:latin typeface="Calibri" pitchFamily="34" charset="0"/>
                        </a:rPr>
                        <a:t>37,1%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 smtClean="0">
                          <a:latin typeface="Calibri" pitchFamily="34" charset="0"/>
                        </a:rPr>
                        <a:t>21,6%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 smtClean="0">
                          <a:latin typeface="Calibri" pitchFamily="34" charset="0"/>
                        </a:rPr>
                        <a:t>31,1%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latin typeface="Calibri" pitchFamily="34" charset="0"/>
                        </a:rPr>
                        <a:t>Extrapolação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 smtClean="0">
                          <a:latin typeface="Calibri" pitchFamily="34" charset="0"/>
                        </a:rPr>
                        <a:t>61,5%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 smtClean="0">
                          <a:latin typeface="Calibri" pitchFamily="34" charset="0"/>
                        </a:rPr>
                        <a:t>46,7%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 smtClean="0">
                          <a:latin typeface="Calibri" pitchFamily="34" charset="0"/>
                        </a:rPr>
                        <a:t>50,4%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 smtClean="0">
                          <a:latin typeface="Calibri" pitchFamily="34" charset="0"/>
                        </a:rPr>
                        <a:t>52,7%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>
                          <a:latin typeface="Calibri" pitchFamily="34" charset="0"/>
                        </a:rPr>
                        <a:t>Sucesso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Calibri" pitchFamily="34" charset="0"/>
                        </a:rPr>
                        <a:t>9%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 smtClean="0">
                          <a:latin typeface="Calibri" pitchFamily="34" charset="0"/>
                        </a:rPr>
                        <a:t>16,2%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Calibri" pitchFamily="34" charset="0"/>
                        </a:rPr>
                        <a:t>28%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 smtClean="0">
                          <a:latin typeface="Calibri" pitchFamily="34" charset="0"/>
                        </a:rPr>
                        <a:t>16,2%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</a:tr>
            </a:tbl>
          </a:graphicData>
        </a:graphic>
      </p:graphicFrame>
      <p:graphicFrame>
        <p:nvGraphicFramePr>
          <p:cNvPr id="11" name="Espaço Reservado para Conteúdo 10"/>
          <p:cNvGraphicFramePr>
            <a:graphicFrameLocks noGrp="1"/>
          </p:cNvGraphicFramePr>
          <p:nvPr>
            <p:ph sz="half" idx="4294967295"/>
          </p:nvPr>
        </p:nvGraphicFramePr>
        <p:xfrm>
          <a:off x="4253896" y="1773238"/>
          <a:ext cx="4747260" cy="4450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942080"/>
                <a:gridCol w="80518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Principais causas das falhas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Requisitos incompletos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13,1%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Falta de envolvimento de usuários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12,4%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Falta de recursos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10,6%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Expectativas não realistas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9,9%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Falta de suporte executivo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9,3%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 smtClean="0">
                          <a:latin typeface="Verdana" pitchFamily="34" charset="0"/>
                        </a:rPr>
                        <a:t>Mudanças </a:t>
                      </a:r>
                      <a:r>
                        <a:rPr lang="pt-BR" sz="1400" u="none" strike="noStrike" dirty="0">
                          <a:latin typeface="Verdana" pitchFamily="34" charset="0"/>
                        </a:rPr>
                        <a:t>de requisitos ou especificações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8,7%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Falta de planejamento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8,1%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O projeto não é mais necessário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7,5%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Falta de gestão de TI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6,2%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Analfabetismo em TI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4,3%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Outros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Verdana" pitchFamily="34" charset="0"/>
                        </a:rPr>
                        <a:t>9,9%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Verdana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Espaço Reservado para Conteúdo 6"/>
          <p:cNvGraphicFramePr>
            <a:graphicFrameLocks/>
          </p:cNvGraphicFramePr>
          <p:nvPr/>
        </p:nvGraphicFramePr>
        <p:xfrm>
          <a:off x="217644" y="3429000"/>
          <a:ext cx="3825686" cy="1112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67943"/>
                <a:gridCol w="664528"/>
                <a:gridCol w="664528"/>
                <a:gridCol w="764159"/>
                <a:gridCol w="664528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 smtClean="0">
                          <a:latin typeface="Calibri" pitchFamily="34" charset="0"/>
                        </a:rPr>
                        <a:t>Extrapolação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Calibri" pitchFamily="34" charset="0"/>
                        </a:rPr>
                        <a:t>Grande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Calibri" pitchFamily="34" charset="0"/>
                        </a:rPr>
                        <a:t>Média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Calibri" pitchFamily="34" charset="0"/>
                        </a:rPr>
                        <a:t>Pequena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Calibri" pitchFamily="34" charset="0"/>
                        </a:rPr>
                        <a:t>Geral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 smtClean="0">
                          <a:latin typeface="Calibri" pitchFamily="34" charset="0"/>
                        </a:rPr>
                        <a:t>Custos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Calibri" pitchFamily="34" charset="0"/>
                        </a:rPr>
                        <a:t>178%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Calibri" pitchFamily="34" charset="0"/>
                        </a:rPr>
                        <a:t>182%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Calibri" pitchFamily="34" charset="0"/>
                        </a:rPr>
                        <a:t>214%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Calibri" pitchFamily="34" charset="0"/>
                        </a:rPr>
                        <a:t>189%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400" u="none" strike="noStrike" dirty="0" smtClean="0">
                          <a:latin typeface="Calibri" pitchFamily="34" charset="0"/>
                        </a:rPr>
                        <a:t>Prazos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Calibri" pitchFamily="34" charset="0"/>
                        </a:rPr>
                        <a:t>230%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Calibri" pitchFamily="34" charset="0"/>
                        </a:rPr>
                        <a:t>202%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1400" u="none" strike="noStrike" dirty="0">
                          <a:latin typeface="Calibri" pitchFamily="34" charset="0"/>
                        </a:rPr>
                        <a:t>239%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latin typeface="Calibri" pitchFamily="34" charset="0"/>
                        </a:rPr>
                        <a:t>222%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</a:endParaRPr>
                    </a:p>
                  </a:txBody>
                  <a:tcPr marL="45720" marR="45720" anchor="ctr"/>
                </a:tc>
              </a:tr>
            </a:tbl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214282" y="4714884"/>
            <a:ext cx="37862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t-BR" sz="1800" u="none" dirty="0" smtClean="0">
                <a:latin typeface="Verdana" pitchFamily="34" charset="0"/>
              </a:rPr>
              <a:t>Fonte: </a:t>
            </a:r>
            <a:r>
              <a:rPr lang="pt-BR" sz="1800" u="none" dirty="0" err="1" smtClean="0">
                <a:latin typeface="Verdana" pitchFamily="34" charset="0"/>
              </a:rPr>
              <a:t>Standish</a:t>
            </a:r>
            <a:r>
              <a:rPr lang="pt-BR" sz="1800" u="none" dirty="0" smtClean="0">
                <a:latin typeface="Verdana" pitchFamily="34" charset="0"/>
              </a:rPr>
              <a:t> </a:t>
            </a:r>
            <a:r>
              <a:rPr lang="pt-BR" sz="1800" u="none" dirty="0" err="1" smtClean="0">
                <a:latin typeface="Verdana" pitchFamily="34" charset="0"/>
              </a:rPr>
              <a:t>Group</a:t>
            </a:r>
            <a:r>
              <a:rPr lang="pt-BR" sz="1800" u="none" dirty="0" smtClean="0">
                <a:latin typeface="Verdana" pitchFamily="34" charset="0"/>
              </a:rPr>
              <a:t> – </a:t>
            </a:r>
            <a:r>
              <a:rPr lang="pt-BR" sz="1800" i="1" u="none" dirty="0" err="1" smtClean="0">
                <a:latin typeface="Verdana" pitchFamily="34" charset="0"/>
                <a:hlinkClick r:id="rId2"/>
              </a:rPr>
              <a:t>Chaos</a:t>
            </a:r>
            <a:r>
              <a:rPr lang="pt-BR" sz="1800" i="1" u="none" dirty="0" smtClean="0">
                <a:latin typeface="Verdana" pitchFamily="34" charset="0"/>
                <a:hlinkClick r:id="rId2"/>
              </a:rPr>
              <a:t> </a:t>
            </a:r>
            <a:r>
              <a:rPr lang="pt-BR" sz="1800" i="1" u="none" dirty="0" err="1" smtClean="0">
                <a:latin typeface="Verdana" pitchFamily="34" charset="0"/>
                <a:hlinkClick r:id="rId2"/>
              </a:rPr>
              <a:t>Report</a:t>
            </a:r>
            <a:r>
              <a:rPr lang="pt-BR" sz="1800" i="1" u="none" dirty="0" smtClean="0">
                <a:latin typeface="Verdana" pitchFamily="34" charset="0"/>
                <a:hlinkClick r:id="rId2"/>
              </a:rPr>
              <a:t> </a:t>
            </a:r>
            <a:r>
              <a:rPr lang="pt-BR" sz="1800" u="none" dirty="0" smtClean="0">
                <a:latin typeface="Verdana" pitchFamily="34" charset="0"/>
              </a:rPr>
              <a:t>– 1994 – Pesquisa com 8380 projetos em 365 empresas</a:t>
            </a:r>
          </a:p>
          <a:p>
            <a:pPr algn="l"/>
            <a:endParaRPr lang="pt-BR" sz="1800" u="none" dirty="0" smtClean="0">
              <a:latin typeface="Verdana" pitchFamily="34" charset="0"/>
            </a:endParaRPr>
          </a:p>
          <a:p>
            <a:pPr algn="l"/>
            <a:r>
              <a:rPr lang="pt-BR" sz="1800" u="none" dirty="0" smtClean="0">
                <a:latin typeface="Verdana" pitchFamily="34" charset="0"/>
              </a:rPr>
              <a:t>Porte dos Projetos: 55% menores que 750K Us$</a:t>
            </a:r>
          </a:p>
        </p:txBody>
      </p:sp>
      <p:sp>
        <p:nvSpPr>
          <p:cNvPr id="9" name="Retângulo 8"/>
          <p:cNvSpPr/>
          <p:nvPr/>
        </p:nvSpPr>
        <p:spPr>
          <a:xfrm rot="18562240">
            <a:off x="3483576" y="3521744"/>
            <a:ext cx="607249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BR" sz="4800" b="1" u="none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Falhas de Gestão</a:t>
            </a:r>
            <a:endParaRPr lang="pt-BR" sz="4800" b="1" u="none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41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Além dos projetos: Operação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 smtClean="0"/>
              <a:t>Gestão de Serviços de TI:</a:t>
            </a:r>
          </a:p>
          <a:p>
            <a:pPr lvl="1"/>
            <a:r>
              <a:rPr lang="pt-BR" dirty="0" smtClean="0"/>
              <a:t>Vendas (negociações)</a:t>
            </a:r>
          </a:p>
          <a:p>
            <a:pPr lvl="1"/>
            <a:r>
              <a:rPr lang="pt-BR" dirty="0" smtClean="0"/>
              <a:t>Entregas</a:t>
            </a:r>
          </a:p>
          <a:p>
            <a:pPr lvl="1"/>
            <a:r>
              <a:rPr lang="pt-BR" dirty="0" smtClean="0"/>
              <a:t>Suporte</a:t>
            </a:r>
          </a:p>
          <a:p>
            <a:pPr lvl="1"/>
            <a:r>
              <a:rPr lang="pt-BR" dirty="0" smtClean="0"/>
              <a:t>Manutenção</a:t>
            </a:r>
          </a:p>
          <a:p>
            <a:pPr lvl="1"/>
            <a:r>
              <a:rPr lang="pt-BR" dirty="0" smtClean="0"/>
              <a:t>Operação</a:t>
            </a:r>
          </a:p>
          <a:p>
            <a:pPr>
              <a:buNone/>
            </a:pPr>
            <a:endParaRPr lang="pt-BR" dirty="0" smtClean="0"/>
          </a:p>
          <a:p>
            <a:r>
              <a:rPr lang="pt-BR" dirty="0" smtClean="0"/>
              <a:t>Prioridades dos </a:t>
            </a:r>
            <a:r>
              <a:rPr lang="pt-BR" dirty="0" err="1" smtClean="0"/>
              <a:t>CIOs</a:t>
            </a:r>
            <a:r>
              <a:rPr lang="pt-BR" dirty="0" smtClean="0"/>
              <a:t>:</a:t>
            </a:r>
          </a:p>
          <a:p>
            <a:pPr lvl="1"/>
            <a:r>
              <a:rPr lang="pt-BR" dirty="0" smtClean="0"/>
              <a:t>Alinhar a empresa e o setor de TI</a:t>
            </a:r>
          </a:p>
          <a:p>
            <a:pPr lvl="1"/>
            <a:r>
              <a:rPr lang="pt-BR" dirty="0" smtClean="0"/>
              <a:t>Demonstrar o valor corporativo da TI</a:t>
            </a:r>
          </a:p>
          <a:p>
            <a:pPr lvl="1"/>
            <a:r>
              <a:rPr lang="pt-BR" dirty="0" smtClean="0"/>
              <a:t>Aplicar métricas</a:t>
            </a:r>
          </a:p>
          <a:p>
            <a:pPr lvl="1"/>
            <a:r>
              <a:rPr lang="pt-BR" dirty="0" smtClean="0"/>
              <a:t>Fonte:</a:t>
            </a:r>
          </a:p>
          <a:p>
            <a:pPr lvl="2"/>
            <a:r>
              <a:rPr lang="pt-BR" dirty="0" smtClean="0"/>
              <a:t>Barbara </a:t>
            </a:r>
            <a:r>
              <a:rPr lang="pt-BR" dirty="0" err="1" smtClean="0"/>
              <a:t>Gomolski</a:t>
            </a:r>
            <a:r>
              <a:rPr lang="pt-BR" dirty="0" smtClean="0"/>
              <a:t> - </a:t>
            </a:r>
            <a:r>
              <a:rPr lang="pt-BR" i="1" dirty="0" smtClean="0">
                <a:hlinkClick r:id="rId2"/>
              </a:rPr>
              <a:t>Como melhorar o relacionamento CIO/CFO</a:t>
            </a:r>
            <a:r>
              <a:rPr lang="pt-BR" dirty="0" smtClean="0"/>
              <a:t> - </a:t>
            </a:r>
            <a:r>
              <a:rPr lang="pt-BR" dirty="0" err="1" smtClean="0"/>
              <a:t>Info</a:t>
            </a:r>
            <a:r>
              <a:rPr lang="pt-BR" dirty="0" smtClean="0"/>
              <a:t> </a:t>
            </a:r>
            <a:r>
              <a:rPr lang="pt-BR" dirty="0" err="1" smtClean="0"/>
              <a:t>Corporate</a:t>
            </a:r>
            <a:r>
              <a:rPr lang="pt-BR" dirty="0" smtClean="0"/>
              <a:t> – 2007</a:t>
            </a:r>
          </a:p>
          <a:p>
            <a:pPr lvl="2"/>
            <a:r>
              <a:rPr lang="pt-BR" dirty="0" smtClean="0"/>
              <a:t>Base: </a:t>
            </a:r>
            <a:r>
              <a:rPr lang="pt-BR" dirty="0" err="1" smtClean="0"/>
              <a:t>Gartner</a:t>
            </a:r>
            <a:r>
              <a:rPr lang="pt-BR" dirty="0" smtClean="0"/>
              <a:t> </a:t>
            </a:r>
            <a:r>
              <a:rPr lang="pt-BR" dirty="0" err="1" smtClean="0"/>
              <a:t>Group</a:t>
            </a:r>
            <a:r>
              <a:rPr lang="pt-BR" dirty="0" smtClean="0"/>
              <a:t> – Jun/2006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 smtClean="0"/>
              <a:t>Exemplo aplicação da Gestão de Serviços em </a:t>
            </a:r>
            <a:r>
              <a:rPr lang="pt-BR" dirty="0" err="1" smtClean="0"/>
              <a:t>DataCenter</a:t>
            </a:r>
            <a:r>
              <a:rPr lang="pt-BR" dirty="0" smtClean="0"/>
              <a:t>:</a:t>
            </a:r>
          </a:p>
          <a:p>
            <a:pPr lvl="1"/>
            <a:r>
              <a:rPr lang="pt-BR" dirty="0" err="1" smtClean="0"/>
              <a:t>Info</a:t>
            </a:r>
            <a:r>
              <a:rPr lang="pt-BR" dirty="0" smtClean="0"/>
              <a:t> Exame:</a:t>
            </a:r>
          </a:p>
          <a:p>
            <a:pPr lvl="2"/>
            <a:r>
              <a:rPr lang="pt-BR" dirty="0" smtClean="0"/>
              <a:t>2006:	Não ranqueado</a:t>
            </a:r>
          </a:p>
          <a:p>
            <a:pPr lvl="2"/>
            <a:r>
              <a:rPr lang="pt-BR" dirty="0" smtClean="0"/>
              <a:t>5/2007:	9º Lugar</a:t>
            </a:r>
          </a:p>
        </p:txBody>
      </p:sp>
      <p:pic>
        <p:nvPicPr>
          <p:cNvPr id="5" name="Imagem 4" descr="f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4" y="3071809"/>
            <a:ext cx="3000396" cy="3669669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6228722" y="6429396"/>
            <a:ext cx="1857388" cy="28575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 rot="16200000">
            <a:off x="6440965" y="4346117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dirty="0" smtClean="0"/>
              <a:t>Fonte: Márcio &amp; Rogério - </a:t>
            </a:r>
            <a:r>
              <a:rPr lang="pt-BR" sz="1400" i="1" dirty="0" smtClean="0">
                <a:hlinkClick r:id="rId4"/>
              </a:rPr>
              <a:t>ITIL na Gestão da Segurança da Informação</a:t>
            </a:r>
            <a:r>
              <a:rPr lang="pt-BR" sz="1400" dirty="0" smtClean="0"/>
              <a:t> – 5º CONTECSI – USP – SP –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/>
          </a:bodyPr>
          <a:lstStyle/>
          <a:p>
            <a:r>
              <a:rPr lang="pt-BR" dirty="0" smtClean="0">
                <a:sym typeface="Wingdings" pitchFamily="2" charset="2"/>
              </a:rPr>
              <a:t>Por que Gestão em TI?</a:t>
            </a: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Segurança da Informação?</a:t>
            </a: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Desenvolvimento para Web?</a:t>
            </a:r>
          </a:p>
          <a:p>
            <a:endParaRPr lang="pt-BR" dirty="0" smtClean="0">
              <a:sym typeface="Wingdings" pitchFamily="2" charset="2"/>
            </a:endParaRPr>
          </a:p>
          <a:p>
            <a:r>
              <a:rPr lang="pt-BR" dirty="0" smtClean="0">
                <a:sym typeface="Wingdings" pitchFamily="2" charset="2"/>
              </a:rPr>
              <a:t>Por que fazer uma Especialização?</a:t>
            </a:r>
          </a:p>
        </p:txBody>
      </p:sp>
      <p:sp>
        <p:nvSpPr>
          <p:cNvPr id="4" name="Retângulo 3"/>
          <p:cNvSpPr/>
          <p:nvPr/>
        </p:nvSpPr>
        <p:spPr>
          <a:xfrm>
            <a:off x="500034" y="2815982"/>
            <a:ext cx="8358246" cy="500066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pt-B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4989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Volume e tipos de ataques</a:t>
            </a:r>
            <a:endParaRPr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Volume de ataques</a:t>
            </a:r>
            <a:endParaRPr lang="pt-BR" dirty="0"/>
          </a:p>
        </p:txBody>
      </p:sp>
      <p:graphicFrame>
        <p:nvGraphicFramePr>
          <p:cNvPr id="8" name="Espaço Reservado para Conteúdo 7"/>
          <p:cNvGraphicFramePr>
            <a:graphicFrameLocks noGrp="1"/>
          </p:cNvGraphicFramePr>
          <p:nvPr>
            <p:ph sz="half" idx="2"/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Espaço Reservado para Texto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Tipos de ataques de 2010</a:t>
            </a:r>
            <a:endParaRPr lang="pt-BR" dirty="0"/>
          </a:p>
        </p:txBody>
      </p:sp>
      <p:graphicFrame>
        <p:nvGraphicFramePr>
          <p:cNvPr id="10" name="Espaço Reservado para Conteúdo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067865906"/>
              </p:ext>
            </p:extLst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aixaDeTexto 8"/>
          <p:cNvSpPr txBox="1"/>
          <p:nvPr/>
        </p:nvSpPr>
        <p:spPr>
          <a:xfrm>
            <a:off x="323528" y="6442456"/>
            <a:ext cx="28680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www.cert.br/stats/incidentes/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5004048" y="6453336"/>
            <a:ext cx="37802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r>
              <a:rPr lang="pt-BR" sz="1100" dirty="0" smtClean="0"/>
              <a:t> </a:t>
            </a:r>
            <a:r>
              <a:rPr lang="pt-BR" sz="1100" dirty="0" smtClean="0">
                <a:hlinkClick r:id="rId5"/>
              </a:rPr>
              <a:t>www.cert.br/stats/incidentes/2010-jan-dec/total.html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56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Indústrias e portes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Por Indústria</a:t>
            </a:r>
            <a:endParaRPr lang="pt-BR" dirty="0"/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sz="half" idx="2"/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Por porte</a:t>
            </a:r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sz="quarter" idx="4"/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aixaDeTexto 7"/>
          <p:cNvSpPr txBox="1"/>
          <p:nvPr/>
        </p:nvSpPr>
        <p:spPr>
          <a:xfrm>
            <a:off x="323528" y="6442456"/>
            <a:ext cx="42514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www.whitehatsec.com/home/resource/stats.html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644008" y="6442456"/>
            <a:ext cx="42514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1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pt-BR" sz="1100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4"/>
              </a:rPr>
              <a:t>www.whitehatsec.com/home/resource/stats.html</a:t>
            </a:r>
            <a:endParaRPr lang="pt-BR" sz="1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92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trô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Escritório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Módul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47500"/>
              <a:satMod val="137000"/>
            </a:schemeClr>
          </a:gs>
          <a:gs pos="55000">
            <a:schemeClr val="phClr">
              <a:shade val="69000"/>
              <a:satMod val="137000"/>
            </a:schemeClr>
          </a:gs>
          <a:gs pos="100000">
            <a:schemeClr val="phClr">
              <a:shade val="98000"/>
              <a:satMod val="137000"/>
            </a:schemeClr>
          </a:gs>
        </a:gsLst>
        <a:lin ang="16200000" scaled="0"/>
      </a:gradFill>
    </a:fillStyleLst>
    <a:lnStyleLst>
      <a:ln w="6350" cap="rnd" cmpd="sng" algn="ctr">
        <a:solidFill>
          <a:schemeClr val="phClr">
            <a:shade val="95000"/>
            <a:satMod val="105000"/>
          </a:schemeClr>
        </a:solidFill>
        <a:prstDash val="solid"/>
      </a:ln>
      <a:ln w="48000" cap="flat" cmpd="thickThin" algn="ctr">
        <a:solidFill>
          <a:schemeClr val="phClr"/>
        </a:solidFill>
        <a:prstDash val="solid"/>
      </a:ln>
      <a:ln w="48500" cap="flat" cmpd="thickThin" algn="ctr">
        <a:solidFill>
          <a:schemeClr val="phClr"/>
        </a:solidFill>
        <a:prstDash val="solid"/>
      </a:ln>
    </a:lnStyleLst>
    <a:effectStyleLst>
      <a:effectStyle>
        <a:effectLst>
          <a:outerShdw blurRad="45000" dist="25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39000" dist="254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8000"/>
              <a:satMod val="300000"/>
            </a:schemeClr>
          </a:gs>
          <a:gs pos="12000">
            <a:schemeClr val="phClr">
              <a:tint val="48000"/>
              <a:satMod val="300000"/>
            </a:schemeClr>
          </a:gs>
          <a:gs pos="20000">
            <a:schemeClr val="phClr">
              <a:tint val="49000"/>
              <a:satMod val="300000"/>
            </a:schemeClr>
          </a:gs>
          <a:gs pos="100000">
            <a:schemeClr val="phClr">
              <a:shade val="30000"/>
            </a:schemeClr>
          </a:gs>
        </a:gsLst>
        <a:path path="circle">
          <a:fillToRect l="10000" t="-25000" r="10000" b="125000"/>
        </a:path>
      </a:gradFill>
      <a:blipFill>
        <a:blip xmlns:r="http://schemas.openxmlformats.org/officeDocument/2006/relationships" r:embed="rId1">
          <a:duotone>
            <a:schemeClr val="phClr">
              <a:shade val="75000"/>
              <a:satMod val="105000"/>
            </a:schemeClr>
            <a:schemeClr val="phClr">
              <a:tint val="95000"/>
              <a:satMod val="105000"/>
            </a:schemeClr>
          </a:duotone>
        </a:blip>
        <a:tile tx="0" ty="0" sx="38000" sy="38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5985</TotalTime>
  <Words>1423</Words>
  <Application>Microsoft Office PowerPoint</Application>
  <PresentationFormat>Apresentação na tela (4:3)</PresentationFormat>
  <Paragraphs>376</Paragraphs>
  <Slides>24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5" baseType="lpstr">
      <vt:lpstr>Módulo</vt:lpstr>
      <vt:lpstr>Visão do mercado de TI em 2011</vt:lpstr>
      <vt:lpstr>Agenda</vt:lpstr>
      <vt:lpstr>Top 10 prioridades em 2011</vt:lpstr>
      <vt:lpstr>Por que gestão de projetos?</vt:lpstr>
      <vt:lpstr>Resultados dos projetos de TI</vt:lpstr>
      <vt:lpstr>Além dos projetos: Operação</vt:lpstr>
      <vt:lpstr>Agenda</vt:lpstr>
      <vt:lpstr>Volume e tipos de ataques</vt:lpstr>
      <vt:lpstr>Indústrias e portes</vt:lpstr>
      <vt:lpstr>Impactos e fontes</vt:lpstr>
      <vt:lpstr>Meios e conclusões</vt:lpstr>
      <vt:lpstr>O ambiente abaixo é seguro?</vt:lpstr>
      <vt:lpstr>Agenda</vt:lpstr>
      <vt:lpstr>Por que desenvolver para Web?</vt:lpstr>
      <vt:lpstr>Evolução dos softwares</vt:lpstr>
      <vt:lpstr>Agenda</vt:lpstr>
      <vt:lpstr>Como entrar no mercado?</vt:lpstr>
      <vt:lpstr>Carreira Profissional</vt:lpstr>
      <vt:lpstr>Como ganhar dinheiro?</vt:lpstr>
      <vt:lpstr>Como resgatar o investimento?</vt:lpstr>
      <vt:lpstr>Como ir além de sobreviver?</vt:lpstr>
      <vt:lpstr>Referências - Livros</vt:lpstr>
      <vt:lpstr>Referências - Artigos e sites</vt:lpstr>
      <vt:lpstr>Visão do mercado de TI em 2011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marciorm</cp:lastModifiedBy>
  <cp:revision>349</cp:revision>
  <dcterms:created xsi:type="dcterms:W3CDTF">2008-05-19T15:53:37Z</dcterms:created>
  <dcterms:modified xsi:type="dcterms:W3CDTF">2011-06-16T20:13:11Z</dcterms:modified>
</cp:coreProperties>
</file>