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4"/>
  </p:notesMasterIdLst>
  <p:sldIdLst>
    <p:sldId id="410" r:id="rId2"/>
    <p:sldId id="257" r:id="rId3"/>
    <p:sldId id="377" r:id="rId4"/>
    <p:sldId id="392" r:id="rId5"/>
    <p:sldId id="393" r:id="rId6"/>
    <p:sldId id="394" r:id="rId7"/>
    <p:sldId id="395" r:id="rId8"/>
    <p:sldId id="396" r:id="rId9"/>
    <p:sldId id="397" r:id="rId10"/>
    <p:sldId id="398" r:id="rId11"/>
    <p:sldId id="399" r:id="rId12"/>
    <p:sldId id="400" r:id="rId13"/>
    <p:sldId id="401" r:id="rId14"/>
    <p:sldId id="402" r:id="rId15"/>
    <p:sldId id="403" r:id="rId16"/>
    <p:sldId id="404" r:id="rId17"/>
    <p:sldId id="405" r:id="rId18"/>
    <p:sldId id="301" r:id="rId19"/>
    <p:sldId id="406" r:id="rId20"/>
    <p:sldId id="407" r:id="rId21"/>
    <p:sldId id="408" r:id="rId22"/>
    <p:sldId id="409" r:id="rId23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DB1"/>
    <a:srgbClr val="FFCCCC"/>
    <a:srgbClr val="FFCCFF"/>
    <a:srgbClr val="000000"/>
    <a:srgbClr val="0000CC"/>
    <a:srgbClr val="FF0066"/>
    <a:srgbClr val="FF9933"/>
    <a:srgbClr val="FF6600"/>
    <a:srgbClr val="FF6699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D113A9D2-9D6B-4929-AA2D-F23B5EE8CBE7}" styleName="Estilo com Tema 2 - Ênfase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284E427A-3D55-4303-BF80-6455036E1DE7}" styleName="Estilo com Tema 1 - Ênfase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9DCAF9ED-07DC-4A11-8D7F-57B35C25682E}" styleName="Estilo Médio 1 - Ênfase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FABFCF23-3B69-468F-B69F-88F6DE6A72F2}" styleName="Estilo Médio 1 - Ênfase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Estilo Médio 3 - Ênfase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25E5076-3810-47DD-B79F-674D7AD40C01}" styleName="Estilo Escuro 1 - Ênfas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A111915-BE36-4E01-A7E5-04B1672EAD32}" styleName="Estilo Claro 2 - Ênfase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72833802-FEF1-4C79-8D5D-14CF1EAF98D9}" styleName="Estilo Claro 2 - Ênfas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912C8C85-51F0-491E-9774-3900AFEF0FD7}" styleName="Estilo Claro 2 - Ênfase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85BE263C-DBD7-4A20-BB59-AAB30ACAA65A}" styleName="Estilo Médio 3 - Ênfas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1E4AEA4-8DFA-4A89-87EB-49C32662AFE0}" styleName="Estilo Médio 2 - Ênfas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Estilo Médio 2 - Ênfase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Estilo Médio 2 - Ênfase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55" autoAdjust="0"/>
    <p:restoredTop sz="94658" autoAdjust="0"/>
  </p:normalViewPr>
  <p:slideViewPr>
    <p:cSldViewPr>
      <p:cViewPr varScale="1">
        <p:scale>
          <a:sx n="70" d="100"/>
          <a:sy n="70" d="100"/>
        </p:scale>
        <p:origin x="-129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B86A5B-F3A8-49BB-8152-AB0B59A20D8F}" type="datetimeFigureOut">
              <a:rPr lang="pt-BR" smtClean="0"/>
              <a:pPr/>
              <a:t>29/05/2011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3130E5-1E58-4A9B-B22B-A63F968A42A7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236545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ângulo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pt-BR" smtClean="0"/>
              <a:t>Clique para editar o estilo do subtítulo mestre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8EF943B-EE03-4C4C-90DC-052A2A419BDE}" type="datetimeFigureOut">
              <a:rPr lang="pt-BR" smtClean="0"/>
              <a:pPr/>
              <a:t>29/05/2011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348B30C-D07D-425E-B912-CFE0094EACA5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10" name="Retângulo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1520" y="155448"/>
            <a:ext cx="8640960" cy="1252728"/>
          </a:xfrm>
        </p:spPr>
        <p:txBody>
          <a:bodyPr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251520" y="1628800"/>
            <a:ext cx="8640960" cy="5040559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pt-BR" dirty="0" smtClean="0"/>
              <a:t>Clique para editar o estilo do título mestre</a:t>
            </a:r>
            <a:endParaRPr kumimoji="0" lang="en-US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255712" y="1628800"/>
            <a:ext cx="4244280" cy="5040560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28800"/>
            <a:ext cx="4244280" cy="504056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251519" y="1633525"/>
            <a:ext cx="4245787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251519" y="2420888"/>
            <a:ext cx="4245787" cy="424847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633525"/>
            <a:ext cx="424745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420888"/>
            <a:ext cx="4247455" cy="424847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118836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pt-BR" dirty="0" smtClean="0"/>
              <a:t>Clique para editar o estilo do título mestre</a:t>
            </a:r>
            <a:endParaRPr kumimoji="0" lang="en-US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92622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67838" y="1730017"/>
            <a:ext cx="2603962" cy="49403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12" name="Retângulo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tângulo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1185320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pt-BR" dirty="0" smtClean="0"/>
              <a:t>Clique para editar o estilo do título mestre</a:t>
            </a:r>
            <a:endParaRPr kumimoji="0" lang="en-US" dirty="0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pt-BR" smtClean="0"/>
              <a:t>Clique no ícone para adicionar uma imagem</a:t>
            </a:r>
            <a:endParaRPr kumimoji="0" lang="en-US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607208" cy="501315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11" name="Retângulo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tângulo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tângulo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tângulo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251520" y="152400"/>
            <a:ext cx="864096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pt-BR" dirty="0" smtClean="0"/>
              <a:t>Clique para editar o estilo do título mestre</a:t>
            </a:r>
            <a:endParaRPr kumimoji="0" lang="en-US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251520" y="1628800"/>
            <a:ext cx="8640960" cy="504055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pt-BR" dirty="0" smtClean="0"/>
              <a:t>Clique para editar os estilos do texto mestre</a:t>
            </a:r>
          </a:p>
          <a:p>
            <a:pPr lvl="1" eaLnBrk="1" latinLnBrk="0" hangingPunct="1"/>
            <a:r>
              <a:rPr kumimoji="0" lang="pt-BR" dirty="0" smtClean="0"/>
              <a:t>Segundo nível</a:t>
            </a:r>
          </a:p>
          <a:p>
            <a:pPr lvl="2" eaLnBrk="1" latinLnBrk="0" hangingPunct="1"/>
            <a:r>
              <a:rPr kumimoji="0" lang="pt-BR" dirty="0" smtClean="0"/>
              <a:t>Terceiro nível</a:t>
            </a:r>
          </a:p>
          <a:p>
            <a:pPr lvl="3" eaLnBrk="1" latinLnBrk="0" hangingPunct="1"/>
            <a:r>
              <a:rPr kumimoji="0" lang="pt-BR" dirty="0" smtClean="0"/>
              <a:t>Quarto nível</a:t>
            </a:r>
          </a:p>
          <a:p>
            <a:pPr lvl="4" eaLnBrk="1" latinLnBrk="0" hangingPunct="1"/>
            <a:r>
              <a:rPr kumimoji="0" lang="pt-BR" dirty="0" smtClean="0"/>
              <a:t>Quinto nível</a:t>
            </a:r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hyperlink" Target="mailto:marcio.moreira@pitagoras.com.br" TargetMode="External"/><Relationship Id="rId7" Type="http://schemas.openxmlformats.org/officeDocument/2006/relationships/image" Target="../media/image3.png"/><Relationship Id="rId12" Type="http://schemas.openxmlformats.org/officeDocument/2006/relationships/image" Target="../media/image8.gif"/><Relationship Id="rId2" Type="http://schemas.openxmlformats.org/officeDocument/2006/relationships/hyperlink" Target="mailto:savionascimento@yahoo.com.br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gif"/><Relationship Id="rId11" Type="http://schemas.openxmlformats.org/officeDocument/2006/relationships/image" Target="../media/image7.jpeg"/><Relationship Id="rId5" Type="http://schemas.openxmlformats.org/officeDocument/2006/relationships/hyperlink" Target="mailto:flamaryon@unitri.edu.br" TargetMode="External"/><Relationship Id="rId10" Type="http://schemas.openxmlformats.org/officeDocument/2006/relationships/image" Target="../media/image6.png"/><Relationship Id="rId4" Type="http://schemas.openxmlformats.org/officeDocument/2006/relationships/hyperlink" Target="mailto:rogerio@websec.com.br" TargetMode="External"/><Relationship Id="rId9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13" Type="http://schemas.openxmlformats.org/officeDocument/2006/relationships/hyperlink" Target="http://si.lopesgazzani.com.br/docentes/marcio/" TargetMode="External"/><Relationship Id="rId3" Type="http://schemas.openxmlformats.org/officeDocument/2006/relationships/hyperlink" Target="mailto:marcio.moreira@pitagoras.com.br" TargetMode="External"/><Relationship Id="rId7" Type="http://schemas.openxmlformats.org/officeDocument/2006/relationships/image" Target="../media/image3.png"/><Relationship Id="rId12" Type="http://schemas.openxmlformats.org/officeDocument/2006/relationships/image" Target="../media/image8.gif"/><Relationship Id="rId2" Type="http://schemas.openxmlformats.org/officeDocument/2006/relationships/hyperlink" Target="mailto:savionascimento@yahoo.com.br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gif"/><Relationship Id="rId11" Type="http://schemas.openxmlformats.org/officeDocument/2006/relationships/image" Target="../media/image7.jpeg"/><Relationship Id="rId5" Type="http://schemas.openxmlformats.org/officeDocument/2006/relationships/hyperlink" Target="mailto:flamaryon@unitri.edu.br" TargetMode="External"/><Relationship Id="rId10" Type="http://schemas.openxmlformats.org/officeDocument/2006/relationships/image" Target="../media/image6.png"/><Relationship Id="rId4" Type="http://schemas.openxmlformats.org/officeDocument/2006/relationships/hyperlink" Target="mailto:rogerio@websec.com.br" TargetMode="External"/><Relationship Id="rId9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467544" y="3573016"/>
            <a:ext cx="8280920" cy="1385886"/>
          </a:xfrm>
        </p:spPr>
        <p:txBody>
          <a:bodyPr anchor="ctr">
            <a:noAutofit/>
          </a:bodyPr>
          <a:lstStyle/>
          <a:p>
            <a:pPr algn="ctr"/>
            <a:r>
              <a:rPr lang="pt-BR" sz="3200" dirty="0"/>
              <a:t>Proposta de Modelo de Implantação do ITIL para Gestão de Serviços de TI de </a:t>
            </a:r>
            <a:r>
              <a:rPr lang="pt-BR" sz="3200" dirty="0" smtClean="0"/>
              <a:t>Empresas </a:t>
            </a:r>
            <a:r>
              <a:rPr lang="pt-BR" sz="3200" dirty="0"/>
              <a:t>de </a:t>
            </a:r>
            <a:r>
              <a:rPr lang="pt-BR" sz="3200" dirty="0" smtClean="0"/>
              <a:t>Logística</a:t>
            </a:r>
            <a:endParaRPr lang="en-US" sz="3200" i="1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508275" y="1268760"/>
            <a:ext cx="8312197" cy="2071702"/>
          </a:xfrm>
        </p:spPr>
        <p:txBody>
          <a:bodyPr>
            <a:normAutofit fontScale="85000" lnSpcReduction="10000"/>
          </a:bodyPr>
          <a:lstStyle/>
          <a:p>
            <a:r>
              <a:rPr lang="pt-BR" sz="2800" dirty="0"/>
              <a:t>Sávio Nascimento		</a:t>
            </a:r>
            <a:r>
              <a:rPr lang="pt-BR" sz="2800" dirty="0" smtClean="0">
                <a:hlinkClick r:id="rId2"/>
              </a:rPr>
              <a:t>savionascimento@yahoo.com.br</a:t>
            </a:r>
            <a:endParaRPr lang="pt-BR" sz="2800" dirty="0" smtClean="0"/>
          </a:p>
          <a:p>
            <a:r>
              <a:rPr lang="pt-BR" sz="2800" dirty="0" smtClean="0"/>
              <a:t>Márcio A. R. Moreira		</a:t>
            </a:r>
            <a:r>
              <a:rPr lang="pt-BR" sz="2800" dirty="0" smtClean="0">
                <a:hlinkClick r:id="rId3"/>
              </a:rPr>
              <a:t>marcio.moreira@pitagoras.com.br</a:t>
            </a:r>
            <a:endParaRPr lang="pt-BR" sz="2800" dirty="0" smtClean="0"/>
          </a:p>
          <a:p>
            <a:r>
              <a:rPr lang="pt-BR" sz="2800" dirty="0" smtClean="0"/>
              <a:t>Rogério Mendes Ferreira	</a:t>
            </a:r>
            <a:r>
              <a:rPr lang="pt-BR" sz="2800" dirty="0" smtClean="0">
                <a:hlinkClick r:id="rId4"/>
              </a:rPr>
              <a:t>rogerio@websec.com.br</a:t>
            </a:r>
            <a:r>
              <a:rPr lang="pt-BR" sz="2800" dirty="0" smtClean="0"/>
              <a:t> </a:t>
            </a:r>
          </a:p>
          <a:p>
            <a:r>
              <a:rPr lang="pt-BR" sz="2800" dirty="0" smtClean="0"/>
              <a:t>Flamaryon Guerin		</a:t>
            </a:r>
            <a:r>
              <a:rPr lang="pt-BR" sz="2800" dirty="0" smtClean="0">
                <a:hlinkClick r:id="rId5"/>
              </a:rPr>
              <a:t>flamaryon@unitri.edu.br</a:t>
            </a:r>
            <a:endParaRPr lang="pt-BR" sz="2800" dirty="0" smtClean="0"/>
          </a:p>
          <a:p>
            <a:endParaRPr lang="pt-BR" sz="2400" dirty="0" smtClean="0"/>
          </a:p>
          <a:p>
            <a:r>
              <a:rPr lang="pt-BR" sz="2400" dirty="0"/>
              <a:t>8</a:t>
            </a:r>
            <a:r>
              <a:rPr lang="pt-BR" sz="2400" dirty="0" smtClean="0"/>
              <a:t>º CONTECSI  - 1 a 3 de Junho de 2011 	FEA – USP – São Paulo – Brasil</a:t>
            </a:r>
          </a:p>
        </p:txBody>
      </p:sp>
      <p:pic>
        <p:nvPicPr>
          <p:cNvPr id="10" name="Picture 8" descr="http://www.tecsi.fea.usp.br/jornal_tecsi/edicao002/Logo_web_peq.gif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5429" y="5157805"/>
            <a:ext cx="828675" cy="771525"/>
          </a:xfrm>
          <a:prstGeom prst="rect">
            <a:avLst/>
          </a:prstGeom>
          <a:noFill/>
        </p:spPr>
      </p:pic>
      <p:pic>
        <p:nvPicPr>
          <p:cNvPr id="13" name="Imagem 12" descr="fea.png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92" y="5905391"/>
            <a:ext cx="952633" cy="952633"/>
          </a:xfrm>
          <a:prstGeom prst="rect">
            <a:avLst/>
          </a:prstGeom>
        </p:spPr>
      </p:pic>
      <p:pic>
        <p:nvPicPr>
          <p:cNvPr id="14" name="Imagem 13" descr="usp.png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2708" y="5237274"/>
            <a:ext cx="1928826" cy="763494"/>
          </a:xfrm>
          <a:prstGeom prst="rect">
            <a:avLst/>
          </a:prstGeom>
        </p:spPr>
      </p:pic>
      <p:pic>
        <p:nvPicPr>
          <p:cNvPr id="18" name="Imagem 17" descr="f1.png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0137" y="5214950"/>
            <a:ext cx="1571612" cy="1571612"/>
          </a:xfrm>
          <a:prstGeom prst="rect">
            <a:avLst/>
          </a:prstGeom>
        </p:spPr>
      </p:pic>
      <p:pic>
        <p:nvPicPr>
          <p:cNvPr id="19" name="Imagem 18" descr="Pitagoras_Faculdade_med.png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0352" y="5365623"/>
            <a:ext cx="1206775" cy="1270289"/>
          </a:xfrm>
          <a:prstGeom prst="rect">
            <a:avLst/>
          </a:prstGeom>
        </p:spPr>
      </p:pic>
      <p:pic>
        <p:nvPicPr>
          <p:cNvPr id="1026" name="Picture 2" descr="http://www.tecsi.fea.usp.br/eventos/contecsi/imagens/8contecsi.jpg"/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5301208"/>
            <a:ext cx="2381250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asoec.com.br/imagens/logo_unitri.gif"/>
          <p:cNvPicPr>
            <a:picLocks noChangeAspect="1" noChangeArrowheads="1"/>
          </p:cNvPicPr>
          <p:nvPr/>
        </p:nvPicPr>
        <p:blipFill>
          <a:blip r:embed="rId1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7680" y="6126504"/>
            <a:ext cx="914400" cy="704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4296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Proposta de implementação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  <a:defRPr/>
            </a:pPr>
            <a:r>
              <a:rPr lang="pt-BR" sz="2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Etapa 3: Análise do estado atual (As </a:t>
            </a:r>
            <a:r>
              <a:rPr lang="pt-BR" sz="24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Is</a:t>
            </a:r>
            <a:r>
              <a:rPr lang="pt-BR" sz="2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)</a:t>
            </a:r>
            <a:endParaRPr lang="pt-BR" sz="2400" dirty="0"/>
          </a:p>
          <a:p>
            <a:pPr>
              <a:buFont typeface="Wingdings" pitchFamily="2" charset="2"/>
              <a:buNone/>
              <a:defRPr/>
            </a:pPr>
            <a:endParaRPr lang="pt-BR" sz="2400" dirty="0"/>
          </a:p>
          <a:p>
            <a:pPr marL="742950" lvl="1" indent="-285750">
              <a:buFont typeface="Wingdings" pitchFamily="2" charset="2"/>
              <a:buChar char="Ø"/>
              <a:defRPr/>
            </a:pPr>
            <a:r>
              <a:rPr lang="pt-BR" sz="2400" dirty="0"/>
              <a:t>Habilitam a identificação dos pontos positivos e negativos que revelam a eficiência dos processos</a:t>
            </a:r>
          </a:p>
          <a:p>
            <a:pPr marL="742950" lvl="1" indent="-285750">
              <a:buFont typeface="Wingdings" pitchFamily="2" charset="2"/>
              <a:buChar char="Ø"/>
              <a:defRPr/>
            </a:pPr>
            <a:r>
              <a:rPr lang="pt-BR" sz="2400" dirty="0"/>
              <a:t>Envolver membros integrantes dos processos de TI que exercem funções na </a:t>
            </a:r>
            <a:r>
              <a:rPr lang="pt-BR" sz="2400" dirty="0" smtClean="0"/>
              <a:t>infraestrutura</a:t>
            </a:r>
            <a:endParaRPr lang="pt-BR" sz="2400" dirty="0"/>
          </a:p>
        </p:txBody>
      </p:sp>
      <p:pic>
        <p:nvPicPr>
          <p:cNvPr id="2050" name="Picture 2" descr="maturidade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2985796"/>
            <a:ext cx="4244975" cy="23262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CaixaDeTexto 5"/>
          <p:cNvSpPr txBox="1"/>
          <p:nvPr/>
        </p:nvSpPr>
        <p:spPr>
          <a:xfrm>
            <a:off x="5815484" y="5301208"/>
            <a:ext cx="324678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200" dirty="0" smtClean="0"/>
              <a:t>Fonte</a:t>
            </a:r>
            <a:r>
              <a:rPr lang="pt-BR" sz="1200" dirty="0"/>
              <a:t>: </a:t>
            </a:r>
            <a:r>
              <a:rPr lang="pt-BR" sz="1200" dirty="0" smtClean="0"/>
              <a:t>Adaptado </a:t>
            </a:r>
            <a:r>
              <a:rPr lang="pt-BR" sz="1200" dirty="0"/>
              <a:t>de MOREIRA &amp; </a:t>
            </a:r>
            <a:r>
              <a:rPr lang="pt-BR" sz="1200" dirty="0" smtClean="0"/>
              <a:t>MENDES (2008)</a:t>
            </a:r>
            <a:endParaRPr lang="pt-BR" sz="1200" dirty="0"/>
          </a:p>
        </p:txBody>
      </p:sp>
    </p:spTree>
    <p:extLst>
      <p:ext uri="{BB962C8B-B14F-4D97-AF65-F5344CB8AC3E}">
        <p14:creationId xmlns:p14="http://schemas.microsoft.com/office/powerpoint/2010/main" val="3352788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Proposta de implementação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  <a:defRPr/>
            </a:pPr>
            <a:r>
              <a:rPr lang="pt-BR" sz="2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Etapa 4: Definição do estado desejado (</a:t>
            </a:r>
            <a:r>
              <a:rPr lang="pt-BR" sz="24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To</a:t>
            </a:r>
            <a:r>
              <a:rPr lang="pt-BR" sz="2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Be)</a:t>
            </a:r>
            <a:endParaRPr lang="pt-BR" sz="2400" dirty="0"/>
          </a:p>
          <a:p>
            <a:pPr>
              <a:buFont typeface="Wingdings" pitchFamily="2" charset="2"/>
              <a:buNone/>
              <a:defRPr/>
            </a:pPr>
            <a:endParaRPr lang="pt-BR" sz="2400" dirty="0"/>
          </a:p>
          <a:p>
            <a:pPr marL="742950" lvl="1" indent="-285750">
              <a:buFont typeface="Wingdings" pitchFamily="2" charset="2"/>
              <a:buChar char="Ø"/>
              <a:defRPr/>
            </a:pPr>
            <a:r>
              <a:rPr lang="pt-BR" sz="2400" dirty="0"/>
              <a:t>Envolve analise dos direcionadores de negócio sobre a TI</a:t>
            </a:r>
          </a:p>
          <a:p>
            <a:pPr marL="742950" lvl="1" indent="-285750">
              <a:buFont typeface="Wingdings" pitchFamily="2" charset="2"/>
              <a:buChar char="Ø"/>
              <a:defRPr/>
            </a:pPr>
            <a:r>
              <a:rPr lang="pt-BR" sz="2400" dirty="0"/>
              <a:t>Definir o responsável por cada processo a ser implantado na infraestrutura</a:t>
            </a:r>
          </a:p>
          <a:p>
            <a:pPr>
              <a:buFont typeface="Wingdings" pitchFamily="2" charset="2"/>
              <a:buChar char="Ø"/>
              <a:defRPr/>
            </a:pPr>
            <a:endParaRPr lang="pt-BR" sz="24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buFont typeface="Wingdings" pitchFamily="2" charset="2"/>
              <a:buChar char="Ø"/>
              <a:defRPr/>
            </a:pPr>
            <a:r>
              <a:rPr lang="pt-BR" sz="24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Etapa </a:t>
            </a:r>
            <a:r>
              <a:rPr lang="pt-BR" sz="2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5: </a:t>
            </a:r>
            <a:r>
              <a:rPr lang="pt-BR" sz="24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Definição </a:t>
            </a:r>
            <a:r>
              <a:rPr lang="pt-BR" sz="2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de indicadores e métodos de controle</a:t>
            </a:r>
            <a:endParaRPr lang="pt-BR" sz="2400" dirty="0"/>
          </a:p>
          <a:p>
            <a:pPr>
              <a:buFont typeface="Wingdings" pitchFamily="2" charset="2"/>
              <a:buNone/>
              <a:defRPr/>
            </a:pPr>
            <a:endParaRPr lang="pt-BR" sz="2400" dirty="0"/>
          </a:p>
          <a:p>
            <a:pPr marL="742950" lvl="1" indent="-285750">
              <a:buFont typeface="Wingdings" pitchFamily="2" charset="2"/>
              <a:buChar char="Ø"/>
              <a:defRPr/>
            </a:pPr>
            <a:r>
              <a:rPr lang="pt-BR" sz="2400" dirty="0"/>
              <a:t>Garantir e aprimorar a qualidade projetada</a:t>
            </a:r>
          </a:p>
          <a:p>
            <a:pPr marL="742950" lvl="1" indent="-285750">
              <a:buFont typeface="Wingdings" pitchFamily="2" charset="2"/>
              <a:buChar char="Ø"/>
              <a:defRPr/>
            </a:pPr>
            <a:r>
              <a:rPr lang="pt-BR" sz="2400" dirty="0"/>
              <a:t>Analisar requisitos de serviços e perspectiva do negócio</a:t>
            </a:r>
          </a:p>
          <a:p>
            <a:pPr marL="742950" lvl="1" indent="-285750">
              <a:buFont typeface="Wingdings" pitchFamily="2" charset="2"/>
              <a:buChar char="Ø"/>
              <a:defRPr/>
            </a:pPr>
            <a:r>
              <a:rPr lang="pt-BR" sz="2400" dirty="0"/>
              <a:t>Implantação do domínio CSI – melhoria contínua de serviço</a:t>
            </a: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098753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Proposta de implementação</a:t>
            </a:r>
            <a:endParaRPr lang="pt-BR" dirty="0"/>
          </a:p>
        </p:txBody>
      </p:sp>
      <p:sp>
        <p:nvSpPr>
          <p:cNvPr id="5" name="CaixaDeTexto 4"/>
          <p:cNvSpPr txBox="1"/>
          <p:nvPr/>
        </p:nvSpPr>
        <p:spPr>
          <a:xfrm>
            <a:off x="6490858" y="6381328"/>
            <a:ext cx="22576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200" dirty="0" smtClean="0"/>
              <a:t>Fonte: Adaptado </a:t>
            </a:r>
            <a:r>
              <a:rPr lang="pt-BR" sz="1200" dirty="0"/>
              <a:t>de OGC </a:t>
            </a:r>
            <a:r>
              <a:rPr lang="pt-BR" sz="1200" dirty="0" smtClean="0"/>
              <a:t>(2003b)</a:t>
            </a:r>
            <a:endParaRPr lang="pt-BR" sz="1200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9559" y="1628775"/>
            <a:ext cx="6244881" cy="5040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51762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Proposta de implementação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  <a:defRPr/>
            </a:pPr>
            <a:r>
              <a:rPr lang="pt-BR" sz="2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Etapa 6: Implantação e treinamento do sistema de gestão</a:t>
            </a:r>
            <a:endParaRPr lang="pt-BR" sz="2400" dirty="0"/>
          </a:p>
          <a:p>
            <a:pPr>
              <a:buFont typeface="Wingdings" pitchFamily="2" charset="2"/>
              <a:buNone/>
              <a:defRPr/>
            </a:pPr>
            <a:endParaRPr lang="pt-BR" sz="2400" dirty="0"/>
          </a:p>
          <a:p>
            <a:pPr marL="742950" lvl="1" indent="-285750">
              <a:buFont typeface="Wingdings" pitchFamily="2" charset="2"/>
              <a:buChar char="Ø"/>
              <a:defRPr/>
            </a:pPr>
            <a:r>
              <a:rPr lang="pt-BR" sz="2400" dirty="0"/>
              <a:t>Desenvolver ou adquirir sistema que controle o fluxo dos processos </a:t>
            </a:r>
          </a:p>
          <a:p>
            <a:pPr marL="742950" lvl="1" indent="-285750">
              <a:buFont typeface="Wingdings" pitchFamily="2" charset="2"/>
              <a:buChar char="Ø"/>
              <a:defRPr/>
            </a:pPr>
            <a:r>
              <a:rPr lang="pt-BR" sz="2400" dirty="0"/>
              <a:t>Sistema flexível e prático</a:t>
            </a:r>
          </a:p>
          <a:p>
            <a:endParaRPr lang="pt-BR" dirty="0" smtClean="0"/>
          </a:p>
          <a:p>
            <a:pPr>
              <a:buFont typeface="Wingdings" pitchFamily="2" charset="2"/>
              <a:buChar char="Ø"/>
              <a:defRPr/>
            </a:pPr>
            <a:r>
              <a:rPr lang="pt-BR" sz="2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Etapa 7: Apresentação do programa e capacitação do time</a:t>
            </a:r>
            <a:endParaRPr lang="pt-BR" sz="2400" dirty="0"/>
          </a:p>
          <a:p>
            <a:pPr>
              <a:buFont typeface="Wingdings" pitchFamily="2" charset="2"/>
              <a:buNone/>
              <a:defRPr/>
            </a:pPr>
            <a:endParaRPr lang="pt-BR" sz="2400" dirty="0"/>
          </a:p>
          <a:p>
            <a:pPr marL="742950" lvl="1" indent="-285750">
              <a:buFont typeface="Wingdings" pitchFamily="2" charset="2"/>
              <a:buChar char="Ø"/>
              <a:defRPr/>
            </a:pPr>
            <a:r>
              <a:rPr lang="pt-BR" sz="2400" dirty="0"/>
              <a:t>Garantir entendimento da proposta do ITIL</a:t>
            </a:r>
          </a:p>
          <a:p>
            <a:pPr marL="742950" lvl="1" indent="-285750">
              <a:buFont typeface="Wingdings" pitchFamily="2" charset="2"/>
              <a:buChar char="Ø"/>
              <a:defRPr/>
            </a:pPr>
            <a:r>
              <a:rPr lang="pt-BR" sz="2400" dirty="0"/>
              <a:t>Executar processos conforme a recomendação – programa de capacitação dos profissionais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650124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Proposta de implementação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  <a:defRPr/>
            </a:pPr>
            <a:r>
              <a:rPr lang="pt-BR" sz="2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Etapa 8: Desenvolvimento do plano de execução</a:t>
            </a:r>
            <a:endParaRPr lang="pt-BR" sz="2400" dirty="0"/>
          </a:p>
          <a:p>
            <a:pPr>
              <a:buFont typeface="Wingdings" pitchFamily="2" charset="2"/>
              <a:buNone/>
              <a:defRPr/>
            </a:pPr>
            <a:endParaRPr lang="pt-BR" sz="2400" dirty="0"/>
          </a:p>
          <a:p>
            <a:pPr marL="742950" lvl="1" indent="-285750">
              <a:buFont typeface="Wingdings" pitchFamily="2" charset="2"/>
              <a:buChar char="Ø"/>
              <a:defRPr/>
            </a:pPr>
            <a:r>
              <a:rPr lang="pt-BR" sz="2400" dirty="0"/>
              <a:t>Priorizar processos que entregam maior valor ao negócio</a:t>
            </a:r>
          </a:p>
          <a:p>
            <a:pPr marL="742950" lvl="1" indent="-285750">
              <a:buFont typeface="Wingdings" pitchFamily="2" charset="2"/>
              <a:buChar char="Ø"/>
              <a:defRPr/>
            </a:pPr>
            <a:r>
              <a:rPr lang="pt-BR" sz="2400" dirty="0"/>
              <a:t>Segmentar o programa em projetos, onde em cada projeto são implantados um ou mais </a:t>
            </a:r>
            <a:r>
              <a:rPr lang="pt-BR" sz="2400" dirty="0" smtClean="0"/>
              <a:t>processos</a:t>
            </a:r>
          </a:p>
          <a:p>
            <a:pPr marL="450342" indent="-285750">
              <a:buFont typeface="Wingdings" pitchFamily="2" charset="2"/>
              <a:buChar char="Ø"/>
              <a:defRPr/>
            </a:pPr>
            <a:endParaRPr lang="pt-BR" dirty="0"/>
          </a:p>
          <a:p>
            <a:pPr>
              <a:buFont typeface="Wingdings" pitchFamily="2" charset="2"/>
              <a:buChar char="Ø"/>
              <a:defRPr/>
            </a:pPr>
            <a:r>
              <a:rPr lang="pt-BR" sz="2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Etapa 9: Reavaliação dos resultados</a:t>
            </a:r>
            <a:endParaRPr lang="pt-BR" sz="2400" dirty="0"/>
          </a:p>
          <a:p>
            <a:pPr>
              <a:buFont typeface="Wingdings" pitchFamily="2" charset="2"/>
              <a:buNone/>
              <a:defRPr/>
            </a:pPr>
            <a:endParaRPr lang="pt-BR" sz="2400" dirty="0"/>
          </a:p>
          <a:p>
            <a:pPr marL="742950" lvl="1" indent="-285750">
              <a:buFont typeface="Wingdings" pitchFamily="2" charset="2"/>
              <a:buChar char="Ø"/>
              <a:defRPr/>
            </a:pPr>
            <a:r>
              <a:rPr lang="pt-BR" sz="2400" dirty="0"/>
              <a:t>Manter as condições estabelecidas para o </a:t>
            </a:r>
            <a:r>
              <a:rPr lang="pt-BR" sz="2400" i="1" dirty="0" err="1"/>
              <a:t>roadmap</a:t>
            </a:r>
            <a:r>
              <a:rPr lang="pt-BR" sz="2400" i="1" dirty="0"/>
              <a:t> </a:t>
            </a:r>
            <a:r>
              <a:rPr lang="pt-BR" sz="2400" dirty="0"/>
              <a:t>se as prioridades do negócio se manterem</a:t>
            </a:r>
          </a:p>
          <a:p>
            <a:pPr marL="742950" lvl="1" indent="-285750">
              <a:buFont typeface="Wingdings" pitchFamily="2" charset="2"/>
              <a:buChar char="Ø"/>
              <a:defRPr/>
            </a:pPr>
            <a:r>
              <a:rPr lang="pt-BR" sz="2400" dirty="0"/>
              <a:t>Adequar o </a:t>
            </a:r>
            <a:r>
              <a:rPr lang="pt-BR" sz="2400" i="1" dirty="0" err="1"/>
              <a:t>roadmap</a:t>
            </a:r>
            <a:r>
              <a:rPr lang="pt-BR" sz="2400" i="1" dirty="0"/>
              <a:t> </a:t>
            </a:r>
            <a:r>
              <a:rPr lang="pt-BR" sz="2400" dirty="0"/>
              <a:t>caso o negócio gerar mudanças que afetem o programa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729811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Serviços logísticos de TI</a:t>
            </a:r>
            <a:endParaRPr lang="pt-BR" dirty="0"/>
          </a:p>
        </p:txBody>
      </p:sp>
      <p:graphicFrame>
        <p:nvGraphicFramePr>
          <p:cNvPr id="4" name="Group 18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79000345"/>
              </p:ext>
            </p:extLst>
          </p:nvPr>
        </p:nvGraphicFramePr>
        <p:xfrm>
          <a:off x="250825" y="1628775"/>
          <a:ext cx="8713663" cy="4854575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578664"/>
                <a:gridCol w="6134999"/>
              </a:tblGrid>
              <a:tr h="26153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700" dirty="0"/>
                        <a:t>Serviço</a:t>
                      </a:r>
                      <a:endParaRPr lang="pt-BR" sz="1700" b="1" i="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700" dirty="0"/>
                        <a:t>Propósito</a:t>
                      </a:r>
                      <a:endParaRPr lang="pt-BR" sz="1700" b="1" i="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78461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700" dirty="0"/>
                        <a:t>Comunicação</a:t>
                      </a:r>
                      <a:endParaRPr lang="pt-BR" sz="17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700" dirty="0"/>
                        <a:t>Habilitar a comunicação da empresa aos diversos elos da cadeia logística através de serviços de apoio como correio eletrônico, telefonia IP, conferências, etc.</a:t>
                      </a:r>
                      <a:endParaRPr lang="pt-BR" sz="17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04615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700" dirty="0"/>
                        <a:t>Movimentação de cargas</a:t>
                      </a:r>
                      <a:endParaRPr lang="pt-BR" sz="17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700" dirty="0"/>
                        <a:t>Habilitar a movimentação de cargas para armazenagem e expedição, geralmente dentro da própria estrutura da empresa, por meio de tecnologia como a identificação por rádio frequência (RFID).</a:t>
                      </a:r>
                      <a:endParaRPr lang="pt-BR" sz="17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036483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pt-BR" sz="1700" dirty="0"/>
                        <a:t>Monitoramento / rastreamento</a:t>
                      </a:r>
                      <a:endParaRPr lang="pt-BR" sz="17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700" dirty="0"/>
                        <a:t>Permitir que toda a operação de transporte da empresa seja acompanhada através da interatividade entre hardware e software nos veículos de transporte e no centro de controle.</a:t>
                      </a:r>
                      <a:endParaRPr lang="pt-BR" sz="17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94117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700" dirty="0"/>
                        <a:t>Comércio / </a:t>
                      </a:r>
                      <a:r>
                        <a:rPr lang="pt-BR" sz="1700" dirty="0" err="1"/>
                        <a:t>broker</a:t>
                      </a:r>
                      <a:endParaRPr lang="pt-BR" sz="17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700" dirty="0"/>
                        <a:t>Habilitar as operações de vendas das mercadorias que são armazenadas pelo operador logístico.</a:t>
                      </a:r>
                      <a:endParaRPr lang="pt-BR" sz="17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78461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700" dirty="0"/>
                        <a:t>Serviço de pedidos</a:t>
                      </a:r>
                      <a:endParaRPr lang="pt-BR" sz="17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700" dirty="0"/>
                        <a:t>Permitir a empresa gerenciar toda a cadeia de pedidos da empresa, tratando as solicitações, tratativas e entregas de pedidos.</a:t>
                      </a:r>
                      <a:endParaRPr lang="pt-BR" sz="17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1674482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/>
              <a:t>Proposta de fases para implantação</a:t>
            </a:r>
            <a:endParaRPr lang="pt-BR" dirty="0"/>
          </a:p>
        </p:txBody>
      </p:sp>
      <p:graphicFrame>
        <p:nvGraphicFramePr>
          <p:cNvPr id="4" name="Group 2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31804432"/>
              </p:ext>
            </p:extLst>
          </p:nvPr>
        </p:nvGraphicFramePr>
        <p:xfrm>
          <a:off x="250825" y="1628774"/>
          <a:ext cx="8641655" cy="4752553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766826"/>
                <a:gridCol w="4541838"/>
                <a:gridCol w="3332991"/>
              </a:tblGrid>
              <a:tr h="66265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Fases</a:t>
                      </a:r>
                      <a:endParaRPr kumimoji="0" lang="pt-BR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Processos</a:t>
                      </a:r>
                      <a:endParaRPr kumimoji="0" lang="pt-BR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Justificativa</a:t>
                      </a:r>
                    </a:p>
                  </a:txBody>
                  <a:tcPr marL="68580" marR="68580" marT="0" marB="0" anchor="ctr" horzOverflow="overflow"/>
                </a:tc>
              </a:tr>
              <a:tr h="152675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Um</a:t>
                      </a:r>
                    </a:p>
                  </a:txBody>
                  <a:tcPr marL="68580" marR="68580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Gestão e configuração de ativos e serviços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Gestão de incidentes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Gestão de mudanças</a:t>
                      </a:r>
                      <a:endParaRPr kumimoji="0" lang="pt-BR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Atacar as maiores dificuldades observadas na empresa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Gerar vitórias rápidas</a:t>
                      </a:r>
                    </a:p>
                  </a:txBody>
                  <a:tcPr marL="68580" marR="68580" marT="0" marB="0" anchor="ctr" horzOverflow="overflow"/>
                </a:tc>
              </a:tr>
              <a:tr h="10363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Dois</a:t>
                      </a:r>
                    </a:p>
                  </a:txBody>
                  <a:tcPr marL="68580" marR="68580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Gestão de liberações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Gestão de problemas</a:t>
                      </a:r>
                      <a:endParaRPr kumimoji="0" lang="pt-BR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Eliminar as causas das maiores dificuldades</a:t>
                      </a:r>
                    </a:p>
                  </a:txBody>
                  <a:tcPr marL="68580" marR="68580" marT="0" marB="0" anchor="ctr" horzOverflow="overflow"/>
                </a:tc>
              </a:tr>
              <a:tr h="152675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Três</a:t>
                      </a:r>
                    </a:p>
                  </a:txBody>
                  <a:tcPr marL="68580" marR="68580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Gestão de disponibilidade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Gestão de nível de serviço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Gestão da capacidade</a:t>
                      </a:r>
                      <a:endParaRPr kumimoji="0" lang="pt-BR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Completar o portfólio mínimo de processos de TI necessários ao negócio</a:t>
                      </a:r>
                    </a:p>
                  </a:txBody>
                  <a:tcPr marL="68580" marR="68580" marT="0" marB="0" anchor="ctr" horzOverflow="overflow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7841141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Conclusão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smtClean="0"/>
              <a:t>Integrar a expectativa do negócio e os objetivos do programa é uma atividade fundamental para o modelo.</a:t>
            </a:r>
          </a:p>
          <a:p>
            <a:r>
              <a:rPr lang="pt-BR" smtClean="0"/>
              <a:t>A proposta garante que os principais marcos de um programa de implantação sejam estabelecidos.</a:t>
            </a:r>
          </a:p>
          <a:p>
            <a:r>
              <a:rPr lang="pt-BR" smtClean="0"/>
              <a:t>Trata-se de um modelo não imperativo. Adaptações ao longo de sua execução ficam a critério dos envolvidos.</a:t>
            </a: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53967183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Referências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pt-BR" dirty="0"/>
              <a:t>BATISTA, Emerson de Oliveira. </a:t>
            </a:r>
            <a:r>
              <a:rPr lang="pt-BR" b="1" dirty="0"/>
              <a:t>Sistemas de Informação – o uso consciente da tecnologia para o gerenciamento</a:t>
            </a:r>
            <a:r>
              <a:rPr lang="pt-BR" dirty="0"/>
              <a:t>. São Paulo: Saraiva, 2006.</a:t>
            </a:r>
          </a:p>
          <a:p>
            <a:endParaRPr lang="pt-BR" dirty="0"/>
          </a:p>
          <a:p>
            <a:r>
              <a:rPr lang="pt-BR" dirty="0"/>
              <a:t>BOWERSOX, Donald J.; CLOSS, David J. </a:t>
            </a:r>
            <a:r>
              <a:rPr lang="pt-BR" b="1" dirty="0"/>
              <a:t>Logística Empresarial – O processo de integração da cadeia de suprimento</a:t>
            </a:r>
            <a:r>
              <a:rPr lang="pt-BR" dirty="0"/>
              <a:t>.</a:t>
            </a:r>
            <a:r>
              <a:rPr lang="pt-BR" b="1" dirty="0"/>
              <a:t> </a:t>
            </a:r>
            <a:r>
              <a:rPr lang="pt-BR" dirty="0"/>
              <a:t>São Paulo: Atlas, 2008.</a:t>
            </a:r>
          </a:p>
          <a:p>
            <a:endParaRPr lang="pt-BR" dirty="0"/>
          </a:p>
          <a:p>
            <a:r>
              <a:rPr lang="pt-BR" dirty="0"/>
              <a:t>CORREIA, </a:t>
            </a:r>
            <a:r>
              <a:rPr lang="pt-BR" dirty="0" err="1"/>
              <a:t>Kwami</a:t>
            </a:r>
            <a:r>
              <a:rPr lang="pt-BR" dirty="0"/>
              <a:t> </a:t>
            </a:r>
            <a:r>
              <a:rPr lang="pt-BR" dirty="0" err="1"/>
              <a:t>Samora</a:t>
            </a:r>
            <a:r>
              <a:rPr lang="pt-BR" dirty="0"/>
              <a:t> </a:t>
            </a:r>
            <a:r>
              <a:rPr lang="pt-BR" dirty="0" err="1"/>
              <a:t>Alfama</a:t>
            </a:r>
            <a:r>
              <a:rPr lang="pt-BR" dirty="0"/>
              <a:t>; et al,. </a:t>
            </a:r>
            <a:r>
              <a:rPr lang="pt-BR" b="1" dirty="0"/>
              <a:t>Mapeamento de processos: uma abordagem para análise de processo de negócio</a:t>
            </a:r>
            <a:r>
              <a:rPr lang="pt-BR" dirty="0"/>
              <a:t>. 2002. XXII Encontro Nacional de Engenharia de Produção.</a:t>
            </a:r>
          </a:p>
          <a:p>
            <a:endParaRPr lang="pt-BR" dirty="0"/>
          </a:p>
          <a:p>
            <a:r>
              <a:rPr lang="pt-BR" dirty="0"/>
              <a:t>GIURLANI, Silvia. </a:t>
            </a:r>
            <a:r>
              <a:rPr lang="pt-BR" b="1" dirty="0"/>
              <a:t>Corrida contra o tempo</a:t>
            </a:r>
            <a:r>
              <a:rPr lang="pt-BR" dirty="0"/>
              <a:t>. Revista </a:t>
            </a:r>
            <a:r>
              <a:rPr lang="pt-BR" dirty="0" err="1"/>
              <a:t>Tecnologística</a:t>
            </a:r>
            <a:r>
              <a:rPr lang="pt-BR" dirty="0"/>
              <a:t> - Especial TI, São Paulo, s/n, p.8-13, ago. 2010.</a:t>
            </a:r>
          </a:p>
          <a:p>
            <a:endParaRPr lang="pt-BR" dirty="0"/>
          </a:p>
          <a:p>
            <a:r>
              <a:rPr lang="pt-BR" dirty="0"/>
              <a:t>HILL, Arthur. </a:t>
            </a:r>
            <a:r>
              <a:rPr lang="pt-BR" b="1" dirty="0"/>
              <a:t>Aplicações da tecnologia da informação ao longo do ciclo de pedido</a:t>
            </a:r>
            <a:r>
              <a:rPr lang="pt-BR" dirty="0"/>
              <a:t>. Revista </a:t>
            </a:r>
            <a:r>
              <a:rPr lang="pt-BR" dirty="0" err="1"/>
              <a:t>Tecnologística</a:t>
            </a:r>
            <a:r>
              <a:rPr lang="pt-BR" dirty="0"/>
              <a:t> - Especial TI, São Paulo, s/n, p.26-29, ago. 2010.</a:t>
            </a:r>
          </a:p>
          <a:p>
            <a:endParaRPr lang="pt-BR" dirty="0"/>
          </a:p>
          <a:p>
            <a:r>
              <a:rPr lang="pt-BR" dirty="0"/>
              <a:t>MAGALHÂES, Ivan.; PINHEIRO, Walfrido. </a:t>
            </a:r>
            <a:r>
              <a:rPr lang="pt-BR" b="1" dirty="0"/>
              <a:t>Gerenciamento de Serviços de TI na Prática: Uma abordagem com base na ITIL</a:t>
            </a:r>
            <a:r>
              <a:rPr lang="pt-BR" dirty="0"/>
              <a:t>. São Paulo. </a:t>
            </a:r>
            <a:r>
              <a:rPr lang="pt-BR" dirty="0" err="1"/>
              <a:t>Novatec</a:t>
            </a:r>
            <a:r>
              <a:rPr lang="pt-BR" dirty="0"/>
              <a:t>, 2007.</a:t>
            </a:r>
          </a:p>
          <a:p>
            <a:endParaRPr lang="pt-BR" dirty="0"/>
          </a:p>
          <a:p>
            <a:r>
              <a:rPr lang="pt-BR" dirty="0"/>
              <a:t>MATSUBAYASHI, Roberto. </a:t>
            </a:r>
            <a:r>
              <a:rPr lang="pt-BR" b="1" dirty="0"/>
              <a:t>Ferramentas essenciais para agregar valor ao negócio</a:t>
            </a:r>
            <a:r>
              <a:rPr lang="pt-BR" dirty="0"/>
              <a:t>. Revista </a:t>
            </a:r>
            <a:r>
              <a:rPr lang="pt-BR" dirty="0" err="1"/>
              <a:t>Tecnologística</a:t>
            </a:r>
            <a:r>
              <a:rPr lang="pt-BR" dirty="0"/>
              <a:t> - Especial TI, São Paulo, s/n, p.36-39, ago. 2010</a:t>
            </a:r>
            <a:r>
              <a:rPr lang="pt-BR" dirty="0" smtClean="0"/>
              <a:t>.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Referências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pt-BR" dirty="0"/>
              <a:t>MELO, Ivo Soares. </a:t>
            </a:r>
            <a:r>
              <a:rPr lang="pt-BR" b="1" dirty="0"/>
              <a:t>Administração de sistemas de informação</a:t>
            </a:r>
            <a:r>
              <a:rPr lang="pt-BR" dirty="0"/>
              <a:t>. </a:t>
            </a:r>
            <a:r>
              <a:rPr lang="en-US" dirty="0"/>
              <a:t>Sao Paulo, </a:t>
            </a:r>
            <a:r>
              <a:rPr lang="en-US" dirty="0" err="1"/>
              <a:t>Pioneira</a:t>
            </a:r>
            <a:r>
              <a:rPr lang="en-US" dirty="0"/>
              <a:t> Thomson Learning, 2002.</a:t>
            </a:r>
            <a:endParaRPr lang="pt-BR" dirty="0"/>
          </a:p>
          <a:p>
            <a:endParaRPr lang="pt-BR" dirty="0" smtClean="0"/>
          </a:p>
          <a:p>
            <a:r>
              <a:rPr lang="pt-BR" dirty="0" smtClean="0"/>
              <a:t>MOREIRA</a:t>
            </a:r>
            <a:r>
              <a:rPr lang="pt-BR" dirty="0"/>
              <a:t>, M., &amp; MENDES, R. </a:t>
            </a:r>
            <a:r>
              <a:rPr lang="pt-BR" b="1" dirty="0"/>
              <a:t>ITIL na Gestão da Segurança da Informação</a:t>
            </a:r>
            <a:r>
              <a:rPr lang="pt-BR" dirty="0"/>
              <a:t>. 2008. 5º CONTECSI Congresso Internacional de Gestão de Tecnologia e Sistemas de Informação (pp. 3009-3029). São Paulo: TECSI EAC FEA USP.</a:t>
            </a:r>
          </a:p>
          <a:p>
            <a:endParaRPr lang="pt-BR" dirty="0"/>
          </a:p>
          <a:p>
            <a:r>
              <a:rPr lang="pt-BR" dirty="0"/>
              <a:t>MOREIRA, M., OLIVEIRA, G., SILVA, K. &amp; et al. </a:t>
            </a:r>
            <a:r>
              <a:rPr lang="pt-BR" b="1" dirty="0"/>
              <a:t>Complementariedade </a:t>
            </a:r>
            <a:r>
              <a:rPr lang="pt-BR" b="1" dirty="0" err="1"/>
              <a:t>eTOM</a:t>
            </a:r>
            <a:r>
              <a:rPr lang="pt-BR" b="1" dirty="0"/>
              <a:t> e ITIL Através de Um Estudo de Caso</a:t>
            </a:r>
            <a:r>
              <a:rPr lang="pt-BR" dirty="0"/>
              <a:t>. 2010. 7º CONTECSI Congresso Internacional de Gestão de Tecnologia e Sistemas de Informação (pp. 1977-1994). São Paulo. TECSI EAC FEA USP.</a:t>
            </a:r>
          </a:p>
          <a:p>
            <a:endParaRPr lang="pt-BR" dirty="0"/>
          </a:p>
          <a:p>
            <a:r>
              <a:rPr lang="en-US" dirty="0"/>
              <a:t>OGC</a:t>
            </a:r>
            <a:r>
              <a:rPr lang="en-US" baseline="30000" dirty="0"/>
              <a:t>1</a:t>
            </a:r>
            <a:r>
              <a:rPr lang="en-US" i="1" dirty="0"/>
              <a:t>. - Office of Government </a:t>
            </a:r>
            <a:r>
              <a:rPr lang="en-US" i="1" dirty="0" err="1"/>
              <a:t>Service.</a:t>
            </a:r>
            <a:r>
              <a:rPr lang="en-US" b="1" dirty="0" err="1"/>
              <a:t>What</a:t>
            </a:r>
            <a:r>
              <a:rPr lang="en-US" b="1" dirty="0"/>
              <a:t> is ITIL?</a:t>
            </a:r>
            <a:r>
              <a:rPr lang="en-US" i="1" dirty="0"/>
              <a:t> </a:t>
            </a:r>
            <a:r>
              <a:rPr lang="pt-BR" dirty="0"/>
              <a:t>Disponível em: http://www.itil-officialsite.com/AboutITIL/WhatisITIL.asp. Acesso em Ago.2010</a:t>
            </a:r>
          </a:p>
          <a:p>
            <a:endParaRPr lang="pt-BR" dirty="0"/>
          </a:p>
          <a:p>
            <a:r>
              <a:rPr lang="en-US" dirty="0"/>
              <a:t>OGC</a:t>
            </a:r>
            <a:r>
              <a:rPr lang="en-US" baseline="30000" dirty="0"/>
              <a:t>2</a:t>
            </a:r>
            <a:r>
              <a:rPr lang="en-US" dirty="0"/>
              <a:t> – </a:t>
            </a:r>
            <a:r>
              <a:rPr lang="en-US" i="1" dirty="0"/>
              <a:t>Office of Government Service</a:t>
            </a:r>
            <a:r>
              <a:rPr lang="en-US" dirty="0"/>
              <a:t>. </a:t>
            </a:r>
            <a:r>
              <a:rPr lang="pt-BR" b="1" dirty="0"/>
              <a:t>ITIL – Overview</a:t>
            </a:r>
            <a:r>
              <a:rPr lang="pt-BR" dirty="0"/>
              <a:t>. Disponível em: http://www.ogc.gov.uk/guidance_itil.asp. Acesso em: Ago.2010.</a:t>
            </a:r>
          </a:p>
          <a:p>
            <a:endParaRPr lang="pt-BR" dirty="0"/>
          </a:p>
          <a:p>
            <a:r>
              <a:rPr lang="en-US" dirty="0"/>
              <a:t>OGC -</a:t>
            </a:r>
            <a:r>
              <a:rPr lang="en-US" i="1" dirty="0"/>
              <a:t> Office of Government Service</a:t>
            </a:r>
            <a:r>
              <a:rPr lang="en-US" dirty="0"/>
              <a:t>. </a:t>
            </a:r>
            <a:r>
              <a:rPr lang="en-US" b="1" dirty="0"/>
              <a:t>Official Introduction to the ITIL Service Lifecycle</a:t>
            </a:r>
            <a:r>
              <a:rPr lang="en-US" dirty="0"/>
              <a:t>. </a:t>
            </a:r>
            <a:r>
              <a:rPr lang="en-US" dirty="0" err="1"/>
              <a:t>Londres</a:t>
            </a:r>
            <a:r>
              <a:rPr lang="en-US" dirty="0"/>
              <a:t>: TSO, 2007</a:t>
            </a:r>
            <a:r>
              <a:rPr lang="en-US" dirty="0" smtClean="0"/>
              <a:t>.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966570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Agenda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775191"/>
            <a:ext cx="8229600" cy="4797081"/>
          </a:xfrm>
        </p:spPr>
        <p:txBody>
          <a:bodyPr>
            <a:normAutofit/>
          </a:bodyPr>
          <a:lstStyle/>
          <a:p>
            <a:r>
              <a:rPr lang="pt-BR" dirty="0" smtClean="0">
                <a:sym typeface="Wingdings" pitchFamily="2" charset="2"/>
              </a:rPr>
              <a:t>Introdução</a:t>
            </a:r>
          </a:p>
          <a:p>
            <a:r>
              <a:rPr lang="pt-BR" dirty="0" smtClean="0">
                <a:sym typeface="Wingdings" pitchFamily="2" charset="2"/>
              </a:rPr>
              <a:t>ITIL</a:t>
            </a:r>
          </a:p>
          <a:p>
            <a:r>
              <a:rPr lang="pt-BR" dirty="0"/>
              <a:t>Objetivos do </a:t>
            </a:r>
            <a:r>
              <a:rPr lang="pt-BR" dirty="0" smtClean="0"/>
              <a:t>trabalho</a:t>
            </a:r>
          </a:p>
          <a:p>
            <a:r>
              <a:rPr lang="pt-BR" dirty="0">
                <a:sym typeface="Wingdings" pitchFamily="2" charset="2"/>
              </a:rPr>
              <a:t>Erros comuns nas </a:t>
            </a:r>
            <a:r>
              <a:rPr lang="pt-BR" dirty="0" smtClean="0">
                <a:sym typeface="Wingdings" pitchFamily="2" charset="2"/>
              </a:rPr>
              <a:t>implantações</a:t>
            </a:r>
          </a:p>
          <a:p>
            <a:r>
              <a:rPr lang="pt-BR" dirty="0"/>
              <a:t>Modelos de </a:t>
            </a:r>
            <a:r>
              <a:rPr lang="pt-BR" dirty="0" smtClean="0"/>
              <a:t>implantação</a:t>
            </a:r>
          </a:p>
          <a:p>
            <a:r>
              <a:rPr lang="pt-BR" dirty="0"/>
              <a:t>Proposta de </a:t>
            </a:r>
            <a:r>
              <a:rPr lang="pt-BR" dirty="0" smtClean="0"/>
              <a:t>implementação</a:t>
            </a:r>
          </a:p>
          <a:p>
            <a:r>
              <a:rPr lang="pt-BR" dirty="0"/>
              <a:t>Serviços logísticos de </a:t>
            </a:r>
            <a:r>
              <a:rPr lang="pt-BR" dirty="0" smtClean="0"/>
              <a:t>TI</a:t>
            </a:r>
          </a:p>
          <a:p>
            <a:r>
              <a:rPr lang="pt-BR" dirty="0"/>
              <a:t>Proposta de fases para </a:t>
            </a:r>
            <a:r>
              <a:rPr lang="pt-BR" dirty="0" smtClean="0"/>
              <a:t>implantação</a:t>
            </a:r>
          </a:p>
          <a:p>
            <a:r>
              <a:rPr lang="pt-BR" dirty="0" smtClean="0">
                <a:sym typeface="Wingdings" pitchFamily="2" charset="2"/>
              </a:rPr>
              <a:t>Conclusão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Referências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/>
              <a:t>OGC -</a:t>
            </a:r>
            <a:r>
              <a:rPr lang="en-US" i="1" dirty="0"/>
              <a:t> Office of Government Service.</a:t>
            </a:r>
            <a:r>
              <a:rPr lang="en-US" dirty="0"/>
              <a:t> </a:t>
            </a:r>
            <a:r>
              <a:rPr lang="en-US" b="1" dirty="0"/>
              <a:t>Planning for the Implementation of Service Management</a:t>
            </a:r>
            <a:r>
              <a:rPr lang="en-US" dirty="0"/>
              <a:t>. </a:t>
            </a:r>
            <a:r>
              <a:rPr lang="en-US" dirty="0" err="1"/>
              <a:t>Londres</a:t>
            </a:r>
            <a:r>
              <a:rPr lang="en-US" dirty="0"/>
              <a:t>: TSO, 2003a</a:t>
            </a:r>
          </a:p>
          <a:p>
            <a:endParaRPr lang="pt-BR" dirty="0"/>
          </a:p>
          <a:p>
            <a:r>
              <a:rPr lang="en-US" dirty="0"/>
              <a:t>OGC - </a:t>
            </a:r>
            <a:r>
              <a:rPr lang="en-US" i="1" dirty="0"/>
              <a:t>Office of Government Service</a:t>
            </a:r>
            <a:r>
              <a:rPr lang="en-US" dirty="0"/>
              <a:t>. </a:t>
            </a:r>
            <a:r>
              <a:rPr lang="en-US" b="1" dirty="0"/>
              <a:t>Service Improvement</a:t>
            </a:r>
            <a:r>
              <a:rPr lang="en-US" dirty="0"/>
              <a:t>. . </a:t>
            </a:r>
            <a:r>
              <a:rPr lang="en-US" dirty="0" err="1"/>
              <a:t>Londres</a:t>
            </a:r>
            <a:r>
              <a:rPr lang="en-US" dirty="0"/>
              <a:t>: TSO, 2003b.</a:t>
            </a:r>
          </a:p>
          <a:p>
            <a:endParaRPr lang="pt-BR" dirty="0" smtClean="0"/>
          </a:p>
          <a:p>
            <a:r>
              <a:rPr lang="pt-BR" dirty="0" smtClean="0"/>
              <a:t>OLIVEIRA</a:t>
            </a:r>
            <a:r>
              <a:rPr lang="pt-BR" dirty="0"/>
              <a:t>, </a:t>
            </a:r>
            <a:r>
              <a:rPr lang="pt-BR" dirty="0" err="1"/>
              <a:t>Taila</a:t>
            </a:r>
            <a:r>
              <a:rPr lang="pt-BR" dirty="0"/>
              <a:t>. 2010. </a:t>
            </a:r>
            <a:r>
              <a:rPr lang="pt-BR" b="1" dirty="0"/>
              <a:t>Gestão em qualidade de anéis ópticos</a:t>
            </a:r>
            <a:r>
              <a:rPr lang="pt-BR" dirty="0"/>
              <a:t>. Disponível em: http://si.uniminas.br/~marcio/ori_p/gti_3_20100707_TailaOliveira_Gestao%20em%20Qualidade%20de%20Aneis%20Opticos.pdf. Acesso em: Set. 2010.</a:t>
            </a:r>
          </a:p>
          <a:p>
            <a:endParaRPr lang="en-US" dirty="0" smtClean="0"/>
          </a:p>
          <a:p>
            <a:r>
              <a:rPr lang="en-US" dirty="0" smtClean="0"/>
              <a:t>PAUWELS</a:t>
            </a:r>
            <a:r>
              <a:rPr lang="en-US" dirty="0"/>
              <a:t>, Eddy. </a:t>
            </a:r>
            <a:r>
              <a:rPr lang="en-US" b="1" dirty="0"/>
              <a:t>Change Governance Series - Making Sense of regulations and best practices</a:t>
            </a:r>
            <a:r>
              <a:rPr lang="en-US" dirty="0"/>
              <a:t>. USA and UK: Serena. 2006. </a:t>
            </a:r>
            <a:r>
              <a:rPr lang="pt-BR" dirty="0"/>
              <a:t>Disponível em: www.serena.com/</a:t>
            </a:r>
            <a:r>
              <a:rPr lang="pt-BR" dirty="0" err="1"/>
              <a:t>docs</a:t>
            </a:r>
            <a:r>
              <a:rPr lang="pt-BR" dirty="0"/>
              <a:t>/</a:t>
            </a:r>
            <a:r>
              <a:rPr lang="pt-BR" dirty="0" err="1"/>
              <a:t>repository</a:t>
            </a:r>
            <a:r>
              <a:rPr lang="pt-BR" dirty="0"/>
              <a:t>/</a:t>
            </a:r>
            <a:r>
              <a:rPr lang="pt-BR" dirty="0" err="1"/>
              <a:t>products</a:t>
            </a:r>
            <a:r>
              <a:rPr lang="pt-BR" dirty="0"/>
              <a:t>/</a:t>
            </a:r>
            <a:r>
              <a:rPr lang="pt-BR" dirty="0" err="1"/>
              <a:t>change-governance</a:t>
            </a:r>
            <a:r>
              <a:rPr lang="pt-BR" dirty="0"/>
              <a:t>/change-governance-re.pdf. Acessado em Dez. 2010.</a:t>
            </a:r>
          </a:p>
          <a:p>
            <a:endParaRPr lang="pt-BR" dirty="0"/>
          </a:p>
          <a:p>
            <a:r>
              <a:rPr lang="en-US" dirty="0"/>
              <a:t>PETROVIC, </a:t>
            </a:r>
            <a:r>
              <a:rPr lang="en-US" dirty="0" err="1"/>
              <a:t>Dalibor</a:t>
            </a:r>
            <a:r>
              <a:rPr lang="en-US" dirty="0"/>
              <a:t> (</a:t>
            </a:r>
            <a:r>
              <a:rPr lang="en-US" dirty="0" err="1"/>
              <a:t>itSMF</a:t>
            </a:r>
            <a:r>
              <a:rPr lang="en-US" dirty="0"/>
              <a:t>). 2008. </a:t>
            </a:r>
            <a:r>
              <a:rPr lang="en-US" b="1" dirty="0"/>
              <a:t>IT Strategy: the key to winning executive support</a:t>
            </a:r>
            <a:r>
              <a:rPr lang="en-US" dirty="0"/>
              <a:t>. </a:t>
            </a:r>
            <a:r>
              <a:rPr lang="en-US" dirty="0" err="1"/>
              <a:t>Em</a:t>
            </a:r>
            <a:r>
              <a:rPr lang="en-US" dirty="0"/>
              <a:t> </a:t>
            </a:r>
            <a:r>
              <a:rPr lang="en-US" dirty="0" err="1"/>
              <a:t>itSMF</a:t>
            </a:r>
            <a:r>
              <a:rPr lang="en-US" dirty="0"/>
              <a:t> Atlantic. </a:t>
            </a:r>
            <a:r>
              <a:rPr lang="en-US" dirty="0" err="1"/>
              <a:t>Disponível</a:t>
            </a:r>
            <a:r>
              <a:rPr lang="en-US" dirty="0"/>
              <a:t> </a:t>
            </a:r>
            <a:r>
              <a:rPr lang="pt-BR" dirty="0"/>
              <a:t>em: http://www.itsmf.ca/documents/show.php/11301/Deloitte-IT%20Strategy-The%20Key%20to%20Winning%20Executive%20Support.pdf. Acesso em: Nov. 2010</a:t>
            </a:r>
          </a:p>
          <a:p>
            <a:endParaRPr lang="pt-BR" dirty="0"/>
          </a:p>
          <a:p>
            <a:r>
              <a:rPr lang="pt-BR" dirty="0"/>
              <a:t>PMI. </a:t>
            </a:r>
            <a:r>
              <a:rPr lang="pt-BR" b="1" dirty="0"/>
              <a:t>Um Guia do Conjunto de Conhecimentos em Gerenciamento de Projetos</a:t>
            </a:r>
            <a:r>
              <a:rPr lang="pt-BR" dirty="0"/>
              <a:t>. Quarta Edição. Guia PMBOK©. USA. 2008. PMI</a:t>
            </a:r>
            <a:r>
              <a:rPr lang="pt-BR" dirty="0" smtClean="0"/>
              <a:t>.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095743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Referências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pt-BR" dirty="0" smtClean="0"/>
              <a:t>QUINTELLA</a:t>
            </a:r>
            <a:r>
              <a:rPr lang="pt-BR" dirty="0"/>
              <a:t>, Heitor L. M. M.; SILVA, Robson K. B. 2006. </a:t>
            </a:r>
            <a:r>
              <a:rPr lang="pt-BR" b="1" dirty="0"/>
              <a:t>Qualidade na prestação de serviços: uma avaliação usando escala </a:t>
            </a:r>
            <a:r>
              <a:rPr lang="pt-BR" b="1" dirty="0" err="1"/>
              <a:t>Servqual</a:t>
            </a:r>
            <a:r>
              <a:rPr lang="pt-BR" b="1" dirty="0"/>
              <a:t> e LPI</a:t>
            </a:r>
            <a:r>
              <a:rPr lang="pt-BR" dirty="0"/>
              <a:t>. Disponível em: http://www.producao.uff.br/conteudo/rpep/volume62006/RelPesq_V6_2006_04.pdf. Acesso em: Nov. 2010.</a:t>
            </a:r>
          </a:p>
          <a:p>
            <a:endParaRPr lang="pt-BR" dirty="0"/>
          </a:p>
          <a:p>
            <a:r>
              <a:rPr lang="pt-BR" dirty="0"/>
              <a:t>REZENDE, Denis Alcides. </a:t>
            </a:r>
            <a:r>
              <a:rPr lang="pt-BR" b="1" dirty="0"/>
              <a:t>Tecnologia da Informação Integrada à Inteligência Empresarial. </a:t>
            </a:r>
            <a:r>
              <a:rPr lang="pt-BR" dirty="0"/>
              <a:t>São Paulo: Atlas, 2002.</a:t>
            </a:r>
          </a:p>
          <a:p>
            <a:endParaRPr lang="pt-BR" dirty="0"/>
          </a:p>
          <a:p>
            <a:r>
              <a:rPr lang="en-US" dirty="0"/>
              <a:t>SCHWABER, Ken. </a:t>
            </a:r>
            <a:r>
              <a:rPr lang="en-US" b="1" dirty="0"/>
              <a:t>Agile Project Management with Scrum.</a:t>
            </a:r>
            <a:r>
              <a:rPr lang="en-US" dirty="0"/>
              <a:t> Redmond: Microsoft Press, 2004.</a:t>
            </a:r>
            <a:endParaRPr lang="pt-BR" dirty="0"/>
          </a:p>
          <a:p>
            <a:endParaRPr lang="pt-BR" dirty="0"/>
          </a:p>
          <a:p>
            <a:r>
              <a:rPr lang="en-US" dirty="0"/>
              <a:t>TURBAN, </a:t>
            </a:r>
            <a:r>
              <a:rPr lang="en-US" dirty="0" err="1"/>
              <a:t>Efraim</a:t>
            </a:r>
            <a:r>
              <a:rPr lang="en-US" dirty="0"/>
              <a:t>; et al. </a:t>
            </a:r>
            <a:r>
              <a:rPr lang="pt-BR" b="1" dirty="0"/>
              <a:t>Administração da tecnologia da informação: teoria e prática</a:t>
            </a:r>
            <a:r>
              <a:rPr lang="pt-BR" dirty="0"/>
              <a:t>. </a:t>
            </a:r>
            <a:r>
              <a:rPr lang="en-US" dirty="0"/>
              <a:t>3ª </a:t>
            </a:r>
            <a:r>
              <a:rPr lang="en-US" dirty="0" err="1"/>
              <a:t>edição</a:t>
            </a:r>
            <a:r>
              <a:rPr lang="en-US" dirty="0"/>
              <a:t>. Rio de Janeiro: Elsevier, 2005.</a:t>
            </a:r>
            <a:endParaRPr lang="pt-BR" dirty="0"/>
          </a:p>
          <a:p>
            <a:endParaRPr lang="pt-BR" dirty="0"/>
          </a:p>
          <a:p>
            <a:r>
              <a:rPr lang="en-US" dirty="0"/>
              <a:t>WELLS, Isabel. “</a:t>
            </a:r>
            <a:r>
              <a:rPr lang="en-US" b="1" dirty="0"/>
              <a:t>Ten tips for successfully implementing ITIL</a:t>
            </a:r>
            <a:r>
              <a:rPr lang="en-US" dirty="0"/>
              <a:t>”. </a:t>
            </a:r>
            <a:r>
              <a:rPr lang="pt-BR" dirty="0"/>
              <a:t>2005. Disponível em: http://www.cioupdate.com/trends/article.php/3554001/Ten-Tips-for-Successfully-Implementing-ITIL.htm. Acesso em: Ago.2010</a:t>
            </a:r>
            <a:r>
              <a:rPr lang="pt-BR" dirty="0" smtClean="0"/>
              <a:t>.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027484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467544" y="3573016"/>
            <a:ext cx="8280920" cy="1385886"/>
          </a:xfrm>
        </p:spPr>
        <p:txBody>
          <a:bodyPr anchor="ctr">
            <a:noAutofit/>
          </a:bodyPr>
          <a:lstStyle/>
          <a:p>
            <a:pPr algn="ctr"/>
            <a:r>
              <a:rPr lang="pt-BR" sz="3200" dirty="0"/>
              <a:t>Proposta de Modelo de Implantação do ITIL para Gestão de Serviços de TI de </a:t>
            </a:r>
            <a:r>
              <a:rPr lang="pt-BR" sz="3200" dirty="0" smtClean="0"/>
              <a:t>Empresas </a:t>
            </a:r>
            <a:r>
              <a:rPr lang="pt-BR" sz="3200" dirty="0"/>
              <a:t>de </a:t>
            </a:r>
            <a:r>
              <a:rPr lang="pt-BR" sz="3200" dirty="0" smtClean="0"/>
              <a:t>Logística</a:t>
            </a:r>
            <a:endParaRPr lang="en-US" sz="3200" i="1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508275" y="1268760"/>
            <a:ext cx="8312197" cy="2071702"/>
          </a:xfrm>
        </p:spPr>
        <p:txBody>
          <a:bodyPr>
            <a:normAutofit fontScale="85000" lnSpcReduction="10000"/>
          </a:bodyPr>
          <a:lstStyle/>
          <a:p>
            <a:r>
              <a:rPr lang="pt-BR" sz="2800" dirty="0"/>
              <a:t>Sávio Nascimento		</a:t>
            </a:r>
            <a:r>
              <a:rPr lang="pt-BR" sz="2800" dirty="0" smtClean="0">
                <a:hlinkClick r:id="rId2"/>
              </a:rPr>
              <a:t>savionascimento@yahoo.com.br</a:t>
            </a:r>
            <a:endParaRPr lang="pt-BR" sz="2800" dirty="0" smtClean="0"/>
          </a:p>
          <a:p>
            <a:r>
              <a:rPr lang="pt-BR" sz="2800" dirty="0" smtClean="0"/>
              <a:t>Márcio A. R. Moreira		</a:t>
            </a:r>
            <a:r>
              <a:rPr lang="pt-BR" sz="2800" dirty="0" smtClean="0">
                <a:hlinkClick r:id="rId3"/>
              </a:rPr>
              <a:t>marcio.moreira@pitagoras.com.br</a:t>
            </a:r>
            <a:endParaRPr lang="pt-BR" sz="2800" dirty="0" smtClean="0"/>
          </a:p>
          <a:p>
            <a:r>
              <a:rPr lang="pt-BR" sz="2800" dirty="0" smtClean="0"/>
              <a:t>Rogério Mendes Ferreira	</a:t>
            </a:r>
            <a:r>
              <a:rPr lang="pt-BR" sz="2800" dirty="0" smtClean="0">
                <a:hlinkClick r:id="rId4"/>
              </a:rPr>
              <a:t>rogerio@websec.com.br</a:t>
            </a:r>
            <a:r>
              <a:rPr lang="pt-BR" sz="2800" dirty="0" smtClean="0"/>
              <a:t> </a:t>
            </a:r>
          </a:p>
          <a:p>
            <a:r>
              <a:rPr lang="pt-BR" sz="2800" dirty="0" smtClean="0"/>
              <a:t>Flamaryon Guerin		</a:t>
            </a:r>
            <a:r>
              <a:rPr lang="pt-BR" sz="2800" dirty="0" smtClean="0">
                <a:hlinkClick r:id="rId5"/>
              </a:rPr>
              <a:t>flamaryon@unitri.edu.br</a:t>
            </a:r>
            <a:endParaRPr lang="pt-BR" sz="2800" dirty="0" smtClean="0"/>
          </a:p>
          <a:p>
            <a:endParaRPr lang="pt-BR" sz="2400" dirty="0" smtClean="0"/>
          </a:p>
          <a:p>
            <a:r>
              <a:rPr lang="pt-BR" sz="2400" dirty="0"/>
              <a:t>8</a:t>
            </a:r>
            <a:r>
              <a:rPr lang="pt-BR" sz="2400" dirty="0" smtClean="0"/>
              <a:t>º CONTECSI  - 1 a 3 de Junho de 2011 	FEA – USP – São Paulo – Brasil</a:t>
            </a:r>
          </a:p>
        </p:txBody>
      </p:sp>
      <p:pic>
        <p:nvPicPr>
          <p:cNvPr id="10" name="Picture 8" descr="http://www.tecsi.fea.usp.br/jornal_tecsi/edicao002/Logo_web_peq.gif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5429" y="5157805"/>
            <a:ext cx="828675" cy="771525"/>
          </a:xfrm>
          <a:prstGeom prst="rect">
            <a:avLst/>
          </a:prstGeom>
          <a:noFill/>
        </p:spPr>
      </p:pic>
      <p:pic>
        <p:nvPicPr>
          <p:cNvPr id="13" name="Imagem 12" descr="fea.png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92" y="5905391"/>
            <a:ext cx="952633" cy="952633"/>
          </a:xfrm>
          <a:prstGeom prst="rect">
            <a:avLst/>
          </a:prstGeom>
        </p:spPr>
      </p:pic>
      <p:pic>
        <p:nvPicPr>
          <p:cNvPr id="14" name="Imagem 13" descr="usp.png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2708" y="5237274"/>
            <a:ext cx="1928826" cy="763494"/>
          </a:xfrm>
          <a:prstGeom prst="rect">
            <a:avLst/>
          </a:prstGeom>
        </p:spPr>
      </p:pic>
      <p:pic>
        <p:nvPicPr>
          <p:cNvPr id="18" name="Imagem 17" descr="f1.png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0137" y="5214950"/>
            <a:ext cx="1571612" cy="1571612"/>
          </a:xfrm>
          <a:prstGeom prst="rect">
            <a:avLst/>
          </a:prstGeom>
        </p:spPr>
      </p:pic>
      <p:pic>
        <p:nvPicPr>
          <p:cNvPr id="19" name="Imagem 18" descr="Pitagoras_Faculdade_med.png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0352" y="5365623"/>
            <a:ext cx="1206775" cy="1270289"/>
          </a:xfrm>
          <a:prstGeom prst="rect">
            <a:avLst/>
          </a:prstGeom>
        </p:spPr>
      </p:pic>
      <p:pic>
        <p:nvPicPr>
          <p:cNvPr id="1026" name="Picture 2" descr="http://www.tecsi.fea.usp.br/eventos/contecsi/imagens/8contecsi.jpg"/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5301208"/>
            <a:ext cx="2381250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asoec.com.br/imagens/logo_unitri.gif"/>
          <p:cNvPicPr>
            <a:picLocks noChangeAspect="1" noChangeArrowheads="1"/>
          </p:cNvPicPr>
          <p:nvPr/>
        </p:nvPicPr>
        <p:blipFill>
          <a:blip r:embed="rId1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7680" y="6126504"/>
            <a:ext cx="914400" cy="704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ítulo 1"/>
          <p:cNvSpPr txBox="1">
            <a:spLocks/>
          </p:cNvSpPr>
          <p:nvPr/>
        </p:nvSpPr>
        <p:spPr>
          <a:xfrm>
            <a:off x="513600" y="241586"/>
            <a:ext cx="8234864" cy="1027174"/>
          </a:xfrm>
          <a:prstGeom prst="rect">
            <a:avLst/>
          </a:prstGeom>
        </p:spPr>
        <p:txBody>
          <a:bodyPr vert="horz" lIns="91440" tIns="0" rIns="45720" bIns="0" rtlCol="0" anchor="ctr">
            <a:normAutofit fontScale="92500" lnSpcReduction="10000"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satMod val="1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Obrigado! </a:t>
            </a:r>
            <a:r>
              <a:rPr lang="pt-BR" sz="3500" b="1" dirty="0" smtClean="0">
                <a:solidFill>
                  <a:schemeClr val="accent1">
                    <a:satMod val="150000"/>
                  </a:schemeClr>
                </a:solidFill>
                <a:latin typeface="+mj-lt"/>
                <a:ea typeface="+mj-ea"/>
                <a:cs typeface="+mj-cs"/>
              </a:rPr>
              <a:t>Dúvidas?</a:t>
            </a:r>
          </a:p>
          <a:p>
            <a:pPr>
              <a:spcBef>
                <a:spcPct val="0"/>
              </a:spcBef>
              <a:defRPr/>
            </a:pPr>
            <a:endParaRPr lang="pt-BR" sz="1500" dirty="0">
              <a:solidFill>
                <a:schemeClr val="accent1">
                  <a:satMod val="150000"/>
                </a:schemeClr>
              </a:solidFill>
            </a:endParaRPr>
          </a:p>
          <a:p>
            <a:pPr lvl="0">
              <a:spcBef>
                <a:spcPct val="0"/>
              </a:spcBef>
              <a:defRPr/>
            </a:pPr>
            <a:r>
              <a:rPr lang="pt-BR" sz="2600" dirty="0" smtClean="0"/>
              <a:t>Disponível </a:t>
            </a:r>
            <a:r>
              <a:rPr lang="pt-BR" sz="2600" dirty="0"/>
              <a:t>em: </a:t>
            </a:r>
            <a:r>
              <a:rPr lang="pt-BR" sz="2600" dirty="0">
                <a:hlinkClick r:id="rId13"/>
              </a:rPr>
              <a:t>http://si.lopesgazzani.com.br/docentes/marcio</a:t>
            </a:r>
            <a:r>
              <a:rPr lang="pt-BR" sz="2600" dirty="0" smtClean="0">
                <a:hlinkClick r:id="rId13"/>
              </a:rPr>
              <a:t>/</a:t>
            </a:r>
            <a:endParaRPr lang="pt-BR" sz="2600" dirty="0" smtClean="0"/>
          </a:p>
        </p:txBody>
      </p:sp>
    </p:spTree>
    <p:extLst>
      <p:ext uri="{BB962C8B-B14F-4D97-AF65-F5344CB8AC3E}">
        <p14:creationId xmlns:p14="http://schemas.microsoft.com/office/powerpoint/2010/main" val="3934321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Introdução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A </a:t>
            </a:r>
            <a:r>
              <a:rPr lang="pt-BR" dirty="0"/>
              <a:t>excelência na prestação dos serviços logísticos demanda alta eficiência nos diversos recursos tecnológicos que formam a TI.</a:t>
            </a:r>
          </a:p>
          <a:p>
            <a:endParaRPr lang="pt-BR" dirty="0" smtClean="0"/>
          </a:p>
          <a:p>
            <a:r>
              <a:rPr lang="pt-BR" dirty="0" smtClean="0"/>
              <a:t>O </a:t>
            </a:r>
            <a:r>
              <a:rPr lang="pt-BR" i="1" dirty="0"/>
              <a:t>framework</a:t>
            </a:r>
            <a:r>
              <a:rPr lang="pt-BR" dirty="0"/>
              <a:t> ITIL (Biblioteca de Infraestrutura de TI) é composto por vários processos consolidados, permitindo o gerenciamento adequado da estrutura de TI em harmonia com as necessidades do negócio</a:t>
            </a:r>
            <a:r>
              <a:rPr lang="pt-BR" dirty="0" smtClean="0"/>
              <a:t>.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864501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ITIL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pt-BR" dirty="0" smtClean="0"/>
              <a:t>Metodologia </a:t>
            </a:r>
            <a:r>
              <a:rPr lang="pt-BR" dirty="0"/>
              <a:t>não proprietária criada nos anos 80 com o intuito de propor processos abrangentes, consistentes e coerentes para o gerenciamento de serviços de tecnologia da informação</a:t>
            </a:r>
            <a:r>
              <a:rPr lang="pt-BR" dirty="0" smtClean="0"/>
              <a:t>.</a:t>
            </a:r>
          </a:p>
          <a:p>
            <a:endParaRPr lang="pt-BR" dirty="0"/>
          </a:p>
          <a:p>
            <a:r>
              <a:rPr lang="pt-BR" dirty="0"/>
              <a:t>Terceira versão lançada em </a:t>
            </a:r>
            <a:r>
              <a:rPr lang="pt-BR" dirty="0" smtClean="0"/>
              <a:t>2007</a:t>
            </a:r>
          </a:p>
          <a:p>
            <a:endParaRPr lang="pt-BR" dirty="0" smtClean="0"/>
          </a:p>
          <a:p>
            <a:r>
              <a:rPr lang="pt-BR" dirty="0" smtClean="0"/>
              <a:t>Processos </a:t>
            </a:r>
            <a:r>
              <a:rPr lang="pt-BR" dirty="0"/>
              <a:t>interligados que tratam desde a concepção até a retirada do serviço da infraestrutura (</a:t>
            </a:r>
            <a:r>
              <a:rPr lang="pt-BR" i="1" dirty="0"/>
              <a:t>Service Life </a:t>
            </a:r>
            <a:r>
              <a:rPr lang="pt-BR" i="1" dirty="0" err="1"/>
              <a:t>Cycle</a:t>
            </a:r>
            <a:r>
              <a:rPr lang="pt-BR" i="1" dirty="0"/>
              <a:t>)</a:t>
            </a:r>
            <a:r>
              <a:rPr lang="pt-BR" dirty="0"/>
              <a:t>.</a:t>
            </a:r>
          </a:p>
        </p:txBody>
      </p:sp>
      <p:pic>
        <p:nvPicPr>
          <p:cNvPr id="1026" name="Picture 2" descr="itil_cycle_20081030_180417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2730992"/>
            <a:ext cx="4244975" cy="28358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60981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Objetivos do trabalho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pt-BR" dirty="0" smtClean="0"/>
              <a:t>Propor </a:t>
            </a:r>
            <a:r>
              <a:rPr lang="pt-BR" dirty="0"/>
              <a:t>um modelo em fases para a implantação do ITIL ajustado para as empresas do setor logístico.</a:t>
            </a:r>
          </a:p>
          <a:p>
            <a:endParaRPr lang="pt-BR" dirty="0"/>
          </a:p>
          <a:p>
            <a:pPr>
              <a:buFont typeface="Wingdings" pitchFamily="2" charset="2"/>
              <a:buChar char="v"/>
            </a:pPr>
            <a:r>
              <a:rPr lang="pt-BR" dirty="0" smtClean="0"/>
              <a:t>Direcionar </a:t>
            </a:r>
            <a:r>
              <a:rPr lang="pt-BR" dirty="0"/>
              <a:t>à seleção adequada dos processos para o gerenciamento dos serviços de TI.</a:t>
            </a:r>
          </a:p>
          <a:p>
            <a:pPr>
              <a:buFont typeface="Wingdings" pitchFamily="2" charset="2"/>
              <a:buChar char="v"/>
            </a:pPr>
            <a:endParaRPr lang="pt-BR" dirty="0"/>
          </a:p>
          <a:p>
            <a:pPr>
              <a:buFont typeface="Wingdings" pitchFamily="2" charset="2"/>
              <a:buChar char="v"/>
            </a:pPr>
            <a:r>
              <a:rPr lang="pt-BR" dirty="0" smtClean="0"/>
              <a:t>Contornar </a:t>
            </a:r>
            <a:r>
              <a:rPr lang="pt-BR" dirty="0"/>
              <a:t>as dificuldades comuns encontradas durante as implantações do ITIL</a:t>
            </a:r>
            <a:r>
              <a:rPr lang="pt-BR" dirty="0" smtClean="0"/>
              <a:t>.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9020973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Erros comuns nas implantações</a:t>
            </a:r>
            <a:endParaRPr lang="pt-BR" dirty="0"/>
          </a:p>
        </p:txBody>
      </p:sp>
      <p:graphicFrame>
        <p:nvGraphicFramePr>
          <p:cNvPr id="4" name="Group 8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43660475"/>
              </p:ext>
            </p:extLst>
          </p:nvPr>
        </p:nvGraphicFramePr>
        <p:xfrm>
          <a:off x="250824" y="1628775"/>
          <a:ext cx="8569647" cy="4693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28844"/>
                <a:gridCol w="5140803"/>
              </a:tblGrid>
              <a:tr h="28892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7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Problema</a:t>
                      </a:r>
                      <a:endParaRPr kumimoji="0" lang="pt-BR" sz="17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7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Proposta de solução</a:t>
                      </a:r>
                      <a:endParaRPr kumimoji="0" lang="pt-BR" sz="17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/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7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Falta de comprometimento da equipe de TI e demais </a:t>
                      </a:r>
                      <a:r>
                        <a:rPr kumimoji="0" lang="pt-BR" sz="1700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stakeholders</a:t>
                      </a:r>
                      <a:r>
                        <a:rPr kumimoji="0" lang="pt-BR" sz="17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(Partes Interessadas).</a:t>
                      </a:r>
                      <a:endParaRPr kumimoji="0" lang="pt-BR" sz="1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7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Realizar campanhas de sensibilização para fornecer informações gerais e divulgar os objetivos da ITIL. Envolver pessoas nos processos decisórios a fim de adquirir comprometimento.</a:t>
                      </a:r>
                      <a:endParaRPr kumimoji="0" lang="pt-BR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/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7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Conhecimento insuficiente da estratégia de negócio.</a:t>
                      </a:r>
                      <a:endParaRPr kumimoji="0" lang="pt-BR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7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Promover reuniões/encontros onde são tratados assuntos estratégicos e desenvolver relacionamento entre negócio e TI.</a:t>
                      </a:r>
                      <a:endParaRPr kumimoji="0" lang="pt-BR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/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7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Resistência a mudanças.</a:t>
                      </a:r>
                      <a:endParaRPr kumimoji="0" lang="pt-BR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7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Conscientizar sobre os benefícios do programa e envolver </a:t>
                      </a:r>
                      <a:r>
                        <a:rPr kumimoji="0" lang="pt-BR" sz="1700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stakeholders</a:t>
                      </a:r>
                      <a:r>
                        <a:rPr kumimoji="0" lang="pt-BR" sz="17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na concepção de novos processos/procedimentos.</a:t>
                      </a:r>
                      <a:endParaRPr kumimoji="0" lang="pt-BR" sz="1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/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7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Falta de ferramentas para apoiar os processos definidos</a:t>
                      </a:r>
                      <a:endParaRPr kumimoji="0" lang="pt-BR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7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Realizar seleção da ferramenta apropriada que irá suportar os processos definidos.</a:t>
                      </a:r>
                      <a:endParaRPr kumimoji="0" lang="pt-BR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/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7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Falta de qualificação da equipe.</a:t>
                      </a:r>
                      <a:endParaRPr kumimoji="0" lang="pt-BR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7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Capacitar e assegurar que a equipe possua entendimento sobre os processos do ITIL por meio de treinamento qualificado.</a:t>
                      </a:r>
                      <a:endParaRPr kumimoji="0" lang="pt-BR" sz="1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/>
                </a:tc>
              </a:tr>
            </a:tbl>
          </a:graphicData>
        </a:graphic>
      </p:graphicFrame>
      <p:sp>
        <p:nvSpPr>
          <p:cNvPr id="7" name="CaixaDeTexto 6"/>
          <p:cNvSpPr txBox="1"/>
          <p:nvPr/>
        </p:nvSpPr>
        <p:spPr>
          <a:xfrm>
            <a:off x="6309335" y="6309320"/>
            <a:ext cx="251113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200" dirty="0" smtClean="0"/>
              <a:t>Fonte: OGC </a:t>
            </a:r>
            <a:r>
              <a:rPr lang="pt-BR" sz="1200" dirty="0"/>
              <a:t>(2003a) e </a:t>
            </a:r>
            <a:r>
              <a:rPr lang="pt-BR" sz="1200" dirty="0" err="1"/>
              <a:t>Petrovic</a:t>
            </a:r>
            <a:r>
              <a:rPr lang="pt-BR" sz="1200" dirty="0"/>
              <a:t> (2008)</a:t>
            </a:r>
          </a:p>
        </p:txBody>
      </p:sp>
    </p:spTree>
    <p:extLst>
      <p:ext uri="{BB962C8B-B14F-4D97-AF65-F5344CB8AC3E}">
        <p14:creationId xmlns:p14="http://schemas.microsoft.com/office/powerpoint/2010/main" val="35095904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Erros comuns nas implantações</a:t>
            </a:r>
            <a:endParaRPr lang="pt-BR" dirty="0"/>
          </a:p>
        </p:txBody>
      </p:sp>
      <p:graphicFrame>
        <p:nvGraphicFramePr>
          <p:cNvPr id="4" name="Group 11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12593608"/>
              </p:ext>
            </p:extLst>
          </p:nvPr>
        </p:nvGraphicFramePr>
        <p:xfrm>
          <a:off x="250825" y="1628775"/>
          <a:ext cx="8569648" cy="469423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58417"/>
                <a:gridCol w="5111231"/>
              </a:tblGrid>
              <a:tr h="350544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7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Problema</a:t>
                      </a:r>
                      <a:endParaRPr kumimoji="0" lang="pt-BR" sz="17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3" marB="45723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7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Proposta de solução</a:t>
                      </a:r>
                      <a:endParaRPr kumimoji="0" lang="pt-BR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3" marB="45723" anchor="ctr" horzOverflow="overflow"/>
                </a:tc>
              </a:tr>
              <a:tr h="868739"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7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Falta de cultura sobre serviço.</a:t>
                      </a:r>
                      <a:endParaRPr kumimoji="0" lang="pt-BR" sz="1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3" marB="45723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7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Assegurar a compreensão da equipe de TI acerca da entrega serviços e reconhecer, no aspecto de serviços, o conceito de Cliente.</a:t>
                      </a:r>
                      <a:endParaRPr kumimoji="0" lang="pt-BR" sz="1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3" marB="45723" anchor="ctr" horzOverflow="overflow"/>
                </a:tc>
              </a:tr>
              <a:tr h="609641"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7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Não sabendo por onde começar</a:t>
                      </a:r>
                      <a:endParaRPr kumimoji="0" lang="pt-BR" sz="1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3" marB="45723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7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Avaliar área de maior necessidade e priorizar os processos que beneficiam estas áreas.</a:t>
                      </a:r>
                      <a:endParaRPr kumimoji="0" lang="pt-BR" sz="1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3" marB="45723" anchor="ctr" horzOverflow="overflow"/>
                </a:tc>
              </a:tr>
              <a:tr h="1127836"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7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Dificuldade de compreender o objetivo de maneira global, mantendo foco em processos isolados ou desconectados.</a:t>
                      </a:r>
                      <a:endParaRPr kumimoji="0" lang="pt-BR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3" marB="45723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7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Verificar se o programa foi concebido com objetivos de alto nível bem definidos. Planejar os processos para que trabalhem de maneira interligada.</a:t>
                      </a:r>
                      <a:endParaRPr kumimoji="0" lang="pt-BR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3" marB="45723" anchor="ctr" horzOverflow="overflow"/>
                </a:tc>
              </a:tr>
              <a:tr h="609641"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7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Perda de impulso durante a execução do programa.</a:t>
                      </a:r>
                      <a:endParaRPr kumimoji="0" lang="pt-BR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3" marB="45723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7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Garantir que sempre existem pessoas envolvidas e com tempo hábil para executar os projetos.</a:t>
                      </a:r>
                      <a:endParaRPr kumimoji="0" lang="pt-BR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3" marB="45723" anchor="ctr" horzOverflow="overflow"/>
                </a:tc>
              </a:tr>
              <a:tr h="1127836"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7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Falta de compreensão acerca da combinação de pessoas, processos e tecnologia.</a:t>
                      </a:r>
                      <a:endParaRPr kumimoji="0" lang="pt-BR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3" marB="45723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7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Garantir que os processos são concebidos com pessoas que entendem sua execução. Utilizar soluções integradas com tecnologia adequada que suportam processos e pessoas.</a:t>
                      </a:r>
                      <a:endParaRPr kumimoji="0" lang="pt-BR" sz="1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3" marB="45723" anchor="ctr" horzOverflow="overflow"/>
                </a:tc>
              </a:tr>
            </a:tbl>
          </a:graphicData>
        </a:graphic>
      </p:graphicFrame>
      <p:sp>
        <p:nvSpPr>
          <p:cNvPr id="5" name="CaixaDeTexto 4"/>
          <p:cNvSpPr txBox="1"/>
          <p:nvPr/>
        </p:nvSpPr>
        <p:spPr>
          <a:xfrm>
            <a:off x="6309335" y="6309320"/>
            <a:ext cx="251113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200" dirty="0" smtClean="0"/>
              <a:t>Fonte: OGC </a:t>
            </a:r>
            <a:r>
              <a:rPr lang="pt-BR" sz="1200" dirty="0"/>
              <a:t>(2003a) e </a:t>
            </a:r>
            <a:r>
              <a:rPr lang="pt-BR" sz="1200" dirty="0" err="1"/>
              <a:t>Petrovic</a:t>
            </a:r>
            <a:r>
              <a:rPr lang="pt-BR" sz="1200" dirty="0"/>
              <a:t> (2008)</a:t>
            </a:r>
          </a:p>
        </p:txBody>
      </p:sp>
    </p:spTree>
    <p:extLst>
      <p:ext uri="{BB962C8B-B14F-4D97-AF65-F5344CB8AC3E}">
        <p14:creationId xmlns:p14="http://schemas.microsoft.com/office/powerpoint/2010/main" val="33964265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Modelos de implantação</a:t>
            </a:r>
            <a:endParaRPr lang="pt-BR" dirty="0"/>
          </a:p>
        </p:txBody>
      </p:sp>
      <p:graphicFrame>
        <p:nvGraphicFramePr>
          <p:cNvPr id="4" name="Group 18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99423948"/>
              </p:ext>
            </p:extLst>
          </p:nvPr>
        </p:nvGraphicFramePr>
        <p:xfrm>
          <a:off x="250825" y="1628773"/>
          <a:ext cx="8569647" cy="4824562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1420241"/>
                <a:gridCol w="2383925"/>
                <a:gridCol w="4765481"/>
              </a:tblGrid>
              <a:tr h="38456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Modelo IDEAL</a:t>
                      </a:r>
                      <a:endParaRPr kumimoji="0" lang="pt-BR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T="45721" marB="45721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Modelo de </a:t>
                      </a:r>
                      <a:r>
                        <a:rPr kumimoji="0" lang="pt-BR" sz="1600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Petrovic</a:t>
                      </a:r>
                      <a:endParaRPr kumimoji="0" lang="pt-BR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T="45721" marB="45721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6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Modelo proposto</a:t>
                      </a:r>
                      <a:endParaRPr kumimoji="0" lang="pt-BR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T="45721" marB="45721" anchor="ctr" horzOverflow="overflow"/>
                </a:tc>
              </a:tr>
              <a:tr h="664252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Iniciação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(</a:t>
                      </a:r>
                      <a:r>
                        <a:rPr kumimoji="0" lang="pt-BR" sz="1600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Initiating</a:t>
                      </a:r>
                      <a:r>
                        <a:rPr kumimoji="0" lang="pt-BR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)</a:t>
                      </a:r>
                      <a:endParaRPr kumimoji="0" lang="pt-BR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T="45721" marB="45721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</a:pPr>
                      <a:r>
                        <a:rPr kumimoji="0" lang="pt-BR" sz="16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Entender os objetivos de negócio</a:t>
                      </a:r>
                      <a:endParaRPr kumimoji="0" lang="pt-BR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T="45721" marB="45721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</a:pPr>
                      <a:r>
                        <a:rPr kumimoji="0" lang="pt-BR" sz="16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Entender os objetivos de negócio</a:t>
                      </a: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</a:pPr>
                      <a:r>
                        <a:rPr kumimoji="0" lang="pt-BR" sz="16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Identificação dos serviços de TI</a:t>
                      </a:r>
                      <a:endParaRPr kumimoji="0" lang="pt-BR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T="45721" marB="45721" anchor="ctr" horzOverflow="overflow"/>
                </a:tc>
              </a:tr>
              <a:tr h="664252"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Diagnóstico</a:t>
                      </a: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(</a:t>
                      </a:r>
                      <a:r>
                        <a:rPr kumimoji="0" lang="pt-BR" sz="1600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Diagnoising</a:t>
                      </a:r>
                      <a:r>
                        <a:rPr kumimoji="0" lang="pt-BR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)</a:t>
                      </a:r>
                      <a:endParaRPr kumimoji="0" lang="pt-BR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T="45721" marB="45721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</a:pPr>
                      <a:r>
                        <a:rPr kumimoji="0" lang="pt-BR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Avaliar o estado atual</a:t>
                      </a:r>
                      <a:endParaRPr kumimoji="0" lang="pt-BR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T="45721" marB="45721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</a:pPr>
                      <a:r>
                        <a:rPr kumimoji="0" lang="pt-BR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Análise da situação atual (As </a:t>
                      </a:r>
                      <a:r>
                        <a:rPr kumimoji="0" lang="pt-BR" sz="1600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Is</a:t>
                      </a:r>
                      <a:r>
                        <a:rPr kumimoji="0" lang="pt-BR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)</a:t>
                      </a:r>
                      <a:endParaRPr kumimoji="0" lang="pt-BR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T="45721" marB="45721" anchor="ctr" horzOverflow="overflow"/>
                </a:tc>
              </a:tr>
              <a:tr h="1503303"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Estabeleça</a:t>
                      </a: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(</a:t>
                      </a:r>
                      <a:r>
                        <a:rPr kumimoji="0" lang="pt-BR" sz="1600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Establishing</a:t>
                      </a:r>
                      <a:r>
                        <a:rPr kumimoji="0" lang="pt-BR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)</a:t>
                      </a:r>
                      <a:endParaRPr kumimoji="0" lang="pt-BR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T="45721" marB="45721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</a:pPr>
                      <a:r>
                        <a:rPr kumimoji="0" lang="pt-BR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Definir estado futuro</a:t>
                      </a: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</a:pPr>
                      <a:r>
                        <a:rPr kumimoji="0" lang="pt-BR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Analisar </a:t>
                      </a:r>
                      <a:r>
                        <a:rPr kumimoji="0" lang="pt-BR" sz="1600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gaps</a:t>
                      </a:r>
                      <a:endParaRPr kumimoji="0" lang="pt-BR" sz="1600" u="none" strike="noStrike" cap="none" normalizeH="0" baseline="0" dirty="0" smtClean="0">
                        <a:ln>
                          <a:noFill/>
                        </a:ln>
                        <a:effectLst/>
                      </a:endParaRP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</a:pPr>
                      <a:r>
                        <a:rPr kumimoji="0" lang="pt-BR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Identificar iniciativas e projetos</a:t>
                      </a: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</a:pPr>
                      <a:r>
                        <a:rPr kumimoji="0" lang="pt-BR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Estimar os projetos</a:t>
                      </a:r>
                      <a:endParaRPr kumimoji="0" lang="pt-BR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T="45721" marB="45721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</a:pPr>
                      <a:r>
                        <a:rPr kumimoji="0" lang="pt-BR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Definição do estado futuro (</a:t>
                      </a:r>
                      <a:r>
                        <a:rPr kumimoji="0" lang="pt-BR" sz="1600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To</a:t>
                      </a:r>
                      <a:r>
                        <a:rPr kumimoji="0" lang="pt-BR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Be)</a:t>
                      </a: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</a:pPr>
                      <a:r>
                        <a:rPr kumimoji="0" lang="pt-BR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Definição de indicadores de desempenho e métodos de controle</a:t>
                      </a: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</a:pPr>
                      <a:r>
                        <a:rPr kumimoji="0" lang="pt-BR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Implantação e treinamento do sistema de gestão e operação dos processos</a:t>
                      </a:r>
                      <a:endParaRPr kumimoji="0" lang="pt-BR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T="45721" marB="45721" anchor="ctr" horzOverflow="overflow"/>
                </a:tc>
              </a:tr>
              <a:tr h="943935"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Aja</a:t>
                      </a: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(</a:t>
                      </a:r>
                      <a:r>
                        <a:rPr kumimoji="0" lang="pt-BR" sz="1600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Acting</a:t>
                      </a:r>
                      <a:r>
                        <a:rPr kumimoji="0" lang="pt-BR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)</a:t>
                      </a:r>
                      <a:endParaRPr kumimoji="0" lang="pt-BR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T="45721" marB="45721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</a:pPr>
                      <a:r>
                        <a:rPr kumimoji="0" lang="pt-BR" sz="16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Definir roadmap</a:t>
                      </a: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</a:pPr>
                      <a:r>
                        <a:rPr kumimoji="0" lang="pt-BR" sz="16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Divulgar o plano</a:t>
                      </a:r>
                      <a:endParaRPr kumimoji="0" lang="pt-BR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T="45721" marB="45721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</a:pPr>
                      <a:r>
                        <a:rPr kumimoji="0" lang="pt-BR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Apresentação </a:t>
                      </a:r>
                      <a:r>
                        <a:rPr kumimoji="0" lang="pt-BR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do programa e capacitação da equipe</a:t>
                      </a: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</a:pPr>
                      <a:r>
                        <a:rPr kumimoji="0" lang="pt-BR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Desenvolvimento do plano e execução dos projetos</a:t>
                      </a:r>
                      <a:endParaRPr kumimoji="0" lang="pt-BR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T="45721" marB="45721" anchor="ctr" horzOverflow="overflow"/>
                </a:tc>
              </a:tr>
              <a:tr h="664252"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Lições</a:t>
                      </a: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(Learning)</a:t>
                      </a:r>
                      <a:endParaRPr kumimoji="0" lang="pt-BR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T="45721" marB="45721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pt-BR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T="45721" marB="45721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</a:pPr>
                      <a:r>
                        <a:rPr kumimoji="0" lang="pt-BR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Reavaliação dos resultados</a:t>
                      </a:r>
                      <a:endParaRPr kumimoji="0" lang="pt-BR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T="45721" marB="45721" anchor="ctr" horzOverflow="overflow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235179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Proposta de implementação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  <a:defRPr/>
            </a:pPr>
            <a:r>
              <a:rPr lang="pt-BR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Etapa 1: Entender os objetivos de negócio.</a:t>
            </a:r>
          </a:p>
          <a:p>
            <a:pPr>
              <a:buFont typeface="Wingdings" pitchFamily="2" charset="2"/>
              <a:buNone/>
              <a:defRPr/>
            </a:pPr>
            <a:endParaRPr lang="pt-BR" sz="2400" dirty="0"/>
          </a:p>
          <a:p>
            <a:pPr marL="742950" lvl="1" indent="-285750">
              <a:buFont typeface="Wingdings" pitchFamily="2" charset="2"/>
              <a:buChar char="Ø"/>
              <a:defRPr/>
            </a:pPr>
            <a:r>
              <a:rPr lang="pt-BR" sz="2400" dirty="0"/>
              <a:t>Planejamento estratégico, tático e operacional</a:t>
            </a:r>
          </a:p>
          <a:p>
            <a:pPr marL="742950" lvl="1" indent="-285750">
              <a:buFont typeface="Wingdings" pitchFamily="2" charset="2"/>
              <a:buChar char="Ø"/>
              <a:defRPr/>
            </a:pPr>
            <a:r>
              <a:rPr lang="pt-BR" sz="2400" dirty="0"/>
              <a:t>Direciona esforços na realização dos objetivos</a:t>
            </a:r>
          </a:p>
          <a:p>
            <a:endParaRPr lang="pt-BR" dirty="0" smtClean="0"/>
          </a:p>
          <a:p>
            <a:pPr>
              <a:buFont typeface="Wingdings" pitchFamily="2" charset="2"/>
              <a:buChar char="Ø"/>
              <a:defRPr/>
            </a:pPr>
            <a:r>
              <a:rPr lang="pt-BR" sz="2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Etapa 2: Identificação dos serviços de TI</a:t>
            </a:r>
            <a:r>
              <a:rPr lang="pt-BR" sz="2400" dirty="0"/>
              <a:t>.</a:t>
            </a:r>
          </a:p>
          <a:p>
            <a:pPr>
              <a:buFont typeface="Wingdings" pitchFamily="2" charset="2"/>
              <a:buNone/>
              <a:defRPr/>
            </a:pPr>
            <a:endParaRPr lang="pt-BR" sz="2400" dirty="0"/>
          </a:p>
          <a:p>
            <a:pPr marL="742950" lvl="1" indent="-285750">
              <a:buFont typeface="Wingdings" pitchFamily="2" charset="2"/>
              <a:buChar char="Ø"/>
              <a:defRPr/>
            </a:pPr>
            <a:r>
              <a:rPr lang="pt-BR" sz="2400" dirty="0"/>
              <a:t>A documentação dos serviços é um dos fatores determinantes para a escolha correta dos processos ITIL</a:t>
            </a:r>
          </a:p>
          <a:p>
            <a:pPr marL="742950" lvl="1" indent="-285750">
              <a:buFont typeface="Wingdings" pitchFamily="2" charset="2"/>
              <a:buChar char="Ø"/>
              <a:defRPr/>
            </a:pPr>
            <a:r>
              <a:rPr lang="pt-BR" sz="2400" dirty="0"/>
              <a:t>Identificar: relacionamentos entre os serviços; itens de configuração relacionados; impactos no </a:t>
            </a:r>
            <a:r>
              <a:rPr lang="pt-BR" sz="2400" dirty="0" smtClean="0"/>
              <a:t>negócio</a:t>
            </a:r>
            <a:endParaRPr lang="pt-BR" sz="2400" dirty="0"/>
          </a:p>
        </p:txBody>
      </p:sp>
    </p:spTree>
    <p:extLst>
      <p:ext uri="{BB962C8B-B14F-4D97-AF65-F5344CB8AC3E}">
        <p14:creationId xmlns:p14="http://schemas.microsoft.com/office/powerpoint/2010/main" val="2875584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ódulo">
  <a:themeElements>
    <a:clrScheme name="Metrô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Escritório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ódul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4142</TotalTime>
  <Words>1926</Words>
  <Application>Microsoft Office PowerPoint</Application>
  <PresentationFormat>Apresentação na tela (4:3)</PresentationFormat>
  <Paragraphs>235</Paragraphs>
  <Slides>22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22</vt:i4>
      </vt:variant>
    </vt:vector>
  </HeadingPairs>
  <TitlesOfParts>
    <vt:vector size="23" baseType="lpstr">
      <vt:lpstr>Módulo</vt:lpstr>
      <vt:lpstr>Proposta de Modelo de Implantação do ITIL para Gestão de Serviços de TI de Empresas de Logística</vt:lpstr>
      <vt:lpstr>Agenda</vt:lpstr>
      <vt:lpstr>Introdução</vt:lpstr>
      <vt:lpstr>ITIL</vt:lpstr>
      <vt:lpstr>Objetivos do trabalho</vt:lpstr>
      <vt:lpstr>Erros comuns nas implantações</vt:lpstr>
      <vt:lpstr>Erros comuns nas implantações</vt:lpstr>
      <vt:lpstr>Modelos de implantação</vt:lpstr>
      <vt:lpstr>Proposta de implementação</vt:lpstr>
      <vt:lpstr>Proposta de implementação</vt:lpstr>
      <vt:lpstr>Proposta de implementação</vt:lpstr>
      <vt:lpstr>Proposta de implementação</vt:lpstr>
      <vt:lpstr>Proposta de implementação</vt:lpstr>
      <vt:lpstr>Proposta de implementação</vt:lpstr>
      <vt:lpstr>Serviços logísticos de TI</vt:lpstr>
      <vt:lpstr>Proposta de fases para implantação</vt:lpstr>
      <vt:lpstr>Conclusão</vt:lpstr>
      <vt:lpstr>Referências</vt:lpstr>
      <vt:lpstr>Referências</vt:lpstr>
      <vt:lpstr>Referências</vt:lpstr>
      <vt:lpstr>Referências</vt:lpstr>
      <vt:lpstr>Proposta de Modelo de Implantação do ITIL para Gestão de Serviços de TI de Empresas de Logística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Sustentabilidade &amp; Empregabilidade</dc:title>
  <dc:creator>marciorm</dc:creator>
  <cp:lastModifiedBy>marciorm</cp:lastModifiedBy>
  <cp:revision>311</cp:revision>
  <dcterms:created xsi:type="dcterms:W3CDTF">2008-05-19T15:53:37Z</dcterms:created>
  <dcterms:modified xsi:type="dcterms:W3CDTF">2011-05-29T23:32:56Z</dcterms:modified>
</cp:coreProperties>
</file>