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345" r:id="rId2"/>
    <p:sldId id="257" r:id="rId3"/>
    <p:sldId id="346" r:id="rId4"/>
    <p:sldId id="347" r:id="rId5"/>
    <p:sldId id="368" r:id="rId6"/>
    <p:sldId id="369" r:id="rId7"/>
    <p:sldId id="362" r:id="rId8"/>
    <p:sldId id="370" r:id="rId9"/>
    <p:sldId id="371" r:id="rId10"/>
    <p:sldId id="372" r:id="rId11"/>
    <p:sldId id="373" r:id="rId12"/>
    <p:sldId id="300" r:id="rId13"/>
    <p:sldId id="336" r:id="rId14"/>
    <p:sldId id="301" r:id="rId15"/>
    <p:sldId id="375" r:id="rId16"/>
    <p:sldId id="374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02/06/2011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02/06/2011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118836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9262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7"/>
            <a:ext cx="2603962" cy="494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1185320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07208" cy="50131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jairoinf16@yahoo.com.br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gif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11" Type="http://schemas.openxmlformats.org/officeDocument/2006/relationships/image" Target="../media/image7.jpeg"/><Relationship Id="rId5" Type="http://schemas.openxmlformats.org/officeDocument/2006/relationships/hyperlink" Target="mailto:flamaryon@unitri.edu.br" TargetMode="External"/><Relationship Id="rId10" Type="http://schemas.openxmlformats.org/officeDocument/2006/relationships/image" Target="../media/image6.png"/><Relationship Id="rId4" Type="http://schemas.openxmlformats.org/officeDocument/2006/relationships/hyperlink" Target="mailto:rogerio@websec.com.br" TargetMode="Externa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aircrack-ng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l.aircrack-ng.org/breakingwepandwpa.pdf" TargetMode="External"/><Relationship Id="rId2" Type="http://schemas.openxmlformats.org/officeDocument/2006/relationships/hyperlink" Target="http://www.airtightnetworks.com/WPA2-Hole196.%20Acessado%20em%2019/1/20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fosec.gov.hk/english/technical/files/wireless.pdf" TargetMode="External"/><Relationship Id="rId5" Type="http://schemas.openxmlformats.org/officeDocument/2006/relationships/hyperlink" Target="http://www.security-assessment.com/files/presentations/SA_Sydney_BB_Wireless_06_AB.pdf" TargetMode="External"/><Relationship Id="rId4" Type="http://schemas.openxmlformats.org/officeDocument/2006/relationships/hyperlink" Target="http://www.berghel.net/col-edit/digital_village/dec-04/dv_12-04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defense.net/whitepapers/UnderstandingWPAWPA2Hole196Attack_TB_0810_chv4.pdf" TargetMode="External"/><Relationship Id="rId2" Type="http://schemas.openxmlformats.org/officeDocument/2006/relationships/hyperlink" Target="http://www.guiadohardware.net/tutoriais/entendendo-quebrando-seguranca-redes-wireless/pagina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sbl.det.ua.pt/gsbl/Documentos/Relatorios/An%E1lise%20Tecno-Econ%F3mica%20de%20Servi%E7os%20M%F3veis%20e%20Sem%20Fios.pdf" TargetMode="External"/><Relationship Id="rId4" Type="http://schemas.openxmlformats.org/officeDocument/2006/relationships/hyperlink" Target="http://www.obit.at/AirSnort-03-obermayr.pd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://si.lopesgazzani.com.br/docentes/marcio/" TargetMode="External"/><Relationship Id="rId3" Type="http://schemas.openxmlformats.org/officeDocument/2006/relationships/hyperlink" Target="mailto:jairoinf16@yahoo.com.br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gif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11" Type="http://schemas.openxmlformats.org/officeDocument/2006/relationships/image" Target="../media/image7.jpeg"/><Relationship Id="rId5" Type="http://schemas.openxmlformats.org/officeDocument/2006/relationships/hyperlink" Target="mailto:flamaryon@unitri.edu.br" TargetMode="External"/><Relationship Id="rId10" Type="http://schemas.openxmlformats.org/officeDocument/2006/relationships/image" Target="../media/image6.png"/><Relationship Id="rId4" Type="http://schemas.openxmlformats.org/officeDocument/2006/relationships/hyperlink" Target="mailto:rogerio@websec.com.br" TargetMode="Externa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3643314"/>
            <a:ext cx="8715436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50" dirty="0"/>
              <a:t>Avaliação de Segurança em Redes Sem Fio</a:t>
            </a:r>
            <a:endParaRPr lang="en-US" sz="325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571612"/>
            <a:ext cx="8312197" cy="2071702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2"/>
              </a:rPr>
              <a:t>marcio.moreira@pitagoras.com.br</a:t>
            </a:r>
            <a:endParaRPr lang="pt-BR" sz="2800" dirty="0" smtClean="0"/>
          </a:p>
          <a:p>
            <a:r>
              <a:rPr lang="pt-BR" sz="2800" dirty="0" smtClean="0"/>
              <a:t>Jairo Rodrigues de Araújo</a:t>
            </a:r>
            <a:r>
              <a:rPr lang="pt-BR" sz="2800" dirty="0"/>
              <a:t>	</a:t>
            </a:r>
            <a:r>
              <a:rPr lang="pt-BR" sz="2800" dirty="0" smtClean="0">
                <a:hlinkClick r:id="rId3"/>
              </a:rPr>
              <a:t>jairoinf16@yahoo.com.br</a:t>
            </a:r>
            <a:endParaRPr lang="pt-BR" sz="2800" dirty="0" smtClean="0"/>
          </a:p>
          <a:p>
            <a:r>
              <a:rPr lang="pt-BR" sz="2800" dirty="0" smtClean="0"/>
              <a:t>Rogério Mendes Ferreira	</a:t>
            </a:r>
            <a:r>
              <a:rPr lang="pt-BR" sz="2800" dirty="0" smtClean="0">
                <a:hlinkClick r:id="rId4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5"/>
              </a:rPr>
              <a:t>flamaryon@unitri.edu.br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/>
              <a:t>8</a:t>
            </a:r>
            <a:r>
              <a:rPr lang="pt-BR" sz="2400" dirty="0" smtClean="0"/>
              <a:t>º CONTECSI  - 1 a 3 de Junho de 2011 	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29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708" y="5237274"/>
            <a:ext cx="1928826" cy="763494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137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365623"/>
            <a:ext cx="1206775" cy="1270289"/>
          </a:xfrm>
          <a:prstGeom prst="rect">
            <a:avLst/>
          </a:prstGeom>
        </p:spPr>
      </p:pic>
      <p:pic>
        <p:nvPicPr>
          <p:cNvPr id="1026" name="Picture 2" descr="http://www.tecsi.fea.usp.br/eventos/contecsi/imagens/8contecs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301208"/>
            <a:ext cx="2381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soec.com.br/imagens/logo_unitri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80" y="6126504"/>
            <a:ext cx="91440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Ataques aos protocolos</a:t>
            </a:r>
            <a:endParaRPr lang="pt-B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244975" cy="1218288"/>
          </a:xfrm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149080"/>
            <a:ext cx="4244975" cy="2367715"/>
          </a:xfrm>
        </p:spPr>
      </p:pic>
      <p:sp>
        <p:nvSpPr>
          <p:cNvPr id="4" name="Espaço Reservado para Texto 3"/>
          <p:cNvSpPr>
            <a:spLocks noGrp="1"/>
          </p:cNvSpPr>
          <p:nvPr>
            <p:ph type="body" idx="4294967295"/>
          </p:nvPr>
        </p:nvSpPr>
        <p:spPr>
          <a:xfrm>
            <a:off x="107504" y="1633538"/>
            <a:ext cx="4246563" cy="4891806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Comandos:</a:t>
            </a:r>
          </a:p>
          <a:p>
            <a:pPr lvl="1"/>
            <a:r>
              <a:rPr lang="pt-BR" dirty="0" err="1"/>
              <a:t>airmon-ng</a:t>
            </a:r>
            <a:r>
              <a:rPr lang="pt-BR" dirty="0"/>
              <a:t> start </a:t>
            </a:r>
            <a:r>
              <a:rPr lang="pt-BR" dirty="0" smtClean="0"/>
              <a:t>eth1</a:t>
            </a:r>
          </a:p>
          <a:p>
            <a:pPr lvl="1"/>
            <a:r>
              <a:rPr lang="pt-BR" dirty="0" err="1"/>
              <a:t>airmon-ng</a:t>
            </a:r>
            <a:r>
              <a:rPr lang="pt-BR" dirty="0"/>
              <a:t> stop ath0</a:t>
            </a:r>
            <a:endParaRPr lang="pt-BR" dirty="0" smtClean="0"/>
          </a:p>
          <a:p>
            <a:pPr lvl="1"/>
            <a:r>
              <a:rPr lang="pt-BR" dirty="0" err="1"/>
              <a:t>airmon-ng</a:t>
            </a:r>
            <a:r>
              <a:rPr lang="pt-BR" dirty="0"/>
              <a:t> start wifi0</a:t>
            </a:r>
            <a:endParaRPr lang="pt-BR" dirty="0" smtClean="0"/>
          </a:p>
          <a:p>
            <a:pPr lvl="1"/>
            <a:r>
              <a:rPr lang="en-US" dirty="0" err="1"/>
              <a:t>airodump-ng</a:t>
            </a:r>
            <a:r>
              <a:rPr lang="en-US" dirty="0"/>
              <a:t> -w </a:t>
            </a:r>
            <a:r>
              <a:rPr lang="en-US" dirty="0" err="1"/>
              <a:t>logwlan</a:t>
            </a:r>
            <a:r>
              <a:rPr lang="en-US" dirty="0"/>
              <a:t> –channel 2 ath0</a:t>
            </a:r>
            <a:endParaRPr lang="pt-BR" dirty="0"/>
          </a:p>
          <a:p>
            <a:pPr lvl="1"/>
            <a:r>
              <a:rPr lang="en-US" dirty="0" err="1"/>
              <a:t>aireplay-ng</a:t>
            </a:r>
            <a:r>
              <a:rPr lang="en-US" dirty="0"/>
              <a:t> –</a:t>
            </a:r>
            <a:r>
              <a:rPr lang="en-US" dirty="0" err="1"/>
              <a:t>deauth</a:t>
            </a:r>
            <a:r>
              <a:rPr lang="en-US" dirty="0"/>
              <a:t> 1 -a </a:t>
            </a:r>
            <a:r>
              <a:rPr lang="en-US" dirty="0" err="1"/>
              <a:t>xx:xx:xx:xx:xx:xx</a:t>
            </a:r>
            <a:r>
              <a:rPr lang="en-US" dirty="0"/>
              <a:t> -c </a:t>
            </a:r>
            <a:r>
              <a:rPr lang="en-US" dirty="0" err="1" smtClean="0"/>
              <a:t>yy:yy:yy:yy:yy:yy</a:t>
            </a:r>
            <a:endParaRPr lang="en-US" dirty="0" smtClean="0"/>
          </a:p>
          <a:p>
            <a:pPr lvl="1"/>
            <a:r>
              <a:rPr lang="pt-BR" dirty="0" err="1"/>
              <a:t>aircrack-ng</a:t>
            </a:r>
            <a:r>
              <a:rPr lang="pt-BR" dirty="0"/>
              <a:t> -e </a:t>
            </a:r>
            <a:r>
              <a:rPr lang="pt-BR" dirty="0" err="1"/>
              <a:t>idssid</a:t>
            </a:r>
            <a:r>
              <a:rPr lang="pt-BR" dirty="0"/>
              <a:t> -w dict.txt </a:t>
            </a:r>
            <a:r>
              <a:rPr lang="pt-BR" dirty="0" err="1"/>
              <a:t>logwlan.cap</a:t>
            </a:r>
            <a:endParaRPr lang="pt-BR" dirty="0" smtClean="0"/>
          </a:p>
          <a:p>
            <a:pPr lvl="1"/>
            <a:r>
              <a:rPr lang="pt-BR" dirty="0" smtClean="0"/>
              <a:t>Fonte:</a:t>
            </a:r>
          </a:p>
          <a:p>
            <a:pPr lvl="2"/>
            <a:r>
              <a:rPr lang="it-IT" dirty="0"/>
              <a:t>Boileau (2006) e Morimoto (2006</a:t>
            </a:r>
            <a:r>
              <a:rPr lang="it-IT" dirty="0" smtClean="0"/>
              <a:t>)</a:t>
            </a:r>
          </a:p>
          <a:p>
            <a:r>
              <a:rPr lang="it-IT" dirty="0" smtClean="0"/>
              <a:t>Ferramentas disponíveis em:</a:t>
            </a:r>
          </a:p>
          <a:p>
            <a:pPr lvl="1"/>
            <a:r>
              <a:rPr lang="pt-BR" dirty="0">
                <a:hlinkClick r:id="rId4"/>
              </a:rPr>
              <a:t>www.kismetwireless.net</a:t>
            </a:r>
          </a:p>
          <a:p>
            <a:pPr lvl="1"/>
            <a:r>
              <a:rPr lang="pt-BR" dirty="0" smtClean="0">
                <a:hlinkClick r:id="rId4"/>
              </a:rPr>
              <a:t>www.aircrack-ng.org</a:t>
            </a:r>
            <a:endParaRPr lang="pt-BR" dirty="0" smtClean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4500314" y="1633539"/>
            <a:ext cx="4248150" cy="715342"/>
          </a:xfrm>
        </p:spPr>
        <p:txBody>
          <a:bodyPr>
            <a:normAutofit/>
          </a:bodyPr>
          <a:lstStyle/>
          <a:p>
            <a:r>
              <a:rPr lang="pt-BR" dirty="0" smtClean="0"/>
              <a:t>WEP</a:t>
            </a:r>
          </a:p>
        </p:txBody>
      </p:sp>
      <p:sp>
        <p:nvSpPr>
          <p:cNvPr id="20" name="Texto Explicativo 1 19"/>
          <p:cNvSpPr/>
          <p:nvPr/>
        </p:nvSpPr>
        <p:spPr>
          <a:xfrm>
            <a:off x="8103438" y="1696162"/>
            <a:ext cx="754053" cy="369332"/>
          </a:xfrm>
          <a:prstGeom prst="borderCallout1">
            <a:avLst>
              <a:gd name="adj1" fmla="val 18750"/>
              <a:gd name="adj2" fmla="val -8333"/>
              <a:gd name="adj3" fmla="val 389685"/>
              <a:gd name="adj4" fmla="val -173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dirty="0" smtClean="0"/>
              <a:t>Chave</a:t>
            </a:r>
            <a:endParaRPr lang="pt-BR" dirty="0"/>
          </a:p>
        </p:txBody>
      </p:sp>
      <p:grpSp>
        <p:nvGrpSpPr>
          <p:cNvPr id="23" name="Grupo 22"/>
          <p:cNvGrpSpPr/>
          <p:nvPr/>
        </p:nvGrpSpPr>
        <p:grpSpPr>
          <a:xfrm>
            <a:off x="6876256" y="3645024"/>
            <a:ext cx="2023073" cy="2160240"/>
            <a:chOff x="6876256" y="3645024"/>
            <a:chExt cx="2023073" cy="2160240"/>
          </a:xfrm>
        </p:grpSpPr>
        <p:sp>
          <p:nvSpPr>
            <p:cNvPr id="21" name="Texto Explicativo 1 20"/>
            <p:cNvSpPr/>
            <p:nvPr/>
          </p:nvSpPr>
          <p:spPr>
            <a:xfrm>
              <a:off x="8055508" y="3645024"/>
              <a:ext cx="843821" cy="369332"/>
            </a:xfrm>
            <a:prstGeom prst="borderCallout1">
              <a:avLst>
                <a:gd name="adj1" fmla="val 18750"/>
                <a:gd name="adj2" fmla="val -8333"/>
                <a:gd name="adj3" fmla="val 489457"/>
                <a:gd name="adj4" fmla="val -136842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pt-BR" dirty="0" smtClean="0"/>
                <a:t>Chaves</a:t>
              </a:r>
              <a:endParaRPr lang="pt-BR" dirty="0"/>
            </a:p>
          </p:txBody>
        </p:sp>
        <p:cxnSp>
          <p:nvCxnSpPr>
            <p:cNvPr id="19" name="Conector reto 18"/>
            <p:cNvCxnSpPr/>
            <p:nvPr/>
          </p:nvCxnSpPr>
          <p:spPr>
            <a:xfrm flipH="1">
              <a:off x="6876256" y="4086364"/>
              <a:ext cx="1107244" cy="171890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5" name="Espaço Reservado para Texto 5"/>
          <p:cNvSpPr txBox="1">
            <a:spLocks/>
          </p:cNvSpPr>
          <p:nvPr/>
        </p:nvSpPr>
        <p:spPr>
          <a:xfrm>
            <a:off x="4499992" y="3573016"/>
            <a:ext cx="4248150" cy="65736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dirty="0" smtClean="0"/>
              <a:t>WPA com PSK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1634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0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Configurando um Ponto de Acesso</a:t>
            </a:r>
            <a:endParaRPr lang="pt-BR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056784" cy="525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1 2"/>
          <p:cNvSpPr/>
          <p:nvPr/>
        </p:nvSpPr>
        <p:spPr>
          <a:xfrm>
            <a:off x="6228184" y="2317816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293608"/>
              <a:gd name="adj4" fmla="val -5329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Permite configurar o AP usando a WLAN</a:t>
            </a:r>
            <a:endParaRPr lang="pt-BR" dirty="0"/>
          </a:p>
        </p:txBody>
      </p:sp>
      <p:sp>
        <p:nvSpPr>
          <p:cNvPr id="5" name="Texto Explicativo 1 4"/>
          <p:cNvSpPr/>
          <p:nvPr/>
        </p:nvSpPr>
        <p:spPr>
          <a:xfrm>
            <a:off x="6228184" y="3081101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217795"/>
              <a:gd name="adj4" fmla="val -4880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Propaga o SSID (ID da WLAN) para todos</a:t>
            </a:r>
            <a:endParaRPr lang="pt-BR" dirty="0"/>
          </a:p>
        </p:txBody>
      </p:sp>
      <p:sp>
        <p:nvSpPr>
          <p:cNvPr id="6" name="Texto Explicativo 1 5"/>
          <p:cNvSpPr/>
          <p:nvPr/>
        </p:nvSpPr>
        <p:spPr>
          <a:xfrm>
            <a:off x="6228184" y="3844386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144089"/>
              <a:gd name="adj4" fmla="val -4581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Configura o AP como um repetidor</a:t>
            </a:r>
            <a:endParaRPr lang="pt-BR" dirty="0"/>
          </a:p>
        </p:txBody>
      </p:sp>
      <p:sp>
        <p:nvSpPr>
          <p:cNvPr id="7" name="Texto Explicativo 1 6"/>
          <p:cNvSpPr/>
          <p:nvPr/>
        </p:nvSpPr>
        <p:spPr>
          <a:xfrm>
            <a:off x="6228184" y="4607671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116712"/>
              <a:gd name="adj4" fmla="val -4381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Prefira o protocolo mais seguro disponível (WPA2)</a:t>
            </a:r>
            <a:endParaRPr lang="pt-BR" dirty="0"/>
          </a:p>
        </p:txBody>
      </p:sp>
      <p:sp>
        <p:nvSpPr>
          <p:cNvPr id="8" name="Texto Explicativo 1 7"/>
          <p:cNvSpPr/>
          <p:nvPr/>
        </p:nvSpPr>
        <p:spPr>
          <a:xfrm>
            <a:off x="6228184" y="5370956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68277"/>
              <a:gd name="adj4" fmla="val -5279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Prefira o método mais seguro disponível (AES)</a:t>
            </a:r>
            <a:endParaRPr lang="pt-BR" dirty="0"/>
          </a:p>
        </p:txBody>
      </p:sp>
      <p:sp>
        <p:nvSpPr>
          <p:cNvPr id="9" name="Texto Explicativo 1 8"/>
          <p:cNvSpPr/>
          <p:nvPr/>
        </p:nvSpPr>
        <p:spPr>
          <a:xfrm>
            <a:off x="6228184" y="6134240"/>
            <a:ext cx="2736304" cy="648072"/>
          </a:xfrm>
          <a:prstGeom prst="borderCallout1">
            <a:avLst>
              <a:gd name="adj1" fmla="val 18750"/>
              <a:gd name="adj2" fmla="val -8333"/>
              <a:gd name="adj3" fmla="val 45112"/>
              <a:gd name="adj4" fmla="val -3982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Tempo de validade das chaves AES (60 segundos)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61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pic>
        <p:nvPicPr>
          <p:cNvPr id="8194" name="Picture 2" descr="C:\Documents and Settings\marciorm\Configurações locais\Temporary Internet Files\Content.IE5\Y4878X30\MPj0385424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29" y="71414"/>
            <a:ext cx="2700355" cy="1928825"/>
          </a:xfrm>
          <a:prstGeom prst="rect">
            <a:avLst/>
          </a:prstGeom>
          <a:noFill/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Avaliação dos protocolos:</a:t>
            </a:r>
          </a:p>
          <a:p>
            <a:pPr lvl="1"/>
            <a:r>
              <a:rPr lang="pt-BR" dirty="0" smtClean="0"/>
              <a:t>O WEP é inseguro</a:t>
            </a:r>
          </a:p>
          <a:p>
            <a:pPr lvl="1"/>
            <a:r>
              <a:rPr lang="pt-BR" dirty="0" smtClean="0"/>
              <a:t>O </a:t>
            </a:r>
            <a:r>
              <a:rPr lang="pt-BR" dirty="0" smtClean="0"/>
              <a:t>WPA </a:t>
            </a:r>
            <a:r>
              <a:rPr lang="pt-BR" dirty="0" smtClean="0"/>
              <a:t>com TKIP ou PSK é inseguro</a:t>
            </a:r>
          </a:p>
          <a:p>
            <a:pPr lvl="1"/>
            <a:r>
              <a:rPr lang="pt-BR" dirty="0" smtClean="0"/>
              <a:t>O WPA2 </a:t>
            </a:r>
            <a:r>
              <a:rPr lang="pt-BR" dirty="0"/>
              <a:t>com </a:t>
            </a:r>
            <a:r>
              <a:rPr lang="pt-BR" dirty="0" smtClean="0"/>
              <a:t>PSK </a:t>
            </a:r>
            <a:r>
              <a:rPr lang="pt-BR" dirty="0"/>
              <a:t>criptografado com o AES é a melhor recomendação </a:t>
            </a:r>
            <a:r>
              <a:rPr lang="pt-BR" dirty="0" smtClean="0"/>
              <a:t>disponível </a:t>
            </a:r>
            <a:r>
              <a:rPr lang="pt-BR" dirty="0"/>
              <a:t>no </a:t>
            </a:r>
            <a:r>
              <a:rPr lang="pt-BR" dirty="0" smtClean="0"/>
              <a:t>momento</a:t>
            </a:r>
          </a:p>
          <a:p>
            <a:r>
              <a:rPr lang="pt-BR" dirty="0" smtClean="0"/>
              <a:t>Testes de invasão:</a:t>
            </a:r>
          </a:p>
          <a:p>
            <a:pPr lvl="1"/>
            <a:r>
              <a:rPr lang="pt-BR" dirty="0" smtClean="0"/>
              <a:t>São relativamente fáceis de fazer e utilizam ferramentas disponíveis na Internet</a:t>
            </a:r>
          </a:p>
          <a:p>
            <a:r>
              <a:rPr lang="pt-BR" dirty="0" smtClean="0"/>
              <a:t>Configuração:</a:t>
            </a:r>
          </a:p>
          <a:p>
            <a:pPr lvl="1"/>
            <a:r>
              <a:rPr lang="pt-BR" dirty="0" smtClean="0"/>
              <a:t>A configuração de uma rede sem fio, com o mínimo de segurança também é relativamente fácil de fazer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Contribuições do artigo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Agrupamento de informações:</a:t>
            </a:r>
          </a:p>
          <a:p>
            <a:pPr lvl="1"/>
            <a:r>
              <a:rPr lang="pt-BR" dirty="0" smtClean="0"/>
              <a:t>Modos de configuração das redes sem fio</a:t>
            </a:r>
          </a:p>
          <a:p>
            <a:pPr lvl="1"/>
            <a:r>
              <a:rPr lang="pt-BR" dirty="0" smtClean="0"/>
              <a:t>Avaliação dos protocolos de configuração de WLAN com as variantes disponíveis no mercado</a:t>
            </a:r>
          </a:p>
          <a:p>
            <a:r>
              <a:rPr lang="pt-BR" dirty="0" smtClean="0"/>
              <a:t>Testes de invasão:</a:t>
            </a:r>
          </a:p>
          <a:p>
            <a:pPr lvl="1"/>
            <a:r>
              <a:rPr lang="pt-BR" dirty="0" smtClean="0"/>
              <a:t>O artigo detalha alguns testes de invasão simples, utilizando ferramentas disponíveis na Internet</a:t>
            </a:r>
          </a:p>
          <a:p>
            <a:r>
              <a:rPr lang="pt-BR" dirty="0" smtClean="0"/>
              <a:t>Configuração de uma WLAN:</a:t>
            </a:r>
          </a:p>
          <a:p>
            <a:pPr lvl="1"/>
            <a:r>
              <a:rPr lang="pt-BR" dirty="0" smtClean="0"/>
              <a:t>As recomendações feitas sobreviveram às propostas de ataques mais recentes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mtClean="0"/>
              <a:t>AIRTIGH. WPA2 Hole196 Vulnerability. Vulnerability presented at Black Hat Arsenal (July, 29, 2010) &amp; Defcon 18 (July, 31, 2010). AirTight Networks. Disponível em: </a:t>
            </a:r>
            <a:r>
              <a:rPr lang="en-US" smtClean="0">
                <a:hlinkClick r:id="rId2"/>
              </a:rPr>
              <a:t>www.airtightnetworks.com/WPA2-Hole196. Acessado em 19/1/2011</a:t>
            </a:r>
            <a:r>
              <a:rPr lang="en-US" smtClean="0"/>
              <a:t>.</a:t>
            </a:r>
          </a:p>
          <a:p>
            <a:endParaRPr lang="pt-BR" smtClean="0"/>
          </a:p>
          <a:p>
            <a:r>
              <a:rPr lang="en-US" smtClean="0"/>
              <a:t>BECK, M. &amp; TEWS, E. Practical attacks against WEP and WPA. 2008. Germany. Disponível em: </a:t>
            </a:r>
            <a:r>
              <a:rPr lang="pt-BR" smtClean="0">
                <a:hlinkClick r:id="rId3"/>
              </a:rPr>
              <a:t>http://dl.aircrack-ng.org/breakingwepandwpa.pdf</a:t>
            </a:r>
            <a:r>
              <a:rPr lang="pt-BR" smtClean="0"/>
              <a:t>. Acessado em: 18/1/2011.</a:t>
            </a:r>
          </a:p>
          <a:p>
            <a:endParaRPr lang="en-US" smtClean="0"/>
          </a:p>
          <a:p>
            <a:r>
              <a:rPr lang="en-US" smtClean="0"/>
              <a:t>BERGHEL, H. &amp; UECKER, J. Wireless Infidelity II: Airjacking. Assessing the extent of the security risks involved in wireless networking technology by considering three possible scenarios demonstrating vulnerabilities. On Digital Village - Communications of the ACM. Vol. 47, No. 12. December 2004. </a:t>
            </a:r>
            <a:r>
              <a:rPr lang="pt-BR" smtClean="0"/>
              <a:t>Disponível em: </a:t>
            </a:r>
            <a:r>
              <a:rPr lang="pt-BR" smtClean="0">
                <a:hlinkClick r:id="rId4"/>
              </a:rPr>
              <a:t>www.berghel.net/col-edit/digital_village/dec-04/dv_12-04.pdf</a:t>
            </a:r>
            <a:r>
              <a:rPr lang="pt-BR" smtClean="0"/>
              <a:t>. Acessado em: 18/1/2011.</a:t>
            </a:r>
          </a:p>
          <a:p>
            <a:endParaRPr lang="en-US" smtClean="0"/>
          </a:p>
          <a:p>
            <a:r>
              <a:rPr lang="en-US" smtClean="0"/>
              <a:t>BOILEAU, A. Wireless Networks: Success, Failure &amp; Insecurity. In Security-Assessment.com Breakfast Briefing, September 2006. </a:t>
            </a:r>
            <a:r>
              <a:rPr lang="pt-BR" smtClean="0"/>
              <a:t>Disponível em: </a:t>
            </a:r>
            <a:r>
              <a:rPr lang="pt-BR" smtClean="0">
                <a:hlinkClick r:id="rId5"/>
              </a:rPr>
              <a:t>http://www.security-assessment.com/files/presentations/SA_Sydney_BB_Wireless_06_AB.pdf</a:t>
            </a:r>
            <a:r>
              <a:rPr lang="pt-BR" smtClean="0"/>
              <a:t>. Acessado em: 19/1/2011.</a:t>
            </a:r>
          </a:p>
          <a:p>
            <a:endParaRPr lang="en-US" smtClean="0"/>
          </a:p>
          <a:p>
            <a:r>
              <a:rPr lang="en-US" smtClean="0"/>
              <a:t>GHKSAR. The Government of the Hong Kong Special Administrative Region. </a:t>
            </a:r>
            <a:r>
              <a:rPr lang="pt-BR" smtClean="0"/>
              <a:t>Wireless Networking Security. Dec 2010. Acessado em: 19/1/2010. Disponível em: </a:t>
            </a:r>
            <a:r>
              <a:rPr lang="pt-BR" smtClean="0">
                <a:hlinkClick r:id="rId6"/>
              </a:rPr>
              <a:t>www.infosec.gov.hk/english/technical/files/wireless.pdf</a:t>
            </a:r>
            <a:r>
              <a:rPr lang="pt-BR" smtClean="0"/>
              <a:t>.</a:t>
            </a:r>
          </a:p>
          <a:p>
            <a:endParaRPr lang="pt-BR" smtClean="0"/>
          </a:p>
          <a:p>
            <a:r>
              <a:rPr lang="pt-BR" smtClean="0"/>
              <a:t>MOREIRA, M., &amp; MENDES, R. ITIL na Gestão da Segurança da Informação. 2008. 5º CONTECSI Congresso Internacional de Gestão de Tecnologia e Sistemas de Informação (pp. 3009-3029). São Paulo: TECSI EAC FEA USP.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t-BR" smtClean="0"/>
              <a:t>MOREIRA, M., FERREIRA, R., BORGES, F. Algoritmo de Assinatura Digital por Curvas Elípticas ECDSA (Elliptic Curve Digital Signature Algorithm). In: 6 CONTECSI International Conference on Information Systems and Technology Management, 2009, São Paulo. Anais do 6o CONTECSI. São Paulo: TECSI - FEA USP, 2009. v. 2009. p. 261-261.</a:t>
            </a:r>
          </a:p>
          <a:p>
            <a:endParaRPr lang="pt-BR" smtClean="0"/>
          </a:p>
          <a:p>
            <a:r>
              <a:rPr lang="pt-BR" smtClean="0"/>
              <a:t>MORIMOTO, C. Segurança em redes Wireless. Publicado no Guia do Hardware em 22/8/2006. Disponível em: </a:t>
            </a:r>
            <a:r>
              <a:rPr lang="pt-BR" smtClean="0">
                <a:hlinkClick r:id="rId2"/>
              </a:rPr>
              <a:t>www.guiadohardware.net/tutoriais/entendendo-quebrando-seguranca-redes-wireless/pagina4.html</a:t>
            </a:r>
            <a:r>
              <a:rPr lang="pt-BR" smtClean="0"/>
              <a:t>. Acessado em: 19/1/2011.</a:t>
            </a:r>
          </a:p>
          <a:p>
            <a:endParaRPr lang="pt-BR" smtClean="0"/>
          </a:p>
          <a:p>
            <a:r>
              <a:rPr lang="en-US" smtClean="0"/>
              <a:t>MOTOROLA. Understanding the WPA2 “Hole196” Attack - Vulnerabilities &amp; Motorola WLAN Countermeasures. 2010. </a:t>
            </a:r>
            <a:r>
              <a:rPr lang="pt-BR" smtClean="0"/>
              <a:t>Technical Brief for Airdefense. Disponível em: </a:t>
            </a:r>
            <a:r>
              <a:rPr lang="pt-BR" smtClean="0">
                <a:hlinkClick r:id="rId3"/>
              </a:rPr>
              <a:t>www.airdefense.net/whitepapers/UnderstandingWPAWPA2Hole196Attack_TB_0810_chv4.pdf</a:t>
            </a:r>
            <a:r>
              <a:rPr lang="pt-BR" smtClean="0"/>
              <a:t>. Acessado em 19/1/2011.</a:t>
            </a:r>
          </a:p>
          <a:p>
            <a:endParaRPr lang="pt-BR" smtClean="0"/>
          </a:p>
          <a:p>
            <a:r>
              <a:rPr lang="en-US" smtClean="0"/>
              <a:t>OBERMAYR, T. Analysis of 802.11b WEP Vulnerabilities in Wireless Access Points and Bridges. 2003. University of Applied Sci</a:t>
            </a:r>
            <a:r>
              <a:rPr lang="pt-BR" smtClean="0"/>
              <a:t>ences. Graz, Austria. Disponível em: </a:t>
            </a:r>
            <a:r>
              <a:rPr lang="pt-BR" smtClean="0">
                <a:hlinkClick r:id="rId4"/>
              </a:rPr>
              <a:t>http://www.obit.at/AirSnort-03-obermayr.pdf</a:t>
            </a:r>
            <a:r>
              <a:rPr lang="pt-BR" smtClean="0"/>
              <a:t>. Acessado em: 18/1/2011.</a:t>
            </a:r>
          </a:p>
          <a:p>
            <a:endParaRPr lang="pt-BR" smtClean="0"/>
          </a:p>
          <a:p>
            <a:r>
              <a:rPr lang="pt-BR" smtClean="0"/>
              <a:t>OLIVEIRA, Nelson J. M. Análise Tecno-económica de Serviços Móveis Sem Fio. 2003. Departamento de Electrónica e Telecomunicações. Universidade de Aveiro. Disponível em: </a:t>
            </a:r>
            <a:r>
              <a:rPr lang="pt-BR" smtClean="0">
                <a:hlinkClick r:id="rId5"/>
              </a:rPr>
              <a:t>http://gsbl.det.ua.pt/gsbl/Documentos/Relatorios/An%E1lise%20Tecno-Econ%F3mica%20de%20Servi%E7os%20M%F3veis%20e%20Sem%20Fios.pdf</a:t>
            </a:r>
            <a:r>
              <a:rPr lang="pt-BR" smtClean="0"/>
              <a:t>. Acessado em: 17/1/2011.</a:t>
            </a:r>
          </a:p>
          <a:p>
            <a:endParaRPr lang="pt-BR" smtClean="0"/>
          </a:p>
          <a:p>
            <a:r>
              <a:rPr lang="pt-BR" smtClean="0"/>
              <a:t>SILVA, Gilson Marques. Segurança em Redes Locais Sem Fio. 2005. Dissertação de Mestrado em Ciência da Computação - Universidade Federal de Uberlândia.</a:t>
            </a:r>
          </a:p>
          <a:p>
            <a:endParaRPr lang="pt-BR" smtClean="0"/>
          </a:p>
          <a:p>
            <a:r>
              <a:rPr lang="en-US" smtClean="0"/>
              <a:t>STALLINGS, W. Cryptography and Network Security: Principles and Practice. 1999. Prentice Hall.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541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3643314"/>
            <a:ext cx="8715436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50" dirty="0"/>
              <a:t>Avaliação de Segurança em Redes Sem Fio</a:t>
            </a:r>
            <a:endParaRPr lang="en-US" sz="325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571612"/>
            <a:ext cx="8312197" cy="2071702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2"/>
              </a:rPr>
              <a:t>marcio.moreira@pitagoras.com.br</a:t>
            </a:r>
            <a:endParaRPr lang="pt-BR" sz="2800" dirty="0" smtClean="0"/>
          </a:p>
          <a:p>
            <a:r>
              <a:rPr lang="pt-BR" sz="2800" dirty="0" smtClean="0"/>
              <a:t>Jairo Rodrigues de Araújo</a:t>
            </a:r>
            <a:r>
              <a:rPr lang="pt-BR" sz="2800" dirty="0"/>
              <a:t>	</a:t>
            </a:r>
            <a:r>
              <a:rPr lang="pt-BR" sz="2800" dirty="0" smtClean="0">
                <a:hlinkClick r:id="rId3"/>
              </a:rPr>
              <a:t>jairoinf16@yahoo.com.br</a:t>
            </a:r>
            <a:endParaRPr lang="pt-BR" sz="2800" dirty="0" smtClean="0"/>
          </a:p>
          <a:p>
            <a:r>
              <a:rPr lang="pt-BR" sz="2800" dirty="0" smtClean="0"/>
              <a:t>Rogério Mendes Ferreira	</a:t>
            </a:r>
            <a:r>
              <a:rPr lang="pt-BR" sz="2800" dirty="0" smtClean="0">
                <a:hlinkClick r:id="rId4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5"/>
              </a:rPr>
              <a:t>flamaryon@unitri.edu.br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/>
              <a:t>8</a:t>
            </a:r>
            <a:r>
              <a:rPr lang="pt-BR" sz="2400" dirty="0" smtClean="0"/>
              <a:t>º CONTECSI  - 1 a 3 de Junho de 2011 	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29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708" y="5237274"/>
            <a:ext cx="1928826" cy="763494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137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365623"/>
            <a:ext cx="1206775" cy="1270289"/>
          </a:xfrm>
          <a:prstGeom prst="rect">
            <a:avLst/>
          </a:prstGeom>
        </p:spPr>
      </p:pic>
      <p:pic>
        <p:nvPicPr>
          <p:cNvPr id="1026" name="Picture 2" descr="http://www.tecsi.fea.usp.br/eventos/contecsi/imagens/8contecs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301208"/>
            <a:ext cx="2381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soec.com.br/imagens/logo_unitri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80" y="6126504"/>
            <a:ext cx="91440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13600" y="241586"/>
            <a:ext cx="8234864" cy="1171190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26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13"/>
              </a:rPr>
              <a:t>http://si.lopesgazzani.com.br/docentes/marcio</a:t>
            </a:r>
            <a:r>
              <a:rPr lang="pt-BR" sz="2600" dirty="0" smtClean="0">
                <a:hlinkClick r:id="rId13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20120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Introdução</a:t>
            </a:r>
          </a:p>
          <a:p>
            <a:r>
              <a:rPr lang="pt-BR" dirty="0" smtClean="0">
                <a:sym typeface="Wingdings" pitchFamily="2" charset="2"/>
              </a:rPr>
              <a:t>Modos de Configuração das WLAN: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BSS, ESS ou Ad Hoc</a:t>
            </a:r>
          </a:p>
          <a:p>
            <a:r>
              <a:rPr lang="pt-BR" dirty="0">
                <a:sym typeface="Wingdings" pitchFamily="2" charset="2"/>
              </a:rPr>
              <a:t>Protocolos utilizados nas </a:t>
            </a:r>
            <a:r>
              <a:rPr lang="pt-BR" dirty="0" smtClean="0">
                <a:sym typeface="Wingdings" pitchFamily="2" charset="2"/>
              </a:rPr>
              <a:t>WLAN: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WEP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WPA ou WPA2 cifrados com TKIP ou AES usando PSK</a:t>
            </a:r>
          </a:p>
          <a:p>
            <a:r>
              <a:rPr lang="pt-BR" dirty="0" smtClean="0"/>
              <a:t>Nível </a:t>
            </a:r>
            <a:r>
              <a:rPr lang="pt-BR" dirty="0"/>
              <a:t>de segurança dos </a:t>
            </a:r>
            <a:r>
              <a:rPr lang="pt-BR" dirty="0" smtClean="0"/>
              <a:t>protocolos</a:t>
            </a:r>
          </a:p>
          <a:p>
            <a:r>
              <a:rPr lang="pt-BR" dirty="0" smtClean="0">
                <a:sym typeface="Wingdings" pitchFamily="2" charset="2"/>
              </a:rPr>
              <a:t>Ataques aos protocolos</a:t>
            </a:r>
          </a:p>
          <a:p>
            <a:r>
              <a:rPr lang="pt-BR" dirty="0">
                <a:sym typeface="Wingdings" pitchFamily="2" charset="2"/>
              </a:rPr>
              <a:t>Configurando um Ponto de </a:t>
            </a:r>
            <a:r>
              <a:rPr lang="pt-BR" dirty="0" smtClean="0">
                <a:sym typeface="Wingdings" pitchFamily="2" charset="2"/>
              </a:rPr>
              <a:t>Acesso (AP)</a:t>
            </a:r>
          </a:p>
          <a:p>
            <a:r>
              <a:rPr lang="pt-BR" dirty="0" smtClean="0">
                <a:sym typeface="Wingdings" pitchFamily="2" charset="2"/>
              </a:rPr>
              <a:t>Conclusões</a:t>
            </a:r>
          </a:p>
          <a:p>
            <a:r>
              <a:rPr lang="pt-BR" dirty="0" smtClean="0">
                <a:sym typeface="Wingdings" pitchFamily="2" charset="2"/>
              </a:rPr>
              <a:t>Contribuições</a:t>
            </a:r>
          </a:p>
          <a:p>
            <a:r>
              <a:rPr lang="pt-BR" dirty="0" smtClean="0">
                <a:sym typeface="Wingdings" pitchFamily="2" charset="2"/>
              </a:rPr>
              <a:t>Referências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uso de dispositivos móveis (notebooks, PDAs, smartphones, etc.) está crescendo muito</a:t>
            </a:r>
          </a:p>
          <a:p>
            <a:r>
              <a:rPr lang="pt-BR" dirty="0" smtClean="0"/>
              <a:t>O uso de cabos de rede estão se tornando inconvenientes</a:t>
            </a:r>
          </a:p>
          <a:p>
            <a:r>
              <a:rPr lang="pt-BR" dirty="0"/>
              <a:t>As redes sem fio são cada vez mais comuns</a:t>
            </a:r>
          </a:p>
          <a:p>
            <a:r>
              <a:rPr lang="pt-BR" dirty="0"/>
              <a:t>A falta de segurança </a:t>
            </a:r>
            <a:r>
              <a:rPr lang="pt-BR" dirty="0" smtClean="0"/>
              <a:t>nestas redes expõe </a:t>
            </a:r>
            <a:r>
              <a:rPr lang="pt-BR" dirty="0"/>
              <a:t>os </a:t>
            </a:r>
            <a:r>
              <a:rPr lang="pt-BR" dirty="0" smtClean="0"/>
              <a:t>usuários a vários tipos de ataques</a:t>
            </a:r>
            <a:endParaRPr lang="pt-BR" dirty="0"/>
          </a:p>
          <a:p>
            <a:r>
              <a:rPr lang="pt-BR" dirty="0" smtClean="0"/>
              <a:t>Logo, a necessidade de segurança nas redes sem fio também cresce proporcionalmente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6810375" algn="l"/>
              </a:tabLst>
            </a:pPr>
            <a:r>
              <a:rPr lang="pt-BR" dirty="0" smtClean="0"/>
              <a:t>As redes sem fio – WLAN em modo</a:t>
            </a:r>
            <a:br>
              <a:rPr lang="pt-BR" dirty="0" smtClean="0"/>
            </a:br>
            <a:r>
              <a:rPr lang="pt-BR" dirty="0" smtClean="0"/>
              <a:t>Infraestrutura Básica – BSS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04" y="1774825"/>
            <a:ext cx="7308592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ixaDeTexto 18"/>
          <p:cNvSpPr txBox="1"/>
          <p:nvPr/>
        </p:nvSpPr>
        <p:spPr>
          <a:xfrm>
            <a:off x="611560" y="6453336"/>
            <a:ext cx="7949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Rede sem fio (WLAN) configurada no modo Infraestrutura Básica (BSS - </a:t>
            </a:r>
            <a:r>
              <a:rPr lang="pt-BR" sz="1600" i="1" dirty="0" smtClean="0"/>
              <a:t>Basic </a:t>
            </a:r>
            <a:r>
              <a:rPr lang="pt-BR" sz="1600" i="1" dirty="0"/>
              <a:t>Service Set</a:t>
            </a:r>
            <a:r>
              <a:rPr lang="pt-BR" sz="1600" dirty="0" smtClean="0"/>
              <a:t>) 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6810375" algn="l"/>
              </a:tabLst>
            </a:pPr>
            <a:r>
              <a:rPr lang="pt-BR" dirty="0" smtClean="0"/>
              <a:t>As redes sem fio – WLAN em modo</a:t>
            </a:r>
            <a:br>
              <a:rPr lang="pt-BR" dirty="0" smtClean="0"/>
            </a:br>
            <a:r>
              <a:rPr lang="pt-BR" dirty="0" smtClean="0"/>
              <a:t>Infraestrutura – ESS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11560" y="6453336"/>
            <a:ext cx="7663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Rede sem fio (WLAN) configurada no modo Infraestrutura (ESS </a:t>
            </a:r>
            <a:r>
              <a:rPr lang="pt-BR" sz="1600" dirty="0"/>
              <a:t>- </a:t>
            </a:r>
            <a:r>
              <a:rPr lang="pt-BR" sz="1600" i="1" dirty="0" err="1"/>
              <a:t>Extended</a:t>
            </a:r>
            <a:r>
              <a:rPr lang="pt-BR" sz="1600" i="1" dirty="0"/>
              <a:t> Service Set</a:t>
            </a:r>
            <a:r>
              <a:rPr lang="pt-BR" sz="1600" dirty="0"/>
              <a:t>)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4571"/>
            <a:ext cx="8229600" cy="370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4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6810375" algn="l"/>
              </a:tabLst>
            </a:pPr>
            <a:r>
              <a:rPr lang="pt-BR" dirty="0" smtClean="0"/>
              <a:t>As redes sem fio – WLAN em modo</a:t>
            </a:r>
            <a:br>
              <a:rPr lang="pt-BR" dirty="0" smtClean="0"/>
            </a:br>
            <a:r>
              <a:rPr lang="pt-BR" dirty="0" smtClean="0"/>
              <a:t>Ponto a Ponto – </a:t>
            </a:r>
            <a:r>
              <a:rPr lang="pt-BR" i="1" dirty="0" smtClean="0"/>
              <a:t>ad hoc</a:t>
            </a:r>
            <a:endParaRPr lang="pt-BR" i="1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11560" y="6453336"/>
            <a:ext cx="5851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Rede sem fio (WLAN) configurada no modo Ponto a Ponto (</a:t>
            </a:r>
            <a:r>
              <a:rPr lang="pt-BR" sz="1600" i="1" dirty="0" smtClean="0"/>
              <a:t>ad hoc</a:t>
            </a:r>
            <a:r>
              <a:rPr lang="pt-BR" sz="1600" dirty="0" smtClean="0"/>
              <a:t>) </a:t>
            </a:r>
            <a:endParaRPr lang="pt-BR" sz="1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275" y="1774825"/>
            <a:ext cx="6043449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Protocolos utilizados nas WLAN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defTabSz="327025"/>
            <a:r>
              <a:rPr lang="pt-BR" dirty="0" smtClean="0"/>
              <a:t>WEP (</a:t>
            </a:r>
            <a:r>
              <a:rPr lang="pt-BR" i="1" dirty="0" err="1" smtClean="0"/>
              <a:t>Wired</a:t>
            </a:r>
            <a:r>
              <a:rPr lang="pt-BR" i="1" dirty="0" smtClean="0"/>
              <a:t> </a:t>
            </a:r>
            <a:r>
              <a:rPr lang="pt-BR" i="1" dirty="0" err="1" smtClean="0"/>
              <a:t>Equivalent</a:t>
            </a:r>
            <a:r>
              <a:rPr lang="pt-BR" i="1" dirty="0" smtClean="0"/>
              <a:t> </a:t>
            </a:r>
            <a:r>
              <a:rPr lang="pt-BR" i="1" dirty="0" err="1" smtClean="0"/>
              <a:t>Privacy</a:t>
            </a:r>
            <a:r>
              <a:rPr lang="pt-BR" dirty="0" smtClean="0"/>
              <a:t>):</a:t>
            </a:r>
          </a:p>
          <a:p>
            <a:pPr lvl="1" defTabSz="327025"/>
            <a:r>
              <a:rPr lang="pt-BR" dirty="0" smtClean="0"/>
              <a:t>Base: RC4 (</a:t>
            </a:r>
            <a:r>
              <a:rPr lang="pt-BR" i="1" dirty="0" err="1" smtClean="0"/>
              <a:t>Rivest</a:t>
            </a:r>
            <a:r>
              <a:rPr lang="pt-BR" i="1" dirty="0" smtClean="0"/>
              <a:t> </a:t>
            </a:r>
            <a:r>
              <a:rPr lang="pt-BR" i="1" dirty="0" err="1" smtClean="0"/>
              <a:t>Cipher</a:t>
            </a:r>
            <a:r>
              <a:rPr lang="pt-BR" i="1" dirty="0" smtClean="0"/>
              <a:t> 4</a:t>
            </a:r>
            <a:r>
              <a:rPr lang="pt-BR" dirty="0" smtClean="0"/>
              <a:t>) com chaves de 40 a 128 bits</a:t>
            </a:r>
          </a:p>
          <a:p>
            <a:pPr lvl="1" defTabSz="327025"/>
            <a:r>
              <a:rPr lang="pt-BR" dirty="0" smtClean="0"/>
              <a:t>Principais falhas [</a:t>
            </a:r>
            <a:r>
              <a:rPr lang="de-DE" dirty="0" smtClean="0"/>
              <a:t>Obermayr </a:t>
            </a:r>
            <a:r>
              <a:rPr lang="de-DE" dirty="0"/>
              <a:t>(2003) e Berghel &amp; Uecker (2004</a:t>
            </a:r>
            <a:r>
              <a:rPr lang="de-DE" dirty="0" smtClean="0"/>
              <a:t>)]</a:t>
            </a:r>
            <a:r>
              <a:rPr lang="pt-BR" dirty="0" smtClean="0"/>
              <a:t>:</a:t>
            </a:r>
          </a:p>
          <a:p>
            <a:pPr lvl="2" defTabSz="327025"/>
            <a:r>
              <a:rPr lang="pt-BR" dirty="0" smtClean="0"/>
              <a:t>Compartilhamento de chaves, reuso do vetor inicializado e autenticação de somente um dos lados da rede</a:t>
            </a:r>
          </a:p>
          <a:p>
            <a:pPr defTabSz="327025"/>
            <a:r>
              <a:rPr lang="pt-BR" dirty="0" smtClean="0"/>
              <a:t>WPA </a:t>
            </a:r>
            <a:r>
              <a:rPr lang="pt-BR" dirty="0" smtClean="0"/>
              <a:t>(</a:t>
            </a:r>
            <a:r>
              <a:rPr lang="pt-BR" i="1" dirty="0" smtClean="0"/>
              <a:t>Wi-Fi </a:t>
            </a:r>
            <a:r>
              <a:rPr lang="pt-BR" i="1" dirty="0" err="1" smtClean="0"/>
              <a:t>Protected</a:t>
            </a:r>
            <a:r>
              <a:rPr lang="pt-BR" i="1" dirty="0" smtClean="0"/>
              <a:t> Access</a:t>
            </a:r>
            <a:r>
              <a:rPr lang="pt-BR" dirty="0" smtClean="0"/>
              <a:t>):</a:t>
            </a:r>
          </a:p>
          <a:p>
            <a:pPr lvl="1" defTabSz="327025"/>
            <a:r>
              <a:rPr lang="pt-BR" dirty="0" smtClean="0"/>
              <a:t>Base: TKIP (</a:t>
            </a:r>
            <a:r>
              <a:rPr lang="pt-BR" i="1" dirty="0" smtClean="0"/>
              <a:t>Temporal Key </a:t>
            </a:r>
            <a:r>
              <a:rPr lang="pt-BR" i="1" dirty="0" err="1" smtClean="0"/>
              <a:t>Integrity</a:t>
            </a:r>
            <a:r>
              <a:rPr lang="pt-BR" i="1" dirty="0" smtClean="0"/>
              <a:t> </a:t>
            </a:r>
            <a:r>
              <a:rPr lang="pt-BR" i="1" dirty="0" err="1" smtClean="0"/>
              <a:t>Protocol</a:t>
            </a:r>
            <a:r>
              <a:rPr lang="pt-BR" dirty="0" smtClean="0"/>
              <a:t>) ou o AES (</a:t>
            </a:r>
            <a:r>
              <a:rPr lang="pt-BR" i="1" dirty="0" err="1" smtClean="0"/>
              <a:t>Advanced</a:t>
            </a:r>
            <a:r>
              <a:rPr lang="pt-BR" i="1" dirty="0" smtClean="0"/>
              <a:t> </a:t>
            </a:r>
            <a:r>
              <a:rPr lang="pt-BR" i="1" dirty="0" err="1" smtClean="0"/>
              <a:t>Encryption</a:t>
            </a:r>
            <a:r>
              <a:rPr lang="pt-BR" i="1" dirty="0" smtClean="0"/>
              <a:t> Standard</a:t>
            </a:r>
            <a:r>
              <a:rPr lang="pt-BR" dirty="0" smtClean="0"/>
              <a:t>)</a:t>
            </a:r>
          </a:p>
          <a:p>
            <a:pPr lvl="1" defTabSz="327025"/>
            <a:r>
              <a:rPr lang="pt-BR" dirty="0" smtClean="0"/>
              <a:t>Versões:</a:t>
            </a:r>
          </a:p>
          <a:p>
            <a:pPr lvl="2" defTabSz="327025"/>
            <a:r>
              <a:rPr lang="pt-BR" dirty="0" smtClean="0"/>
              <a:t>Pessoal:		Usa uma chave </a:t>
            </a:r>
            <a:r>
              <a:rPr lang="pt-BR" dirty="0" err="1" smtClean="0"/>
              <a:t>pré</a:t>
            </a:r>
            <a:r>
              <a:rPr lang="pt-BR" dirty="0" smtClean="0"/>
              <a:t>-compartilhada (PSK - </a:t>
            </a:r>
            <a:r>
              <a:rPr lang="pt-BR" i="1" dirty="0" err="1" smtClean="0"/>
              <a:t>Pre-Shared</a:t>
            </a:r>
            <a:r>
              <a:rPr lang="pt-BR" i="1" dirty="0" smtClean="0"/>
              <a:t> Key</a:t>
            </a:r>
            <a:r>
              <a:rPr lang="pt-BR" dirty="0" smtClean="0"/>
              <a:t>)</a:t>
            </a:r>
          </a:p>
          <a:p>
            <a:pPr lvl="2" defTabSz="327025"/>
            <a:r>
              <a:rPr lang="pt-BR" dirty="0" smtClean="0"/>
              <a:t>Corporativa:	Usa um servidor RADIUS </a:t>
            </a:r>
            <a:r>
              <a:rPr lang="en-US" dirty="0" smtClean="0"/>
              <a:t>(</a:t>
            </a:r>
            <a:r>
              <a:rPr lang="en-US" i="1" dirty="0" smtClean="0"/>
              <a:t>Remote Authentication Dial In User Service</a:t>
            </a:r>
            <a:r>
              <a:rPr lang="en-US" dirty="0" smtClean="0"/>
              <a:t>)</a:t>
            </a:r>
            <a:r>
              <a:rPr lang="pt-BR" dirty="0" smtClean="0"/>
              <a:t> </a:t>
            </a:r>
          </a:p>
          <a:p>
            <a:pPr lvl="1" defTabSz="327025"/>
            <a:r>
              <a:rPr lang="pt-BR" dirty="0"/>
              <a:t>Principais falhas [Beck &amp; </a:t>
            </a:r>
            <a:r>
              <a:rPr lang="pt-BR" dirty="0" err="1"/>
              <a:t>Tews</a:t>
            </a:r>
            <a:r>
              <a:rPr lang="pt-BR" dirty="0"/>
              <a:t> (2008</a:t>
            </a:r>
            <a:r>
              <a:rPr lang="pt-BR" dirty="0" smtClean="0"/>
              <a:t>)]:</a:t>
            </a:r>
          </a:p>
          <a:p>
            <a:pPr lvl="2" defTabSz="327025"/>
            <a:r>
              <a:rPr lang="pt-BR" dirty="0" smtClean="0"/>
              <a:t>O </a:t>
            </a:r>
            <a:r>
              <a:rPr lang="pt-BR" dirty="0" smtClean="0"/>
              <a:t>WPA </a:t>
            </a:r>
            <a:r>
              <a:rPr lang="pt-BR" dirty="0" smtClean="0"/>
              <a:t>foi projetado para resolver as falhas do WEP, mas deveria rodar no hardware antigo. Logo, herdou algumas fragilidades inerentes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Protocolos utilizados nas WLAN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WPA2 (</a:t>
            </a:r>
            <a:r>
              <a:rPr lang="pt-BR" i="1" dirty="0"/>
              <a:t>Wi-Fi </a:t>
            </a:r>
            <a:r>
              <a:rPr lang="pt-BR" i="1" dirty="0" err="1"/>
              <a:t>Protected</a:t>
            </a:r>
            <a:r>
              <a:rPr lang="pt-BR" i="1" dirty="0"/>
              <a:t> Access </a:t>
            </a:r>
            <a:r>
              <a:rPr lang="pt-BR" i="1" dirty="0" smtClean="0"/>
              <a:t>2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Base</a:t>
            </a:r>
            <a:r>
              <a:rPr lang="pt-BR" dirty="0"/>
              <a:t>: </a:t>
            </a:r>
            <a:r>
              <a:rPr lang="pt-BR" dirty="0" smtClean="0"/>
              <a:t>AES</a:t>
            </a:r>
          </a:p>
          <a:p>
            <a:pPr lvl="2"/>
            <a:r>
              <a:rPr lang="pt-BR" dirty="0" smtClean="0"/>
              <a:t>Requer mais hardware que as versões anteriores</a:t>
            </a:r>
          </a:p>
          <a:p>
            <a:pPr lvl="2"/>
            <a:r>
              <a:rPr lang="pt-BR" dirty="0" smtClean="0"/>
              <a:t>Define uma chave inicial a cada sessão e a difunde</a:t>
            </a:r>
          </a:p>
          <a:p>
            <a:pPr lvl="1"/>
            <a:r>
              <a:rPr lang="pt-BR" dirty="0" smtClean="0"/>
              <a:t>Suporta: TKIP, PSK ou RADIUS</a:t>
            </a:r>
          </a:p>
          <a:p>
            <a:pPr lvl="1"/>
            <a:r>
              <a:rPr lang="pt-BR" dirty="0" smtClean="0"/>
              <a:t>Extensões corporativas comuns:</a:t>
            </a:r>
          </a:p>
          <a:p>
            <a:pPr lvl="2"/>
            <a:r>
              <a:rPr lang="pt-BR" dirty="0" smtClean="0"/>
              <a:t>EAP </a:t>
            </a:r>
            <a:r>
              <a:rPr lang="pt-BR" dirty="0"/>
              <a:t>(</a:t>
            </a:r>
            <a:r>
              <a:rPr lang="pt-BR" i="1" dirty="0" err="1"/>
              <a:t>Extensible</a:t>
            </a:r>
            <a:r>
              <a:rPr lang="pt-BR" i="1" dirty="0"/>
              <a:t> </a:t>
            </a:r>
            <a:r>
              <a:rPr lang="pt-BR" i="1" dirty="0" err="1"/>
              <a:t>Authentication</a:t>
            </a:r>
            <a:r>
              <a:rPr lang="pt-BR" i="1" dirty="0"/>
              <a:t> </a:t>
            </a:r>
            <a:r>
              <a:rPr lang="pt-BR" i="1" dirty="0" err="1"/>
              <a:t>Protocol</a:t>
            </a:r>
            <a:r>
              <a:rPr lang="pt-BR" dirty="0" smtClean="0"/>
              <a:t>) com TLS </a:t>
            </a:r>
            <a:r>
              <a:rPr lang="pt-BR" dirty="0"/>
              <a:t>(</a:t>
            </a:r>
            <a:r>
              <a:rPr lang="pt-BR" i="1" dirty="0" err="1"/>
              <a:t>Transport</a:t>
            </a:r>
            <a:r>
              <a:rPr lang="pt-BR" i="1" dirty="0"/>
              <a:t> </a:t>
            </a:r>
            <a:r>
              <a:rPr lang="pt-BR" i="1" dirty="0" err="1"/>
              <a:t>Layer</a:t>
            </a:r>
            <a:r>
              <a:rPr lang="pt-BR" i="1" dirty="0"/>
              <a:t> Security</a:t>
            </a:r>
            <a:r>
              <a:rPr lang="pt-BR" dirty="0" smtClean="0"/>
              <a:t>) ou TTLS </a:t>
            </a:r>
            <a:r>
              <a:rPr lang="pt-BR" dirty="0"/>
              <a:t>(</a:t>
            </a:r>
            <a:r>
              <a:rPr lang="pt-BR" i="1" dirty="0" err="1"/>
              <a:t>Tunneled</a:t>
            </a:r>
            <a:r>
              <a:rPr lang="pt-BR" i="1" dirty="0"/>
              <a:t> </a:t>
            </a:r>
            <a:r>
              <a:rPr lang="pt-BR" i="1" dirty="0" err="1"/>
              <a:t>Transport</a:t>
            </a:r>
            <a:r>
              <a:rPr lang="pt-BR" i="1" dirty="0"/>
              <a:t> </a:t>
            </a:r>
            <a:r>
              <a:rPr lang="pt-BR" i="1" dirty="0" err="1"/>
              <a:t>Layer</a:t>
            </a:r>
            <a:r>
              <a:rPr lang="pt-BR" i="1" dirty="0"/>
              <a:t> Security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MD5 </a:t>
            </a:r>
            <a:r>
              <a:rPr lang="pt-BR" dirty="0"/>
              <a:t>(</a:t>
            </a:r>
            <a:r>
              <a:rPr lang="pt-BR" i="1" dirty="0" err="1"/>
              <a:t>Message-Digest</a:t>
            </a:r>
            <a:r>
              <a:rPr lang="pt-BR" i="1" dirty="0"/>
              <a:t> </a:t>
            </a:r>
            <a:r>
              <a:rPr lang="pt-BR" i="1" dirty="0" err="1"/>
              <a:t>algorithm</a:t>
            </a:r>
            <a:r>
              <a:rPr lang="pt-BR" i="1" dirty="0"/>
              <a:t> 5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IKEv2 </a:t>
            </a:r>
            <a:r>
              <a:rPr lang="pt-BR" dirty="0"/>
              <a:t>(</a:t>
            </a:r>
            <a:r>
              <a:rPr lang="pt-BR" i="1" dirty="0"/>
              <a:t>Internet Key Exchange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FAST </a:t>
            </a:r>
            <a:r>
              <a:rPr lang="pt-BR" dirty="0"/>
              <a:t>(</a:t>
            </a:r>
            <a:r>
              <a:rPr lang="pt-BR" i="1" dirty="0" err="1"/>
              <a:t>Flexible</a:t>
            </a:r>
            <a:r>
              <a:rPr lang="pt-BR" i="1" dirty="0"/>
              <a:t> </a:t>
            </a:r>
            <a:r>
              <a:rPr lang="pt-BR" i="1" dirty="0" err="1"/>
              <a:t>Authentication</a:t>
            </a:r>
            <a:r>
              <a:rPr lang="pt-BR" i="1" dirty="0"/>
              <a:t> via </a:t>
            </a:r>
            <a:r>
              <a:rPr lang="pt-BR" i="1" dirty="0" err="1"/>
              <a:t>Secure</a:t>
            </a:r>
            <a:r>
              <a:rPr lang="pt-BR" i="1" dirty="0"/>
              <a:t> </a:t>
            </a:r>
            <a:r>
              <a:rPr lang="pt-BR" i="1" dirty="0" err="1"/>
              <a:t>Tunneling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SIM </a:t>
            </a:r>
            <a:r>
              <a:rPr lang="pt-BR" dirty="0"/>
              <a:t>(</a:t>
            </a:r>
            <a:r>
              <a:rPr lang="pt-BR" i="1" dirty="0" err="1"/>
              <a:t>Subscriber</a:t>
            </a:r>
            <a:r>
              <a:rPr lang="pt-BR" i="1" dirty="0"/>
              <a:t> </a:t>
            </a:r>
            <a:r>
              <a:rPr lang="pt-BR" i="1" dirty="0" err="1"/>
              <a:t>Identity</a:t>
            </a:r>
            <a:r>
              <a:rPr lang="pt-BR" i="1" dirty="0"/>
              <a:t> Module</a:t>
            </a:r>
            <a:r>
              <a:rPr lang="pt-BR" dirty="0" smtClean="0"/>
              <a:t>)</a:t>
            </a:r>
          </a:p>
          <a:p>
            <a:pPr lvl="1"/>
            <a:r>
              <a:rPr lang="pt-BR" dirty="0"/>
              <a:t>Fragilidades conhecidas</a:t>
            </a:r>
            <a:r>
              <a:rPr lang="pt-BR" dirty="0" smtClean="0"/>
              <a:t>:</a:t>
            </a:r>
          </a:p>
          <a:p>
            <a:pPr lvl="2"/>
            <a:r>
              <a:rPr lang="pt-BR" dirty="0" smtClean="0"/>
              <a:t>Todas as clássicas do WEP e WPA, se </a:t>
            </a:r>
            <a:r>
              <a:rPr lang="pt-BR" dirty="0"/>
              <a:t>configurado com </a:t>
            </a:r>
            <a:r>
              <a:rPr lang="pt-BR" dirty="0" smtClean="0"/>
              <a:t>TKIP</a:t>
            </a:r>
            <a:endParaRPr lang="pt-BR" dirty="0"/>
          </a:p>
          <a:p>
            <a:pPr lvl="2"/>
            <a:r>
              <a:rPr lang="pt-BR" dirty="0" smtClean="0"/>
              <a:t>Somente o ataque de dicionário, se configurado com AES</a:t>
            </a:r>
          </a:p>
        </p:txBody>
      </p:sp>
    </p:spTree>
    <p:extLst>
      <p:ext uri="{BB962C8B-B14F-4D97-AF65-F5344CB8AC3E}">
        <p14:creationId xmlns:p14="http://schemas.microsoft.com/office/powerpoint/2010/main" val="6196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Nível de segurança dos protocolos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936690"/>
              </p:ext>
            </p:extLst>
          </p:nvPr>
        </p:nvGraphicFramePr>
        <p:xfrm>
          <a:off x="457200" y="1774823"/>
          <a:ext cx="8229600" cy="4678512"/>
        </p:xfrm>
        <a:graphic>
          <a:graphicData uri="http://schemas.openxmlformats.org/drawingml/2006/table">
            <a:tbl>
              <a:tblPr firstRow="1" firstCol="1" bandRow="1"/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8481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Características</a:t>
                      </a:r>
                      <a:endParaRPr lang="pt-BR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Nível de Segurança dos Protocolos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84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Autenticação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Criptografia</a:t>
                      </a:r>
                      <a:endParaRPr lang="pt-BR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WEP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WPA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WPA2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BE5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E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58481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Nenhuma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Nenhuma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Baixo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848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TKIP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Baixo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Baixo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848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AES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Médio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Médio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481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PSK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Nenhuma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5848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TKIP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Baixo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Médio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48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AES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Médio</a:t>
                      </a:r>
                      <a:endParaRPr lang="pt-BR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Alto</a:t>
                      </a:r>
                      <a:endParaRPr lang="pt-BR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9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3276</TotalTime>
  <Words>1209</Words>
  <Application>Microsoft Office PowerPoint</Application>
  <PresentationFormat>Apresentação na tela (4:3)</PresentationFormat>
  <Paragraphs>170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Módulo</vt:lpstr>
      <vt:lpstr>Avaliação de Segurança em Redes Sem Fio</vt:lpstr>
      <vt:lpstr>Agenda</vt:lpstr>
      <vt:lpstr>Introdução</vt:lpstr>
      <vt:lpstr>As redes sem fio – WLAN em modo Infraestrutura Básica – BSS</vt:lpstr>
      <vt:lpstr>As redes sem fio – WLAN em modo Infraestrutura – ESS</vt:lpstr>
      <vt:lpstr>As redes sem fio – WLAN em modo Ponto a Ponto – ad hoc</vt:lpstr>
      <vt:lpstr>Protocolos utilizados nas WLAN</vt:lpstr>
      <vt:lpstr>Protocolos utilizados nas WLAN</vt:lpstr>
      <vt:lpstr>Nível de segurança dos protocolos</vt:lpstr>
      <vt:lpstr>Ataques aos protocolos</vt:lpstr>
      <vt:lpstr>Configurando um Ponto de Acesso</vt:lpstr>
      <vt:lpstr>Conclusões</vt:lpstr>
      <vt:lpstr>Contribuições do artigo</vt:lpstr>
      <vt:lpstr>Referências</vt:lpstr>
      <vt:lpstr>Referências</vt:lpstr>
      <vt:lpstr>Avaliação de Segurança em Redes Sem Fio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303</cp:revision>
  <dcterms:created xsi:type="dcterms:W3CDTF">2008-05-19T15:53:37Z</dcterms:created>
  <dcterms:modified xsi:type="dcterms:W3CDTF">2011-06-02T16:11:50Z</dcterms:modified>
</cp:coreProperties>
</file>