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56" r:id="rId3"/>
    <p:sldId id="385" r:id="rId4"/>
    <p:sldId id="384" r:id="rId5"/>
    <p:sldId id="357" r:id="rId6"/>
    <p:sldId id="383" r:id="rId7"/>
    <p:sldId id="340" r:id="rId8"/>
    <p:sldId id="386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00"/>
    <a:srgbClr val="FFCCFF"/>
    <a:srgbClr val="FF9933"/>
    <a:srgbClr val="CCFFFF"/>
    <a:srgbClr val="FFCCCC"/>
    <a:srgbClr val="CC99FF"/>
    <a:srgbClr val="FF0066"/>
    <a:srgbClr val="FF6600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Ataques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/>
                </a:pPr>
                <a:endParaRPr lang="pt-BR"/>
              </a:p>
            </c:txPr>
            <c:showVal val="1"/>
          </c:dLbls>
          <c:cat>
            <c:numRef>
              <c:f>Plan1!$A$2:$A$13</c:f>
              <c:numCache>
                <c:formatCode>General</c:formatCode>
                <c:ptCount val="12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</c:numCache>
            </c:numRef>
          </c:cat>
          <c:val>
            <c:numRef>
              <c:f>Plan1!$B$2:$B$13</c:f>
              <c:numCache>
                <c:formatCode>General</c:formatCode>
                <c:ptCount val="12"/>
                <c:pt idx="0">
                  <c:v>3107</c:v>
                </c:pt>
                <c:pt idx="1">
                  <c:v>5997</c:v>
                </c:pt>
                <c:pt idx="2">
                  <c:v>12301</c:v>
                </c:pt>
                <c:pt idx="3">
                  <c:v>25092</c:v>
                </c:pt>
                <c:pt idx="4">
                  <c:v>54607</c:v>
                </c:pt>
                <c:pt idx="5">
                  <c:v>75722</c:v>
                </c:pt>
                <c:pt idx="6">
                  <c:v>68000</c:v>
                </c:pt>
                <c:pt idx="7">
                  <c:v>197892</c:v>
                </c:pt>
                <c:pt idx="8">
                  <c:v>160080</c:v>
                </c:pt>
                <c:pt idx="9">
                  <c:v>222528</c:v>
                </c:pt>
                <c:pt idx="10">
                  <c:v>358343</c:v>
                </c:pt>
                <c:pt idx="11">
                  <c:v>142844</c:v>
                </c:pt>
              </c:numCache>
            </c:numRef>
          </c:val>
        </c:ser>
        <c:shape val="cylinder"/>
        <c:axId val="51481984"/>
        <c:axId val="51491968"/>
        <c:axId val="0"/>
      </c:bar3DChart>
      <c:catAx>
        <c:axId val="51481984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pt-BR"/>
          </a:p>
        </c:txPr>
        <c:crossAx val="51491968"/>
        <c:crosses val="autoZero"/>
        <c:auto val="1"/>
        <c:lblAlgn val="ctr"/>
        <c:lblOffset val="100"/>
      </c:catAx>
      <c:valAx>
        <c:axId val="51491968"/>
        <c:scaling>
          <c:orientation val="minMax"/>
        </c:scaling>
        <c:axPos val="l"/>
        <c:majorGridlines/>
        <c:numFmt formatCode="General" sourceLinked="1"/>
        <c:tickLblPos val="nextTo"/>
        <c:crossAx val="51481984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2843676355066802E-3"/>
          <c:y val="9.6424278975432605E-3"/>
          <c:w val="0.99371563236449356"/>
          <c:h val="0.82213592685117542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Qtde</c:v>
                </c:pt>
              </c:strCache>
            </c:strRef>
          </c:tx>
          <c:explosion val="25"/>
          <c:dLbls>
            <c:dLbl>
              <c:idx val="1"/>
              <c:delete val="1"/>
            </c:dLbl>
            <c:dLbl>
              <c:idx val="2"/>
              <c:delete val="1"/>
            </c:dLbl>
            <c:showPercent val="1"/>
            <c:showLeaderLines val="1"/>
          </c:dLbls>
          <c:cat>
            <c:strRef>
              <c:f>Plan1!$A$2:$A$8</c:f>
              <c:strCache>
                <c:ptCount val="7"/>
                <c:pt idx="0">
                  <c:v>Worm</c:v>
                </c:pt>
                <c:pt idx="1">
                  <c:v>DoS</c:v>
                </c:pt>
                <c:pt idx="2">
                  <c:v>Invasão</c:v>
                </c:pt>
                <c:pt idx="3">
                  <c:v>Web</c:v>
                </c:pt>
                <c:pt idx="4">
                  <c:v>Scan</c:v>
                </c:pt>
                <c:pt idx="5">
                  <c:v>Fraude</c:v>
                </c:pt>
                <c:pt idx="6">
                  <c:v>Outros</c:v>
                </c:pt>
              </c:strCache>
            </c:strRef>
          </c:cat>
          <c:val>
            <c:numRef>
              <c:f>Plan1!$B$2:$B$8</c:f>
              <c:numCache>
                <c:formatCode>General</c:formatCode>
                <c:ptCount val="7"/>
                <c:pt idx="0">
                  <c:v>17628</c:v>
                </c:pt>
                <c:pt idx="1">
                  <c:v>198</c:v>
                </c:pt>
                <c:pt idx="2">
                  <c:v>89</c:v>
                </c:pt>
                <c:pt idx="3">
                  <c:v>8712</c:v>
                </c:pt>
                <c:pt idx="4">
                  <c:v>80769</c:v>
                </c:pt>
                <c:pt idx="5">
                  <c:v>31008</c:v>
                </c:pt>
                <c:pt idx="6">
                  <c:v>4440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29742477330262868"/>
          <c:y val="0.11596069837498517"/>
          <c:w val="0.6614122907151847"/>
          <c:h val="0.85832616056489963"/>
        </c:manualLayout>
      </c:layout>
      <c:bar3DChart>
        <c:barDir val="bar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Valores Y</c:v>
                </c:pt>
              </c:strCache>
            </c:strRef>
          </c:tx>
          <c:cat>
            <c:strRef>
              <c:f>Plan1!$A$2:$A$11</c:f>
              <c:strCache>
                <c:ptCount val="10"/>
                <c:pt idx="0">
                  <c:v>TI</c:v>
                </c:pt>
                <c:pt idx="1">
                  <c:v>Vendas</c:v>
                </c:pt>
                <c:pt idx="2">
                  <c:v>Educação</c:v>
                </c:pt>
                <c:pt idx="3">
                  <c:v>Redes Sociais</c:v>
                </c:pt>
                <c:pt idx="4">
                  <c:v>Telecom</c:v>
                </c:pt>
                <c:pt idx="5">
                  <c:v>S.Financeiros</c:v>
                </c:pt>
                <c:pt idx="6">
                  <c:v>Saúde</c:v>
                </c:pt>
                <c:pt idx="7">
                  <c:v>Seguros</c:v>
                </c:pt>
                <c:pt idx="8">
                  <c:v>Bancos</c:v>
                </c:pt>
                <c:pt idx="9">
                  <c:v>Outras</c:v>
                </c:pt>
              </c:strCache>
            </c:strRef>
          </c:cat>
          <c:val>
            <c:numRef>
              <c:f>Plan1!$B$2:$B$11</c:f>
              <c:numCache>
                <c:formatCode>General</c:formatCode>
                <c:ptCount val="10"/>
                <c:pt idx="0">
                  <c:v>23.93</c:v>
                </c:pt>
                <c:pt idx="1">
                  <c:v>17.23</c:v>
                </c:pt>
                <c:pt idx="2">
                  <c:v>17.170000000000005</c:v>
                </c:pt>
                <c:pt idx="3">
                  <c:v>15.639999999999999</c:v>
                </c:pt>
                <c:pt idx="4">
                  <c:v>8.99</c:v>
                </c:pt>
                <c:pt idx="5">
                  <c:v>7.7700000000000005</c:v>
                </c:pt>
                <c:pt idx="6">
                  <c:v>6.26</c:v>
                </c:pt>
                <c:pt idx="7">
                  <c:v>6.1899999999999995</c:v>
                </c:pt>
                <c:pt idx="8">
                  <c:v>4.9700000000000006</c:v>
                </c:pt>
                <c:pt idx="9">
                  <c:v>12.61</c:v>
                </c:pt>
              </c:numCache>
            </c:numRef>
          </c:val>
          <c:bubble3D val="1"/>
        </c:ser>
        <c:shape val="cylinder"/>
        <c:axId val="73448064"/>
        <c:axId val="73453952"/>
        <c:axId val="0"/>
      </c:bar3DChart>
      <c:catAx>
        <c:axId val="73448064"/>
        <c:scaling>
          <c:orientation val="maxMin"/>
        </c:scaling>
        <c:axPos val="l"/>
        <c:numFmt formatCode="General" sourceLinked="1"/>
        <c:tickLblPos val="nextTo"/>
        <c:crossAx val="73453952"/>
        <c:crosses val="autoZero"/>
        <c:auto val="1"/>
        <c:lblAlgn val="ctr"/>
        <c:lblOffset val="100"/>
      </c:catAx>
      <c:valAx>
        <c:axId val="73453952"/>
        <c:scaling>
          <c:orientation val="minMax"/>
        </c:scaling>
        <c:axPos val="t"/>
        <c:majorGridlines/>
        <c:numFmt formatCode="General" sourceLinked="1"/>
        <c:tickLblPos val="nextTo"/>
        <c:crossAx val="73448064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99685781618224667"/>
          <c:h val="0.87864941220417603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Plan1!$A$2:$A$4</c:f>
              <c:strCache>
                <c:ptCount val="3"/>
                <c:pt idx="0">
                  <c:v>Grande</c:v>
                </c:pt>
                <c:pt idx="1">
                  <c:v>Médias</c:v>
                </c:pt>
                <c:pt idx="2">
                  <c:v>Pequenas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13.42</c:v>
                </c:pt>
                <c:pt idx="1">
                  <c:v>11.81</c:v>
                </c:pt>
                <c:pt idx="2">
                  <c:v>11.27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29742477330262901"/>
          <c:y val="0.11596069837498517"/>
          <c:w val="0.6614122907151847"/>
          <c:h val="0.85832616056489963"/>
        </c:manualLayout>
      </c:layout>
      <c:bar3DChart>
        <c:barDir val="bar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Valor</c:v>
                </c:pt>
              </c:strCache>
            </c:strRef>
          </c:tx>
          <c:cat>
            <c:strRef>
              <c:f>Plan1!$A$2:$A$11</c:f>
              <c:strCache>
                <c:ptCount val="10"/>
                <c:pt idx="0">
                  <c:v>xSite Script</c:v>
                </c:pt>
                <c:pt idx="1">
                  <c:v>Vazamento</c:v>
                </c:pt>
                <c:pt idx="2">
                  <c:v>Spoofing</c:v>
                </c:pt>
                <c:pt idx="3">
                  <c:v>xSite Request</c:v>
                </c:pt>
                <c:pt idx="4">
                  <c:v>Autorização fraca</c:v>
                </c:pt>
                <c:pt idx="5">
                  <c:v>SQL Injection</c:v>
                </c:pt>
                <c:pt idx="6">
                  <c:v>Localização previsível</c:v>
                </c:pt>
                <c:pt idx="7">
                  <c:v>Fixação de sessão</c:v>
                </c:pt>
                <c:pt idx="8">
                  <c:v>Força bruta</c:v>
                </c:pt>
                <c:pt idx="9">
                  <c:v>Outras</c:v>
                </c:pt>
              </c:strCache>
            </c:strRef>
          </c:cat>
          <c:val>
            <c:numRef>
              <c:f>Plan1!$B$2:$B$11</c:f>
              <c:numCache>
                <c:formatCode>0%</c:formatCode>
                <c:ptCount val="10"/>
                <c:pt idx="0">
                  <c:v>0.71000000000000008</c:v>
                </c:pt>
                <c:pt idx="1">
                  <c:v>0.70000000000000007</c:v>
                </c:pt>
                <c:pt idx="2">
                  <c:v>0.44</c:v>
                </c:pt>
                <c:pt idx="3">
                  <c:v>0.21000000000000002</c:v>
                </c:pt>
                <c:pt idx="4">
                  <c:v>0.15000000000000002</c:v>
                </c:pt>
                <c:pt idx="5">
                  <c:v>0.15000000000000002</c:v>
                </c:pt>
                <c:pt idx="6">
                  <c:v>0.14000000000000001</c:v>
                </c:pt>
                <c:pt idx="7">
                  <c:v>0.14000000000000001</c:v>
                </c:pt>
                <c:pt idx="8">
                  <c:v>0.1</c:v>
                </c:pt>
                <c:pt idx="9">
                  <c:v>0.25</c:v>
                </c:pt>
              </c:numCache>
            </c:numRef>
          </c:val>
          <c:bubble3D val="1"/>
        </c:ser>
        <c:shape val="cylinder"/>
        <c:axId val="73738112"/>
        <c:axId val="73739648"/>
        <c:axId val="0"/>
      </c:bar3DChart>
      <c:catAx>
        <c:axId val="73738112"/>
        <c:scaling>
          <c:orientation val="maxMin"/>
        </c:scaling>
        <c:axPos val="l"/>
        <c:numFmt formatCode="General" sourceLinked="1"/>
        <c:tickLblPos val="nextTo"/>
        <c:crossAx val="73739648"/>
        <c:crosses val="autoZero"/>
        <c:auto val="1"/>
        <c:lblAlgn val="ctr"/>
        <c:lblOffset val="100"/>
      </c:catAx>
      <c:valAx>
        <c:axId val="73739648"/>
        <c:scaling>
          <c:orientation val="minMax"/>
        </c:scaling>
        <c:axPos val="t"/>
        <c:majorGridlines/>
        <c:numFmt formatCode="0%" sourceLinked="1"/>
        <c:tickLblPos val="nextTo"/>
        <c:crossAx val="73738112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/>
            </a:pPr>
            <a:r>
              <a:rPr lang="en-US"/>
              <a:t>Valores em Milhões de Us$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Prejuízos</c:v>
                </c:pt>
              </c:strCache>
            </c:strRef>
          </c:tx>
          <c:dLbls>
            <c:showVal val="1"/>
          </c:dLbls>
          <c:cat>
            <c:numRef>
              <c:f>Plan1!$A$2:$A$8</c:f>
              <c:numCache>
                <c:formatCode>General</c:formatCode>
                <c:ptCount val="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</c:numCache>
            </c:numRef>
          </c:cat>
          <c:val>
            <c:numRef>
              <c:f>Plan1!$B$2:$B$8</c:f>
              <c:numCache>
                <c:formatCode>0</c:formatCode>
                <c:ptCount val="7"/>
                <c:pt idx="0">
                  <c:v>17.8</c:v>
                </c:pt>
                <c:pt idx="1">
                  <c:v>54</c:v>
                </c:pt>
                <c:pt idx="2">
                  <c:v>125.6</c:v>
                </c:pt>
                <c:pt idx="3">
                  <c:v>68.14</c:v>
                </c:pt>
                <c:pt idx="4">
                  <c:v>183.12</c:v>
                </c:pt>
                <c:pt idx="5">
                  <c:v>198.44</c:v>
                </c:pt>
                <c:pt idx="6">
                  <c:v>239.09</c:v>
                </c:pt>
              </c:numCache>
            </c:numRef>
          </c:val>
        </c:ser>
        <c:shape val="cylinder"/>
        <c:axId val="73687040"/>
        <c:axId val="73688576"/>
        <c:axId val="0"/>
      </c:bar3DChart>
      <c:catAx>
        <c:axId val="73687040"/>
        <c:scaling>
          <c:orientation val="minMax"/>
        </c:scaling>
        <c:axPos val="b"/>
        <c:numFmt formatCode="General" sourceLinked="1"/>
        <c:tickLblPos val="nextTo"/>
        <c:crossAx val="73688576"/>
        <c:crosses val="autoZero"/>
        <c:auto val="1"/>
        <c:lblAlgn val="ctr"/>
        <c:lblOffset val="100"/>
      </c:catAx>
      <c:valAx>
        <c:axId val="73688576"/>
        <c:scaling>
          <c:orientation val="minMax"/>
        </c:scaling>
        <c:axPos val="l"/>
        <c:majorGridlines/>
        <c:numFmt formatCode="0" sourceLinked="1"/>
        <c:tickLblPos val="nextTo"/>
        <c:crossAx val="73687040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3.214142632514419E-3"/>
          <c:w val="1"/>
          <c:h val="0.90062199986991576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Pos val="ctr"/>
            <c:showVal val="1"/>
            <c:showLeaderLines val="1"/>
          </c:dLbls>
          <c:cat>
            <c:strRef>
              <c:f>Plan1!$A$2:$A$3</c:f>
              <c:strCache>
                <c:ptCount val="2"/>
                <c:pt idx="0">
                  <c:v>Internos</c:v>
                </c:pt>
                <c:pt idx="1">
                  <c:v>Externos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2.0530583716312771E-2"/>
          <c:y val="2.9589346458508376E-2"/>
          <c:w val="0.48132664485281851"/>
          <c:h val="7.3664859069968849E-2"/>
        </c:manualLayout>
      </c:layout>
    </c:legend>
    <c:plotVisOnly val="1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2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9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1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1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8" y="6377460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698988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698988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8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3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6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2" y="1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2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13/02/2011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8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cert.br/stats/incidentes/2010-jan-dec/total.html" TargetMode="External"/><Relationship Id="rId4" Type="http://schemas.openxmlformats.org/officeDocument/2006/relationships/hyperlink" Target="http://www.cert.br/stats/incidente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whitehatsec.com/home/resource/stats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s.org/top-cyber-security-risks/trends.ph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whitehatsec.com/home/resource/stats.html" TargetMode="Externa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t.org/news.php?extend.254" TargetMode="Externa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taosecurity.blogspot.com/2009/05/insider-threat-myth-documentation.html" TargetMode="Externa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artner.com/it/page.jsp?id=152641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weekly.com/Articles/2009/08/26/237455/Insiders-cause-most-IT-security-breaches-study-reveals.htm" TargetMode="External"/><Relationship Id="rId7" Type="http://schemas.openxmlformats.org/officeDocument/2006/relationships/hyperlink" Target="http://www.sans.org/top-cyber-security-risks/http-threats.php" TargetMode="External"/><Relationship Id="rId2" Type="http://schemas.openxmlformats.org/officeDocument/2006/relationships/hyperlink" Target="http://www.gartner.com/it/page.jsp?id=15264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.lopesgazzani.com.br/docentes/marcio/marcio/20080606_5thCONTECSI_ITILNaGestaoDaSegurancaDaInformacao.pdf" TargetMode="External"/><Relationship Id="rId5" Type="http://schemas.openxmlformats.org/officeDocument/2006/relationships/hyperlink" Target="http://si.lopesgazzani.com.br/docentes/marcio/marcio/20090603_6oCONTECSI_ECDSA.pdf" TargetMode="External"/><Relationship Id="rId4" Type="http://schemas.openxmlformats.org/officeDocument/2006/relationships/hyperlink" Target="file:///C:\m\uniminas\prof\marcio\20101119_i.voce_ti_Profissional_e_Mercado_de_TI.zi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6160197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Papel da Segurança da Informação na Gestão de TI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5368111" cy="1613928"/>
          </a:xfrm>
        </p:spPr>
        <p:txBody>
          <a:bodyPr anchor="ctr"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/>
              <a:t>marcio.a.r.moreira@gmail.com</a:t>
            </a:r>
          </a:p>
          <a:p>
            <a:endParaRPr lang="pt-BR" sz="1900" dirty="0" smtClean="0"/>
          </a:p>
          <a:p>
            <a:r>
              <a:rPr lang="pt-BR" dirty="0" smtClean="0"/>
              <a:t>1º Workshop Gestão em Segurança da Informação</a:t>
            </a:r>
          </a:p>
          <a:p>
            <a:r>
              <a:rPr lang="pt-BR" dirty="0" smtClean="0"/>
              <a:t>11/Fevereiro/2011 – </a:t>
            </a:r>
            <a:r>
              <a:rPr lang="pt-BR" dirty="0" err="1" smtClean="0"/>
              <a:t>Uniube</a:t>
            </a:r>
            <a:r>
              <a:rPr lang="pt-BR" dirty="0" smtClean="0"/>
              <a:t> – Uberlândia</a:t>
            </a:r>
          </a:p>
        </p:txBody>
      </p:sp>
      <p:pic>
        <p:nvPicPr>
          <p:cNvPr id="15" name="Imagem 14" descr="uniube_logo_retangular_gde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7704" y="5229200"/>
            <a:ext cx="7152831" cy="1556792"/>
          </a:xfrm>
          <a:prstGeom prst="rect">
            <a:avLst/>
          </a:prstGeom>
        </p:spPr>
      </p:pic>
      <p:pic>
        <p:nvPicPr>
          <p:cNvPr id="23576" name="Picture 24" descr="C:\Users\marciorm\AppData\Local\Microsoft\Windows\Temporary Internet Files\Content.IE5\OKHTESOT\MP900408988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41171" y="144016"/>
            <a:ext cx="2623318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Volume de ataques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ataques de 2010</a:t>
            </a:r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323528" y="6442456"/>
            <a:ext cx="2868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www.cert.br/stats/incidentes/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004048" y="6453336"/>
            <a:ext cx="3780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pt-BR" sz="1100" dirty="0" smtClean="0"/>
              <a:t> </a:t>
            </a:r>
            <a:r>
              <a:rPr lang="pt-BR" sz="1100" dirty="0" smtClean="0">
                <a:hlinkClick r:id="rId5"/>
              </a:rPr>
              <a:t>www.cert.br/stats/incidentes/2010-jan-dec/total.html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Quantidade de vulnerabilidades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Por Indústria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Por porte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2352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4400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Qualificação dos ataques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Camadas exploradas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ataques</a:t>
            </a:r>
            <a:endParaRPr lang="pt-BR" dirty="0"/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647" y="2924943"/>
            <a:ext cx="4025117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9"/>
          <p:cNvSpPr txBox="1"/>
          <p:nvPr/>
        </p:nvSpPr>
        <p:spPr>
          <a:xfrm>
            <a:off x="323528" y="6442456"/>
            <a:ext cx="42979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www.sans.org/top-cyber-security-risks/trends.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php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Espaço Reservado para Conteúdo 6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464400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gerados pelos ataques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Prejuízos com fraudes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Fontes dos ataques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3528" y="6442456"/>
            <a:ext cx="3310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www.nist.org/news.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php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?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extend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.254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Espaço Reservado para Conteúdo 14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4932040" y="6069196"/>
            <a:ext cx="323518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CSI/FBI citado por:</a:t>
            </a:r>
          </a:p>
          <a:p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http://taosecurity.blogspot.com/2009/05/</a:t>
            </a:r>
          </a:p>
          <a:p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insider-threat-myth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-documentation.html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o Explicativo 1 17"/>
          <p:cNvSpPr/>
          <p:nvPr/>
        </p:nvSpPr>
        <p:spPr>
          <a:xfrm>
            <a:off x="5292080" y="5373216"/>
            <a:ext cx="3384376" cy="523220"/>
          </a:xfrm>
          <a:prstGeom prst="borderCallout1">
            <a:avLst>
              <a:gd name="adj1" fmla="val -13025"/>
              <a:gd name="adj2" fmla="val 86231"/>
              <a:gd name="adj3" fmla="val -168182"/>
              <a:gd name="adj4" fmla="val 6400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Us$70M  de custos de resposta, sendo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Us$406K devido a acesso não autorizado</a:t>
            </a:r>
            <a:endParaRPr lang="pt-BR" sz="1400" dirty="0"/>
          </a:p>
        </p:txBody>
      </p:sp>
      <p:sp>
        <p:nvSpPr>
          <p:cNvPr id="19" name="Texto Explicativo 1 18"/>
          <p:cNvSpPr/>
          <p:nvPr/>
        </p:nvSpPr>
        <p:spPr>
          <a:xfrm>
            <a:off x="7020272" y="2636912"/>
            <a:ext cx="1728192" cy="523220"/>
          </a:xfrm>
          <a:prstGeom prst="borderCallout1">
            <a:avLst>
              <a:gd name="adj1" fmla="val 45230"/>
              <a:gd name="adj2" fmla="val -5536"/>
              <a:gd name="adj3" fmla="val 131035"/>
              <a:gd name="adj4" fmla="val -4614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Us$2,8M  de custos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de resposta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Top 10 prioridades em 2011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403654" cy="4079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71805"/>
                <a:gridCol w="4839653"/>
                <a:gridCol w="30921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pt-BR" sz="1600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10 Prioridades de 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Negócio (CEO)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10 Prioridades de TI (CIOs)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Aumentar o crescimento da empresa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Cloud </a:t>
                      </a:r>
                      <a:r>
                        <a:rPr lang="pt-BR" sz="1600" noProof="0">
                          <a:latin typeface="Calibri" pitchFamily="34" charset="0"/>
                          <a:cs typeface="Calibri" pitchFamily="34" charset="0"/>
                        </a:rPr>
                        <a:t>computing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Atrair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e reter novos clientes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>
                          <a:latin typeface="Calibri" pitchFamily="34" charset="0"/>
                          <a:cs typeface="Calibri" pitchFamily="34" charset="0"/>
                        </a:rPr>
                        <a:t>Virtualização</a:t>
                      </a:r>
                      <a:endParaRPr lang="pt-BR" sz="1600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Reduzir os custos corporativos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Tecnologias móveis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Criar novos produtos e serviços (inovação)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Gestão de TI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os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processos de negócio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Inteligência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de Negócio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Implementar e atualizar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aplicações de negócio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Rede, voz e comunicação de dados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7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a infraestrutura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técnica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Aplicações empresariais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8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a eficiência corporativa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Tecnologias colaborativas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9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as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operações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a infraestrutura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>
                          <a:latin typeface="Calibri" pitchFamily="34" charset="0"/>
                          <a:cs typeface="Calibri" pitchFamily="34" charset="0"/>
                        </a:rPr>
                        <a:t>Melhorar a</a:t>
                      </a:r>
                      <a:r>
                        <a:rPr lang="pt-BR" sz="1600" baseline="0" noProof="0" smtClean="0">
                          <a:latin typeface="Calibri" pitchFamily="34" charset="0"/>
                          <a:cs typeface="Calibri" pitchFamily="34" charset="0"/>
                        </a:rPr>
                        <a:t> continuideade, risco e segurança do negócio</a:t>
                      </a:r>
                      <a:endParaRPr lang="pt-BR" sz="1600" noProof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>
                          <a:latin typeface="Calibri" pitchFamily="34" charset="0"/>
                          <a:cs typeface="Calibri" pitchFamily="34" charset="0"/>
                        </a:rPr>
                        <a:t>Web 2.0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467544" y="6442456"/>
            <a:ext cx="4033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2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www.gartner.com/it/page.</a:t>
            </a:r>
            <a:r>
              <a:rPr lang="pt-BR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jsp</a:t>
            </a:r>
            <a:r>
              <a:rPr lang="pt-BR" sz="12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?id=1526414</a:t>
            </a:r>
            <a:endParaRPr lang="pt-BR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7894" name="Picture 6" descr="http://blog.gogrid.com/wp-content/uploads/2008/10/gartner-logo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1956" y="6165304"/>
            <a:ext cx="1714500" cy="59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 err="1" smtClean="0"/>
              <a:t>Christy</a:t>
            </a:r>
            <a:r>
              <a:rPr lang="pt-BR" dirty="0" smtClean="0"/>
              <a:t> </a:t>
            </a:r>
            <a:r>
              <a:rPr lang="pt-BR" dirty="0" err="1" smtClean="0"/>
              <a:t>Pettey</a:t>
            </a:r>
            <a:r>
              <a:rPr lang="pt-BR" dirty="0" smtClean="0"/>
              <a:t> &amp; Laurence </a:t>
            </a:r>
            <a:r>
              <a:rPr lang="pt-BR" dirty="0" err="1" smtClean="0"/>
              <a:t>Goasduff</a:t>
            </a:r>
            <a:r>
              <a:rPr lang="pt-BR" dirty="0" smtClean="0"/>
              <a:t>. </a:t>
            </a:r>
            <a:r>
              <a:rPr lang="en-US" dirty="0" smtClean="0">
                <a:hlinkClick r:id="rId2"/>
              </a:rPr>
              <a:t>Gartner Executive Programs Worldwide Survey of More Than 2,000 CIOs Identifies Cloud Computing as Top Technology Priority for CIOs in 2011</a:t>
            </a:r>
            <a:r>
              <a:rPr lang="en-US" dirty="0" smtClean="0"/>
              <a:t>. Gartner. Stamford. 2011.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Ian Grant. </a:t>
            </a:r>
            <a:r>
              <a:rPr lang="en-US" dirty="0" smtClean="0">
                <a:hlinkClick r:id="rId3"/>
              </a:rPr>
              <a:t>Insiders cause most IT security breaches, study reveals</a:t>
            </a:r>
            <a:r>
              <a:rPr lang="en-US" dirty="0" smtClean="0"/>
              <a:t>. Computer Week. 26/08/2009.</a:t>
            </a:r>
          </a:p>
          <a:p>
            <a:pPr lvl="1"/>
            <a:endParaRPr lang="en-US" dirty="0" smtClean="0"/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4" action="ppaction://hlinkfile"/>
              </a:rPr>
              <a:t>Profissional de TI &amp; Mercado de TI</a:t>
            </a:r>
            <a:r>
              <a:rPr lang="pt-BR" dirty="0" smtClean="0"/>
              <a:t>. Faculdades Pitágoras - Giro das Profissões. 2010.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Márcio Moreira, </a:t>
            </a:r>
            <a:r>
              <a:rPr lang="pt-BR" dirty="0" err="1" smtClean="0"/>
              <a:t>et</a:t>
            </a:r>
            <a:r>
              <a:rPr lang="pt-BR" dirty="0" smtClean="0"/>
              <a:t> al. </a:t>
            </a:r>
            <a:r>
              <a:rPr lang="pt-BR" dirty="0" smtClean="0">
                <a:hlinkClick r:id="rId5"/>
              </a:rPr>
              <a:t>Algoritmo de Assinatura Digital por Curvas Elípticas ECDSA</a:t>
            </a:r>
            <a:r>
              <a:rPr lang="pt-BR" dirty="0" smtClean="0"/>
              <a:t>. 6º CONTECSI. 2009.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Rogério Mendes &amp; Márcio Moreira. </a:t>
            </a:r>
            <a:r>
              <a:rPr lang="pt-BR" dirty="0" smtClean="0">
                <a:hlinkClick r:id="rId6"/>
              </a:rPr>
              <a:t>ITIL na Gestão da Segurança da Informação</a:t>
            </a:r>
            <a:r>
              <a:rPr lang="pt-BR" dirty="0" smtClean="0"/>
              <a:t>. 5º CONTECSI. 2008.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SANS. </a:t>
            </a:r>
            <a:r>
              <a:rPr lang="pt-BR" dirty="0" smtClean="0">
                <a:hlinkClick r:id="rId7"/>
              </a:rPr>
              <a:t>Top Cyber </a:t>
            </a:r>
            <a:r>
              <a:rPr lang="pt-BR" dirty="0" err="1" smtClean="0">
                <a:hlinkClick r:id="rId7"/>
              </a:rPr>
              <a:t>Security</a:t>
            </a:r>
            <a:r>
              <a:rPr lang="pt-BR" dirty="0" smtClean="0">
                <a:hlinkClick r:id="rId7"/>
              </a:rPr>
              <a:t> </a:t>
            </a:r>
            <a:r>
              <a:rPr lang="pt-BR" dirty="0" err="1" smtClean="0">
                <a:hlinkClick r:id="rId7"/>
              </a:rPr>
              <a:t>Risks</a:t>
            </a:r>
            <a:r>
              <a:rPr lang="pt-BR" dirty="0" smtClean="0"/>
              <a:t>. SANS. 2009.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429000"/>
            <a:ext cx="6160197" cy="1457328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Papel da Segurança da Informação na Gestão de TI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052736"/>
            <a:ext cx="5368111" cy="2376264"/>
          </a:xfrm>
        </p:spPr>
        <p:txBody>
          <a:bodyPr anchor="ctr">
            <a:normAutofit lnSpcReduction="10000"/>
          </a:bodyPr>
          <a:lstStyle/>
          <a:p>
            <a:pPr lvl="0">
              <a:defRPr/>
            </a:pPr>
            <a:r>
              <a:rPr lang="pt-BR" dirty="0" smtClean="0"/>
              <a:t>Disponível em:</a:t>
            </a:r>
          </a:p>
          <a:p>
            <a:pPr lvl="0">
              <a:defRPr/>
            </a:pPr>
            <a:r>
              <a:rPr lang="pt-BR" dirty="0" smtClean="0"/>
              <a:t>http://</a:t>
            </a:r>
            <a:r>
              <a:rPr lang="pt-BR" dirty="0" smtClean="0"/>
              <a:t>si.lopesgazzani.com.br/docentes/marcio/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Márcio Moreira</a:t>
            </a:r>
          </a:p>
          <a:p>
            <a:r>
              <a:rPr lang="pt-BR" dirty="0" smtClean="0"/>
              <a:t>marcio.a.r.moreira@gmail.com</a:t>
            </a:r>
          </a:p>
          <a:p>
            <a:endParaRPr lang="pt-BR" sz="1900" dirty="0" smtClean="0"/>
          </a:p>
          <a:p>
            <a:r>
              <a:rPr lang="pt-BR" dirty="0" smtClean="0"/>
              <a:t>1º Workshop Gestão em Segurança da Informação</a:t>
            </a:r>
          </a:p>
          <a:p>
            <a:r>
              <a:rPr lang="pt-BR" dirty="0" smtClean="0"/>
              <a:t>11/Fevereiro/2011 – </a:t>
            </a:r>
            <a:r>
              <a:rPr lang="pt-BR" dirty="0" err="1" smtClean="0"/>
              <a:t>Uniube</a:t>
            </a:r>
            <a:r>
              <a:rPr lang="pt-BR" dirty="0" smtClean="0"/>
              <a:t> – Uberlândia</a:t>
            </a:r>
          </a:p>
        </p:txBody>
      </p:sp>
      <p:pic>
        <p:nvPicPr>
          <p:cNvPr id="15" name="Imagem 14" descr="uniube_logo_retangular_gde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7704" y="5229200"/>
            <a:ext cx="7152831" cy="1556792"/>
          </a:xfrm>
          <a:prstGeom prst="rect">
            <a:avLst/>
          </a:prstGeom>
        </p:spPr>
      </p:pic>
      <p:pic>
        <p:nvPicPr>
          <p:cNvPr id="23576" name="Picture 24" descr="C:\Users\marciorm\AppData\Local\Microsoft\Windows\Temporary Internet Files\Content.IE5\OKHTESOT\MP900408988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41171" y="144016"/>
            <a:ext cx="2623318" cy="3933056"/>
          </a:xfrm>
          <a:prstGeom prst="rect">
            <a:avLst/>
          </a:prstGeom>
          <a:noFill/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527248" y="326888"/>
            <a:ext cx="5628928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3273</TotalTime>
  <Words>387</Words>
  <Application>Microsoft Office PowerPoint</Application>
  <PresentationFormat>Apresentação na tela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Módulo</vt:lpstr>
      <vt:lpstr>Papel da Segurança da Informação na Gestão de TI</vt:lpstr>
      <vt:lpstr>Cenário atual</vt:lpstr>
      <vt:lpstr>Quantidade de vulnerabilidades</vt:lpstr>
      <vt:lpstr>Qualificação dos ataques</vt:lpstr>
      <vt:lpstr>Impactos gerados pelos ataques</vt:lpstr>
      <vt:lpstr>Top 10 prioridades em 2011</vt:lpstr>
      <vt:lpstr>Referências</vt:lpstr>
      <vt:lpstr>Papel da Segurança da Informação na Gestão de 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307</cp:revision>
  <dcterms:created xsi:type="dcterms:W3CDTF">2008-05-19T15:53:37Z</dcterms:created>
  <dcterms:modified xsi:type="dcterms:W3CDTF">2011-02-13T21:13:31Z</dcterms:modified>
</cp:coreProperties>
</file>