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374" r:id="rId3"/>
    <p:sldId id="356" r:id="rId4"/>
    <p:sldId id="357" r:id="rId5"/>
    <p:sldId id="375" r:id="rId6"/>
    <p:sldId id="358" r:id="rId7"/>
    <p:sldId id="376" r:id="rId8"/>
    <p:sldId id="359" r:id="rId9"/>
    <p:sldId id="366" r:id="rId10"/>
    <p:sldId id="377" r:id="rId11"/>
    <p:sldId id="364" r:id="rId12"/>
    <p:sldId id="378" r:id="rId13"/>
    <p:sldId id="360" r:id="rId14"/>
    <p:sldId id="368" r:id="rId15"/>
    <p:sldId id="379" r:id="rId16"/>
    <p:sldId id="365" r:id="rId17"/>
    <p:sldId id="380" r:id="rId18"/>
    <p:sldId id="369" r:id="rId19"/>
    <p:sldId id="370" r:id="rId20"/>
    <p:sldId id="381" r:id="rId21"/>
    <p:sldId id="371" r:id="rId22"/>
    <p:sldId id="340" r:id="rId23"/>
    <p:sldId id="373" r:id="rId2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3300"/>
    <a:srgbClr val="FFCCFF"/>
    <a:srgbClr val="FF9933"/>
    <a:srgbClr val="CCFFFF"/>
    <a:srgbClr val="FFCCCC"/>
    <a:srgbClr val="CC99FF"/>
    <a:srgbClr val="FF0066"/>
    <a:srgbClr val="FF6600"/>
    <a:srgbClr val="FF6699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Estilo com Tema 2 - Ênfas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Estilo Médio 1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édio 2 - Ênfas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Estilo Médio 3 - Ênfas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5" autoAdjust="0"/>
    <p:restoredTop sz="94658" autoAdjust="0"/>
  </p:normalViewPr>
  <p:slideViewPr>
    <p:cSldViewPr>
      <p:cViewPr varScale="1">
        <p:scale>
          <a:sx n="69" d="100"/>
          <a:sy n="69" d="100"/>
        </p:scale>
        <p:origin x="-13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41557D-BC2D-4277-96AD-9BEE50A7DDE3}" type="doc">
      <dgm:prSet loTypeId="urn:microsoft.com/office/officeart/2005/8/layout/process3" loCatId="process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EA0BFCF-C336-4751-85D6-F4B303993DBD}">
      <dgm:prSet phldrT="[Texto]"/>
      <dgm:spPr/>
      <dgm:t>
        <a:bodyPr/>
        <a:lstStyle/>
        <a:p>
          <a:r>
            <a:rPr lang="pt-BR" dirty="0" smtClean="0"/>
            <a:t>Cenário atual</a:t>
          </a:r>
          <a:endParaRPr lang="en-US" dirty="0"/>
        </a:p>
      </dgm:t>
    </dgm:pt>
    <dgm:pt modelId="{C2AF6A2C-1896-4AB3-AB6C-0BAD234583D2}" type="parTrans" cxnId="{D67C836B-7696-4DF4-89E7-C10A0468458D}">
      <dgm:prSet/>
      <dgm:spPr/>
      <dgm:t>
        <a:bodyPr/>
        <a:lstStyle/>
        <a:p>
          <a:endParaRPr lang="en-US"/>
        </a:p>
      </dgm:t>
    </dgm:pt>
    <dgm:pt modelId="{97F23019-17A2-41EC-98A9-093C0DE83FD3}" type="sibTrans" cxnId="{D67C836B-7696-4DF4-89E7-C10A0468458D}">
      <dgm:prSet/>
      <dgm:spPr/>
      <dgm:t>
        <a:bodyPr/>
        <a:lstStyle/>
        <a:p>
          <a:endParaRPr lang="en-US"/>
        </a:p>
      </dgm:t>
    </dgm:pt>
    <dgm:pt modelId="{2F7EA27D-67E8-4A10-8BD5-F8946B3BF7AA}">
      <dgm:prSet phldrT="[Texto]"/>
      <dgm:spPr/>
      <dgm:t>
        <a:bodyPr/>
        <a:lstStyle/>
        <a:p>
          <a:r>
            <a:rPr lang="pt-BR" dirty="0" smtClean="0"/>
            <a:t>Desafios dos </a:t>
          </a:r>
          <a:r>
            <a:rPr lang="pt-BR" dirty="0" err="1" smtClean="0"/>
            <a:t>CIOs</a:t>
          </a:r>
          <a:endParaRPr lang="en-US" dirty="0"/>
        </a:p>
      </dgm:t>
    </dgm:pt>
    <dgm:pt modelId="{4A14AD36-FBCD-4E98-86BD-AF4AAC208E14}" type="parTrans" cxnId="{2D536C82-89FC-4858-8FAD-E52CAACF16B6}">
      <dgm:prSet/>
      <dgm:spPr/>
      <dgm:t>
        <a:bodyPr/>
        <a:lstStyle/>
        <a:p>
          <a:endParaRPr lang="en-US"/>
        </a:p>
      </dgm:t>
    </dgm:pt>
    <dgm:pt modelId="{AD6055B7-6B4F-4621-B20D-4040C842B7E2}" type="sibTrans" cxnId="{2D536C82-89FC-4858-8FAD-E52CAACF16B6}">
      <dgm:prSet/>
      <dgm:spPr/>
      <dgm:t>
        <a:bodyPr/>
        <a:lstStyle/>
        <a:p>
          <a:endParaRPr lang="en-US"/>
        </a:p>
      </dgm:t>
    </dgm:pt>
    <dgm:pt modelId="{B9FCF08D-0B95-477A-88C8-DADE592EFE1B}">
      <dgm:prSet phldrT="[Texto]"/>
      <dgm:spPr/>
      <dgm:t>
        <a:bodyPr/>
        <a:lstStyle/>
        <a:p>
          <a:r>
            <a:rPr lang="pt-BR" dirty="0" smtClean="0"/>
            <a:t>Soluções</a:t>
          </a:r>
          <a:endParaRPr lang="en-US" dirty="0"/>
        </a:p>
      </dgm:t>
    </dgm:pt>
    <dgm:pt modelId="{8A611248-859C-4347-A72C-23BDDD2E581F}" type="parTrans" cxnId="{4A857593-428C-404A-AC38-D37A5B34ED6A}">
      <dgm:prSet/>
      <dgm:spPr/>
      <dgm:t>
        <a:bodyPr/>
        <a:lstStyle/>
        <a:p>
          <a:endParaRPr lang="en-US"/>
        </a:p>
      </dgm:t>
    </dgm:pt>
    <dgm:pt modelId="{570666E9-1B17-4A9D-99F3-098384511AD5}" type="sibTrans" cxnId="{4A857593-428C-404A-AC38-D37A5B34ED6A}">
      <dgm:prSet/>
      <dgm:spPr/>
      <dgm:t>
        <a:bodyPr/>
        <a:lstStyle/>
        <a:p>
          <a:endParaRPr lang="en-US"/>
        </a:p>
      </dgm:t>
    </dgm:pt>
    <dgm:pt modelId="{8782E868-FF6E-4B23-BEF6-F8F008DBBC09}">
      <dgm:prSet phldrT="[Texto]"/>
      <dgm:spPr/>
      <dgm:t>
        <a:bodyPr/>
        <a:lstStyle/>
        <a:p>
          <a:r>
            <a:rPr lang="pt-BR" dirty="0" smtClean="0"/>
            <a:t>Alternativas de soluções dos desafios</a:t>
          </a:r>
          <a:endParaRPr lang="en-US" dirty="0"/>
        </a:p>
      </dgm:t>
    </dgm:pt>
    <dgm:pt modelId="{2AC1839D-2890-4521-A386-85218E0952B1}" type="parTrans" cxnId="{8E7BE88B-1BEE-4B06-8B18-6151CBD0E2B4}">
      <dgm:prSet/>
      <dgm:spPr/>
      <dgm:t>
        <a:bodyPr/>
        <a:lstStyle/>
        <a:p>
          <a:endParaRPr lang="en-US"/>
        </a:p>
      </dgm:t>
    </dgm:pt>
    <dgm:pt modelId="{774D1AE9-762A-48BE-B5EE-0867841454CF}" type="sibTrans" cxnId="{8E7BE88B-1BEE-4B06-8B18-6151CBD0E2B4}">
      <dgm:prSet/>
      <dgm:spPr/>
      <dgm:t>
        <a:bodyPr/>
        <a:lstStyle/>
        <a:p>
          <a:endParaRPr lang="en-US"/>
        </a:p>
      </dgm:t>
    </dgm:pt>
    <dgm:pt modelId="{ED820AFF-2CFD-4846-B7BD-663142950504}">
      <dgm:prSet phldrT="[Texto]"/>
      <dgm:spPr/>
      <dgm:t>
        <a:bodyPr/>
        <a:lstStyle/>
        <a:p>
          <a:r>
            <a:rPr lang="pt-BR" dirty="0" smtClean="0"/>
            <a:t>Tendências</a:t>
          </a:r>
          <a:endParaRPr lang="en-US" dirty="0"/>
        </a:p>
      </dgm:t>
    </dgm:pt>
    <dgm:pt modelId="{C0377861-DE8B-4CE3-A21F-3FAE84550592}" type="parTrans" cxnId="{7766757E-DD98-431A-A4EF-3E95373ED4C7}">
      <dgm:prSet/>
      <dgm:spPr/>
      <dgm:t>
        <a:bodyPr/>
        <a:lstStyle/>
        <a:p>
          <a:endParaRPr lang="en-US"/>
        </a:p>
      </dgm:t>
    </dgm:pt>
    <dgm:pt modelId="{1C4F44FB-2A18-4ABE-8944-B532BBF0904A}" type="sibTrans" cxnId="{7766757E-DD98-431A-A4EF-3E95373ED4C7}">
      <dgm:prSet/>
      <dgm:spPr/>
      <dgm:t>
        <a:bodyPr/>
        <a:lstStyle/>
        <a:p>
          <a:endParaRPr lang="en-US"/>
        </a:p>
      </dgm:t>
    </dgm:pt>
    <dgm:pt modelId="{CEF5F727-43B1-4594-BAC9-7EB1A5EF5B7F}">
      <dgm:prSet phldrT="[Texto]"/>
      <dgm:spPr/>
      <dgm:t>
        <a:bodyPr/>
        <a:lstStyle/>
        <a:p>
          <a:r>
            <a:rPr lang="pt-BR" dirty="0" smtClean="0"/>
            <a:t>Soluções mais prováveis</a:t>
          </a:r>
          <a:endParaRPr lang="en-US" dirty="0"/>
        </a:p>
      </dgm:t>
    </dgm:pt>
    <dgm:pt modelId="{AA8BE4E3-D98B-4BE6-B3DB-90B9FB8A746C}" type="parTrans" cxnId="{60F36B97-761D-47E4-A1C6-F6A9B7ABD2CA}">
      <dgm:prSet/>
      <dgm:spPr/>
      <dgm:t>
        <a:bodyPr/>
        <a:lstStyle/>
        <a:p>
          <a:endParaRPr lang="en-US"/>
        </a:p>
      </dgm:t>
    </dgm:pt>
    <dgm:pt modelId="{2B5E84B1-E778-4A87-9A4B-4D9D2B31B13F}" type="sibTrans" cxnId="{60F36B97-761D-47E4-A1C6-F6A9B7ABD2CA}">
      <dgm:prSet/>
      <dgm:spPr/>
      <dgm:t>
        <a:bodyPr/>
        <a:lstStyle/>
        <a:p>
          <a:endParaRPr lang="en-US"/>
        </a:p>
      </dgm:t>
    </dgm:pt>
    <dgm:pt modelId="{519A977E-ED6F-489F-8673-7F840236D91D}" type="pres">
      <dgm:prSet presAssocID="{2B41557D-BC2D-4277-96AD-9BEE50A7DDE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BECF7FC-5FB3-4D07-AAE0-12B8EEFBFD3D}" type="pres">
      <dgm:prSet presAssocID="{8EA0BFCF-C336-4751-85D6-F4B303993DBD}" presName="composite" presStyleCnt="0"/>
      <dgm:spPr/>
    </dgm:pt>
    <dgm:pt modelId="{1B945F55-3491-47BB-8BE0-EDC8214CF29B}" type="pres">
      <dgm:prSet presAssocID="{8EA0BFCF-C336-4751-85D6-F4B303993DBD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9117F8-8741-4699-A446-37BD6B22311C}" type="pres">
      <dgm:prSet presAssocID="{8EA0BFCF-C336-4751-85D6-F4B303993DBD}" presName="parSh" presStyleLbl="node1" presStyleIdx="0" presStyleCnt="3"/>
      <dgm:spPr/>
      <dgm:t>
        <a:bodyPr/>
        <a:lstStyle/>
        <a:p>
          <a:endParaRPr lang="en-US"/>
        </a:p>
      </dgm:t>
    </dgm:pt>
    <dgm:pt modelId="{D8E55B56-288D-47E0-A4C9-21E59A6E011D}" type="pres">
      <dgm:prSet presAssocID="{8EA0BFCF-C336-4751-85D6-F4B303993DBD}" presName="desTx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1611C6-7F66-42FC-B818-E3586230771E}" type="pres">
      <dgm:prSet presAssocID="{97F23019-17A2-41EC-98A9-093C0DE83FD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9431EF3-B856-4404-B2F9-3F9FACE13FCA}" type="pres">
      <dgm:prSet presAssocID="{97F23019-17A2-41EC-98A9-093C0DE83FD3}" presName="connTx" presStyleLbl="sibTrans2D1" presStyleIdx="0" presStyleCnt="2"/>
      <dgm:spPr/>
      <dgm:t>
        <a:bodyPr/>
        <a:lstStyle/>
        <a:p>
          <a:endParaRPr lang="en-US"/>
        </a:p>
      </dgm:t>
    </dgm:pt>
    <dgm:pt modelId="{50E9AB17-BDD4-4B4A-8EBC-CD542F7BF763}" type="pres">
      <dgm:prSet presAssocID="{B9FCF08D-0B95-477A-88C8-DADE592EFE1B}" presName="composite" presStyleCnt="0"/>
      <dgm:spPr/>
    </dgm:pt>
    <dgm:pt modelId="{3A4D2E5B-1D87-4ACD-995D-64BF2C32124F}" type="pres">
      <dgm:prSet presAssocID="{B9FCF08D-0B95-477A-88C8-DADE592EFE1B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CDBFB-6006-4879-8F0C-91257EE9CE8A}" type="pres">
      <dgm:prSet presAssocID="{B9FCF08D-0B95-477A-88C8-DADE592EFE1B}" presName="parSh" presStyleLbl="node1" presStyleIdx="1" presStyleCnt="3"/>
      <dgm:spPr/>
      <dgm:t>
        <a:bodyPr/>
        <a:lstStyle/>
        <a:p>
          <a:endParaRPr lang="en-US"/>
        </a:p>
      </dgm:t>
    </dgm:pt>
    <dgm:pt modelId="{ED13B3B3-0DF2-4318-9841-8ADCEC7E45F1}" type="pres">
      <dgm:prSet presAssocID="{B9FCF08D-0B95-477A-88C8-DADE592EFE1B}" presName="desTx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33560D-4931-4181-A08E-A2D2E346CAB4}" type="pres">
      <dgm:prSet presAssocID="{570666E9-1B17-4A9D-99F3-098384511AD5}" presName="sibTrans" presStyleLbl="sibTrans2D1" presStyleIdx="1" presStyleCnt="2"/>
      <dgm:spPr/>
      <dgm:t>
        <a:bodyPr/>
        <a:lstStyle/>
        <a:p>
          <a:endParaRPr lang="en-US"/>
        </a:p>
      </dgm:t>
    </dgm:pt>
    <dgm:pt modelId="{BEE11E05-2D3D-4D7B-90A3-623A26C6DB98}" type="pres">
      <dgm:prSet presAssocID="{570666E9-1B17-4A9D-99F3-098384511AD5}" presName="connTx" presStyleLbl="sibTrans2D1" presStyleIdx="1" presStyleCnt="2"/>
      <dgm:spPr/>
      <dgm:t>
        <a:bodyPr/>
        <a:lstStyle/>
        <a:p>
          <a:endParaRPr lang="en-US"/>
        </a:p>
      </dgm:t>
    </dgm:pt>
    <dgm:pt modelId="{01E04213-8281-486E-AFC2-064DADB2C090}" type="pres">
      <dgm:prSet presAssocID="{ED820AFF-2CFD-4846-B7BD-663142950504}" presName="composite" presStyleCnt="0"/>
      <dgm:spPr/>
    </dgm:pt>
    <dgm:pt modelId="{E6532475-375D-495C-8C0D-A2591A16A60B}" type="pres">
      <dgm:prSet presAssocID="{ED820AFF-2CFD-4846-B7BD-663142950504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47DC3C-7FBE-4C80-A3DA-8443607EA478}" type="pres">
      <dgm:prSet presAssocID="{ED820AFF-2CFD-4846-B7BD-663142950504}" presName="parSh" presStyleLbl="node1" presStyleIdx="2" presStyleCnt="3"/>
      <dgm:spPr/>
      <dgm:t>
        <a:bodyPr/>
        <a:lstStyle/>
        <a:p>
          <a:endParaRPr lang="en-US"/>
        </a:p>
      </dgm:t>
    </dgm:pt>
    <dgm:pt modelId="{C0A02034-58E5-4519-A3D9-A716432389A2}" type="pres">
      <dgm:prSet presAssocID="{ED820AFF-2CFD-4846-B7BD-663142950504}" presName="desTx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D4680C5-C3A0-4879-90A2-8B33682B75D9}" type="presOf" srcId="{570666E9-1B17-4A9D-99F3-098384511AD5}" destId="{BEE11E05-2D3D-4D7B-90A3-623A26C6DB98}" srcOrd="1" destOrd="0" presId="urn:microsoft.com/office/officeart/2005/8/layout/process3"/>
    <dgm:cxn modelId="{79DE5198-A23B-474F-914C-C7C340571163}" type="presOf" srcId="{570666E9-1B17-4A9D-99F3-098384511AD5}" destId="{5933560D-4931-4181-A08E-A2D2E346CAB4}" srcOrd="0" destOrd="0" presId="urn:microsoft.com/office/officeart/2005/8/layout/process3"/>
    <dgm:cxn modelId="{C94AA45D-ACAB-4ABD-A18D-3C56C51734E1}" type="presOf" srcId="{8782E868-FF6E-4B23-BEF6-F8F008DBBC09}" destId="{ED13B3B3-0DF2-4318-9841-8ADCEC7E45F1}" srcOrd="0" destOrd="0" presId="urn:microsoft.com/office/officeart/2005/8/layout/process3"/>
    <dgm:cxn modelId="{099B86D1-ECAF-4742-9FFF-F60B68374018}" type="presOf" srcId="{97F23019-17A2-41EC-98A9-093C0DE83FD3}" destId="{1B1611C6-7F66-42FC-B818-E3586230771E}" srcOrd="0" destOrd="0" presId="urn:microsoft.com/office/officeart/2005/8/layout/process3"/>
    <dgm:cxn modelId="{0DD9A30A-F301-4BE4-8347-9E7C8FD41842}" type="presOf" srcId="{ED820AFF-2CFD-4846-B7BD-663142950504}" destId="{E6532475-375D-495C-8C0D-A2591A16A60B}" srcOrd="0" destOrd="0" presId="urn:microsoft.com/office/officeart/2005/8/layout/process3"/>
    <dgm:cxn modelId="{8E7BE88B-1BEE-4B06-8B18-6151CBD0E2B4}" srcId="{B9FCF08D-0B95-477A-88C8-DADE592EFE1B}" destId="{8782E868-FF6E-4B23-BEF6-F8F008DBBC09}" srcOrd="0" destOrd="0" parTransId="{2AC1839D-2890-4521-A386-85218E0952B1}" sibTransId="{774D1AE9-762A-48BE-B5EE-0867841454CF}"/>
    <dgm:cxn modelId="{4A857593-428C-404A-AC38-D37A5B34ED6A}" srcId="{2B41557D-BC2D-4277-96AD-9BEE50A7DDE3}" destId="{B9FCF08D-0B95-477A-88C8-DADE592EFE1B}" srcOrd="1" destOrd="0" parTransId="{8A611248-859C-4347-A72C-23BDDD2E581F}" sibTransId="{570666E9-1B17-4A9D-99F3-098384511AD5}"/>
    <dgm:cxn modelId="{8D1062E0-7939-4D09-A4C2-7736EDEA067A}" type="presOf" srcId="{B9FCF08D-0B95-477A-88C8-DADE592EFE1B}" destId="{406CDBFB-6006-4879-8F0C-91257EE9CE8A}" srcOrd="1" destOrd="0" presId="urn:microsoft.com/office/officeart/2005/8/layout/process3"/>
    <dgm:cxn modelId="{194DC02B-516F-4BC5-9F49-4B3B0722C9F2}" type="presOf" srcId="{2F7EA27D-67E8-4A10-8BD5-F8946B3BF7AA}" destId="{D8E55B56-288D-47E0-A4C9-21E59A6E011D}" srcOrd="0" destOrd="0" presId="urn:microsoft.com/office/officeart/2005/8/layout/process3"/>
    <dgm:cxn modelId="{A71D9F9C-F1A1-44FE-BC8A-60094DB84F64}" type="presOf" srcId="{2B41557D-BC2D-4277-96AD-9BEE50A7DDE3}" destId="{519A977E-ED6F-489F-8673-7F840236D91D}" srcOrd="0" destOrd="0" presId="urn:microsoft.com/office/officeart/2005/8/layout/process3"/>
    <dgm:cxn modelId="{2D536C82-89FC-4858-8FAD-E52CAACF16B6}" srcId="{8EA0BFCF-C336-4751-85D6-F4B303993DBD}" destId="{2F7EA27D-67E8-4A10-8BD5-F8946B3BF7AA}" srcOrd="0" destOrd="0" parTransId="{4A14AD36-FBCD-4E98-86BD-AF4AAC208E14}" sibTransId="{AD6055B7-6B4F-4621-B20D-4040C842B7E2}"/>
    <dgm:cxn modelId="{D67C836B-7696-4DF4-89E7-C10A0468458D}" srcId="{2B41557D-BC2D-4277-96AD-9BEE50A7DDE3}" destId="{8EA0BFCF-C336-4751-85D6-F4B303993DBD}" srcOrd="0" destOrd="0" parTransId="{C2AF6A2C-1896-4AB3-AB6C-0BAD234583D2}" sibTransId="{97F23019-17A2-41EC-98A9-093C0DE83FD3}"/>
    <dgm:cxn modelId="{4507A9B1-A26A-45C9-B984-1ED086486521}" type="presOf" srcId="{B9FCF08D-0B95-477A-88C8-DADE592EFE1B}" destId="{3A4D2E5B-1D87-4ACD-995D-64BF2C32124F}" srcOrd="0" destOrd="0" presId="urn:microsoft.com/office/officeart/2005/8/layout/process3"/>
    <dgm:cxn modelId="{1BE33F29-18CB-492C-9A4A-1DB917AF6443}" type="presOf" srcId="{ED820AFF-2CFD-4846-B7BD-663142950504}" destId="{4F47DC3C-7FBE-4C80-A3DA-8443607EA478}" srcOrd="1" destOrd="0" presId="urn:microsoft.com/office/officeart/2005/8/layout/process3"/>
    <dgm:cxn modelId="{47A0EE70-FFE7-4C7B-8396-B28B7E8F87CE}" type="presOf" srcId="{8EA0BFCF-C336-4751-85D6-F4B303993DBD}" destId="{1B9117F8-8741-4699-A446-37BD6B22311C}" srcOrd="1" destOrd="0" presId="urn:microsoft.com/office/officeart/2005/8/layout/process3"/>
    <dgm:cxn modelId="{C21EF7C0-1813-4697-A7E1-CDE108F4CD45}" type="presOf" srcId="{97F23019-17A2-41EC-98A9-093C0DE83FD3}" destId="{69431EF3-B856-4404-B2F9-3F9FACE13FCA}" srcOrd="1" destOrd="0" presId="urn:microsoft.com/office/officeart/2005/8/layout/process3"/>
    <dgm:cxn modelId="{53007294-9F10-4090-ABAF-10C940093535}" type="presOf" srcId="{8EA0BFCF-C336-4751-85D6-F4B303993DBD}" destId="{1B945F55-3491-47BB-8BE0-EDC8214CF29B}" srcOrd="0" destOrd="0" presId="urn:microsoft.com/office/officeart/2005/8/layout/process3"/>
    <dgm:cxn modelId="{7766757E-DD98-431A-A4EF-3E95373ED4C7}" srcId="{2B41557D-BC2D-4277-96AD-9BEE50A7DDE3}" destId="{ED820AFF-2CFD-4846-B7BD-663142950504}" srcOrd="2" destOrd="0" parTransId="{C0377861-DE8B-4CE3-A21F-3FAE84550592}" sibTransId="{1C4F44FB-2A18-4ABE-8944-B532BBF0904A}"/>
    <dgm:cxn modelId="{60F36B97-761D-47E4-A1C6-F6A9B7ABD2CA}" srcId="{ED820AFF-2CFD-4846-B7BD-663142950504}" destId="{CEF5F727-43B1-4594-BAC9-7EB1A5EF5B7F}" srcOrd="0" destOrd="0" parTransId="{AA8BE4E3-D98B-4BE6-B3DB-90B9FB8A746C}" sibTransId="{2B5E84B1-E778-4A87-9A4B-4D9D2B31B13F}"/>
    <dgm:cxn modelId="{A84E173F-4E18-45A3-9FB4-8F524AC8746F}" type="presOf" srcId="{CEF5F727-43B1-4594-BAC9-7EB1A5EF5B7F}" destId="{C0A02034-58E5-4519-A3D9-A716432389A2}" srcOrd="0" destOrd="0" presId="urn:microsoft.com/office/officeart/2005/8/layout/process3"/>
    <dgm:cxn modelId="{5A4DA667-78EE-4044-9247-1F7B8BDB4B75}" type="presParOf" srcId="{519A977E-ED6F-489F-8673-7F840236D91D}" destId="{6BECF7FC-5FB3-4D07-AAE0-12B8EEFBFD3D}" srcOrd="0" destOrd="0" presId="urn:microsoft.com/office/officeart/2005/8/layout/process3"/>
    <dgm:cxn modelId="{F5B118AF-E87A-4638-922A-FA9542743DD4}" type="presParOf" srcId="{6BECF7FC-5FB3-4D07-AAE0-12B8EEFBFD3D}" destId="{1B945F55-3491-47BB-8BE0-EDC8214CF29B}" srcOrd="0" destOrd="0" presId="urn:microsoft.com/office/officeart/2005/8/layout/process3"/>
    <dgm:cxn modelId="{23A74C2F-C0AE-43CE-88E2-AD7B188D05DD}" type="presParOf" srcId="{6BECF7FC-5FB3-4D07-AAE0-12B8EEFBFD3D}" destId="{1B9117F8-8741-4699-A446-37BD6B22311C}" srcOrd="1" destOrd="0" presId="urn:microsoft.com/office/officeart/2005/8/layout/process3"/>
    <dgm:cxn modelId="{73242268-DAD3-46AE-9DAE-2C734961C02C}" type="presParOf" srcId="{6BECF7FC-5FB3-4D07-AAE0-12B8EEFBFD3D}" destId="{D8E55B56-288D-47E0-A4C9-21E59A6E011D}" srcOrd="2" destOrd="0" presId="urn:microsoft.com/office/officeart/2005/8/layout/process3"/>
    <dgm:cxn modelId="{92FDE6F0-7B14-4F7B-B0C7-82084DC617AF}" type="presParOf" srcId="{519A977E-ED6F-489F-8673-7F840236D91D}" destId="{1B1611C6-7F66-42FC-B818-E3586230771E}" srcOrd="1" destOrd="0" presId="urn:microsoft.com/office/officeart/2005/8/layout/process3"/>
    <dgm:cxn modelId="{010C408A-2472-4315-BCF7-E076793EA7C2}" type="presParOf" srcId="{1B1611C6-7F66-42FC-B818-E3586230771E}" destId="{69431EF3-B856-4404-B2F9-3F9FACE13FCA}" srcOrd="0" destOrd="0" presId="urn:microsoft.com/office/officeart/2005/8/layout/process3"/>
    <dgm:cxn modelId="{DFDCE3CE-F970-4C78-8F12-62D7E697DD92}" type="presParOf" srcId="{519A977E-ED6F-489F-8673-7F840236D91D}" destId="{50E9AB17-BDD4-4B4A-8EBC-CD542F7BF763}" srcOrd="2" destOrd="0" presId="urn:microsoft.com/office/officeart/2005/8/layout/process3"/>
    <dgm:cxn modelId="{7EA0FABD-3F36-45C5-A83D-CF921993DA35}" type="presParOf" srcId="{50E9AB17-BDD4-4B4A-8EBC-CD542F7BF763}" destId="{3A4D2E5B-1D87-4ACD-995D-64BF2C32124F}" srcOrd="0" destOrd="0" presId="urn:microsoft.com/office/officeart/2005/8/layout/process3"/>
    <dgm:cxn modelId="{75E11450-C693-4266-B2BF-D8240B7350C0}" type="presParOf" srcId="{50E9AB17-BDD4-4B4A-8EBC-CD542F7BF763}" destId="{406CDBFB-6006-4879-8F0C-91257EE9CE8A}" srcOrd="1" destOrd="0" presId="urn:microsoft.com/office/officeart/2005/8/layout/process3"/>
    <dgm:cxn modelId="{F1702844-D79D-40EE-8455-327505F151B2}" type="presParOf" srcId="{50E9AB17-BDD4-4B4A-8EBC-CD542F7BF763}" destId="{ED13B3B3-0DF2-4318-9841-8ADCEC7E45F1}" srcOrd="2" destOrd="0" presId="urn:microsoft.com/office/officeart/2005/8/layout/process3"/>
    <dgm:cxn modelId="{51D5A905-705D-446B-A75C-D80EC07C91C2}" type="presParOf" srcId="{519A977E-ED6F-489F-8673-7F840236D91D}" destId="{5933560D-4931-4181-A08E-A2D2E346CAB4}" srcOrd="3" destOrd="0" presId="urn:microsoft.com/office/officeart/2005/8/layout/process3"/>
    <dgm:cxn modelId="{1CC71B32-CB69-4AFB-BF0F-9D6398B4E27C}" type="presParOf" srcId="{5933560D-4931-4181-A08E-A2D2E346CAB4}" destId="{BEE11E05-2D3D-4D7B-90A3-623A26C6DB98}" srcOrd="0" destOrd="0" presId="urn:microsoft.com/office/officeart/2005/8/layout/process3"/>
    <dgm:cxn modelId="{230F4855-A74F-46DC-845A-9011504B6F5B}" type="presParOf" srcId="{519A977E-ED6F-489F-8673-7F840236D91D}" destId="{01E04213-8281-486E-AFC2-064DADB2C090}" srcOrd="4" destOrd="0" presId="urn:microsoft.com/office/officeart/2005/8/layout/process3"/>
    <dgm:cxn modelId="{6127A42C-5714-4319-84A1-0202AA870D06}" type="presParOf" srcId="{01E04213-8281-486E-AFC2-064DADB2C090}" destId="{E6532475-375D-495C-8C0D-A2591A16A60B}" srcOrd="0" destOrd="0" presId="urn:microsoft.com/office/officeart/2005/8/layout/process3"/>
    <dgm:cxn modelId="{5B367CF9-7D40-4EDC-8CEC-3DDB09430F06}" type="presParOf" srcId="{01E04213-8281-486E-AFC2-064DADB2C090}" destId="{4F47DC3C-7FBE-4C80-A3DA-8443607EA478}" srcOrd="1" destOrd="0" presId="urn:microsoft.com/office/officeart/2005/8/layout/process3"/>
    <dgm:cxn modelId="{A1B9C870-F340-452D-9F29-15910EEAB1F9}" type="presParOf" srcId="{01E04213-8281-486E-AFC2-064DADB2C090}" destId="{C0A02034-58E5-4519-A3D9-A716432389A2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821862-04B2-460E-AFEB-AE60D502FD32}" type="doc">
      <dgm:prSet loTypeId="urn:microsoft.com/office/officeart/2005/8/layout/process1" loCatId="process" qsTypeId="urn:microsoft.com/office/officeart/2005/8/quickstyle/3d5" qsCatId="3D" csTypeId="urn:microsoft.com/office/officeart/2005/8/colors/colorful1" csCatId="colorful" phldr="1"/>
      <dgm:spPr/>
    </dgm:pt>
    <dgm:pt modelId="{16692939-C579-4448-A992-CE3DBE82B2F7}">
      <dgm:prSet phldrT="[Texto]"/>
      <dgm:spPr/>
      <dgm:t>
        <a:bodyPr/>
        <a:lstStyle/>
        <a:p>
          <a:r>
            <a:rPr lang="pt-BR" dirty="0" smtClean="0"/>
            <a:t>Desafio</a:t>
          </a:r>
          <a:endParaRPr lang="en-US" dirty="0"/>
        </a:p>
      </dgm:t>
    </dgm:pt>
    <dgm:pt modelId="{00A6FB5F-DF1A-4768-A1F7-CB81F55C8152}" type="parTrans" cxnId="{A95F1CC8-07A8-4CCE-A35C-380B3BF2B89D}">
      <dgm:prSet/>
      <dgm:spPr/>
      <dgm:t>
        <a:bodyPr/>
        <a:lstStyle/>
        <a:p>
          <a:endParaRPr lang="en-US"/>
        </a:p>
      </dgm:t>
    </dgm:pt>
    <dgm:pt modelId="{981FEDA0-5FA8-409C-844C-BB40D0B8A101}" type="sibTrans" cxnId="{A95F1CC8-07A8-4CCE-A35C-380B3BF2B89D}">
      <dgm:prSet/>
      <dgm:spPr/>
      <dgm:t>
        <a:bodyPr/>
        <a:lstStyle/>
        <a:p>
          <a:endParaRPr lang="en-US"/>
        </a:p>
      </dgm:t>
    </dgm:pt>
    <dgm:pt modelId="{0103EB2B-6127-4C65-8C1B-6CBF92375D84}">
      <dgm:prSet phldrT="[Texto]"/>
      <dgm:spPr/>
      <dgm:t>
        <a:bodyPr/>
        <a:lstStyle/>
        <a:p>
          <a:r>
            <a:rPr lang="pt-BR" dirty="0" smtClean="0"/>
            <a:t>Solução</a:t>
          </a:r>
          <a:endParaRPr lang="en-US" dirty="0"/>
        </a:p>
      </dgm:t>
    </dgm:pt>
    <dgm:pt modelId="{6E3250DB-E1DE-45DA-8EC9-4978A633C8B0}" type="parTrans" cxnId="{391E6C11-CD79-4508-B140-B4783D8397B7}">
      <dgm:prSet/>
      <dgm:spPr/>
      <dgm:t>
        <a:bodyPr/>
        <a:lstStyle/>
        <a:p>
          <a:endParaRPr lang="en-US"/>
        </a:p>
      </dgm:t>
    </dgm:pt>
    <dgm:pt modelId="{3DE68873-73DC-440A-BBC8-9A01A5BB127A}" type="sibTrans" cxnId="{391E6C11-CD79-4508-B140-B4783D8397B7}">
      <dgm:prSet/>
      <dgm:spPr/>
      <dgm:t>
        <a:bodyPr/>
        <a:lstStyle/>
        <a:p>
          <a:endParaRPr lang="en-US"/>
        </a:p>
      </dgm:t>
    </dgm:pt>
    <dgm:pt modelId="{2E63745C-30F9-45AA-BE8A-7EFF969E31FA}">
      <dgm:prSet phldrT="[Texto]"/>
      <dgm:spPr/>
      <dgm:t>
        <a:bodyPr/>
        <a:lstStyle/>
        <a:p>
          <a:r>
            <a:rPr lang="pt-BR" dirty="0" smtClean="0"/>
            <a:t>Projeto</a:t>
          </a:r>
          <a:endParaRPr lang="en-US" dirty="0"/>
        </a:p>
      </dgm:t>
    </dgm:pt>
    <dgm:pt modelId="{2F8F3934-4C74-479D-894C-9360C2814C51}" type="parTrans" cxnId="{4F310D3B-C0CF-4C1D-A3EB-7EE2FFA819DB}">
      <dgm:prSet/>
      <dgm:spPr/>
      <dgm:t>
        <a:bodyPr/>
        <a:lstStyle/>
        <a:p>
          <a:endParaRPr lang="en-US"/>
        </a:p>
      </dgm:t>
    </dgm:pt>
    <dgm:pt modelId="{95B7A18B-5863-4D85-880A-F2861BF46225}" type="sibTrans" cxnId="{4F310D3B-C0CF-4C1D-A3EB-7EE2FFA819DB}">
      <dgm:prSet/>
      <dgm:spPr/>
      <dgm:t>
        <a:bodyPr/>
        <a:lstStyle/>
        <a:p>
          <a:endParaRPr lang="en-US"/>
        </a:p>
      </dgm:t>
    </dgm:pt>
    <dgm:pt modelId="{39D070DC-BF42-4278-A054-F1E77B791880}" type="pres">
      <dgm:prSet presAssocID="{D8821862-04B2-460E-AFEB-AE60D502FD32}" presName="Name0" presStyleCnt="0">
        <dgm:presLayoutVars>
          <dgm:dir/>
          <dgm:resizeHandles val="exact"/>
        </dgm:presLayoutVars>
      </dgm:prSet>
      <dgm:spPr/>
    </dgm:pt>
    <dgm:pt modelId="{41FA14E0-9CD8-44B0-92E1-5590E9079F54}" type="pres">
      <dgm:prSet presAssocID="{16692939-C579-4448-A992-CE3DBE82B2F7}" presName="node" presStyleLbl="node1" presStyleIdx="0" presStyleCnt="3" custScaleX="62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88D8D4-CF38-4D75-9EDD-6F37B53BAABA}" type="pres">
      <dgm:prSet presAssocID="{981FEDA0-5FA8-409C-844C-BB40D0B8A10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9324E08-59A3-407D-AB10-BE2A5F2F6ED4}" type="pres">
      <dgm:prSet presAssocID="{981FEDA0-5FA8-409C-844C-BB40D0B8A101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0621DC4-A2CB-4013-A7A4-1148E3641EC5}" type="pres">
      <dgm:prSet presAssocID="{0103EB2B-6127-4C65-8C1B-6CBF92375D84}" presName="node" presStyleLbl="node1" presStyleIdx="1" presStyleCnt="3" custScaleX="62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7E563-91DB-4C11-9A0B-5C302422F6F3}" type="pres">
      <dgm:prSet presAssocID="{3DE68873-73DC-440A-BBC8-9A01A5BB127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053E092-D851-4B73-850D-B4B1A291011B}" type="pres">
      <dgm:prSet presAssocID="{3DE68873-73DC-440A-BBC8-9A01A5BB127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6A3DD90-E69A-4250-8D13-58FC7217F114}" type="pres">
      <dgm:prSet presAssocID="{2E63745C-30F9-45AA-BE8A-7EFF969E31F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08924D-E4EE-4A74-AC48-542E81E4463B}" type="presOf" srcId="{3DE68873-73DC-440A-BBC8-9A01A5BB127A}" destId="{6053E092-D851-4B73-850D-B4B1A291011B}" srcOrd="1" destOrd="0" presId="urn:microsoft.com/office/officeart/2005/8/layout/process1"/>
    <dgm:cxn modelId="{2B0C4FB0-AD91-4F30-BC91-7D71292AB166}" type="presOf" srcId="{981FEDA0-5FA8-409C-844C-BB40D0B8A101}" destId="{7988D8D4-CF38-4D75-9EDD-6F37B53BAABA}" srcOrd="0" destOrd="0" presId="urn:microsoft.com/office/officeart/2005/8/layout/process1"/>
    <dgm:cxn modelId="{93211588-0E53-49E1-9196-D145BAF4A39C}" type="presOf" srcId="{2E63745C-30F9-45AA-BE8A-7EFF969E31FA}" destId="{C6A3DD90-E69A-4250-8D13-58FC7217F114}" srcOrd="0" destOrd="0" presId="urn:microsoft.com/office/officeart/2005/8/layout/process1"/>
    <dgm:cxn modelId="{4F310D3B-C0CF-4C1D-A3EB-7EE2FFA819DB}" srcId="{D8821862-04B2-460E-AFEB-AE60D502FD32}" destId="{2E63745C-30F9-45AA-BE8A-7EFF969E31FA}" srcOrd="2" destOrd="0" parTransId="{2F8F3934-4C74-479D-894C-9360C2814C51}" sibTransId="{95B7A18B-5863-4D85-880A-F2861BF46225}"/>
    <dgm:cxn modelId="{7FC1A4DA-9DE9-4E50-96FB-D4FE9B13F898}" type="presOf" srcId="{0103EB2B-6127-4C65-8C1B-6CBF92375D84}" destId="{A0621DC4-A2CB-4013-A7A4-1148E3641EC5}" srcOrd="0" destOrd="0" presId="urn:microsoft.com/office/officeart/2005/8/layout/process1"/>
    <dgm:cxn modelId="{391E6C11-CD79-4508-B140-B4783D8397B7}" srcId="{D8821862-04B2-460E-AFEB-AE60D502FD32}" destId="{0103EB2B-6127-4C65-8C1B-6CBF92375D84}" srcOrd="1" destOrd="0" parTransId="{6E3250DB-E1DE-45DA-8EC9-4978A633C8B0}" sibTransId="{3DE68873-73DC-440A-BBC8-9A01A5BB127A}"/>
    <dgm:cxn modelId="{618BCF63-7633-4071-A6E4-BAA78EC50397}" type="presOf" srcId="{981FEDA0-5FA8-409C-844C-BB40D0B8A101}" destId="{59324E08-59A3-407D-AB10-BE2A5F2F6ED4}" srcOrd="1" destOrd="0" presId="urn:microsoft.com/office/officeart/2005/8/layout/process1"/>
    <dgm:cxn modelId="{2760641D-CC4E-4F9B-B548-4C302904AB89}" type="presOf" srcId="{16692939-C579-4448-A992-CE3DBE82B2F7}" destId="{41FA14E0-9CD8-44B0-92E1-5590E9079F54}" srcOrd="0" destOrd="0" presId="urn:microsoft.com/office/officeart/2005/8/layout/process1"/>
    <dgm:cxn modelId="{A95F1CC8-07A8-4CCE-A35C-380B3BF2B89D}" srcId="{D8821862-04B2-460E-AFEB-AE60D502FD32}" destId="{16692939-C579-4448-A992-CE3DBE82B2F7}" srcOrd="0" destOrd="0" parTransId="{00A6FB5F-DF1A-4768-A1F7-CB81F55C8152}" sibTransId="{981FEDA0-5FA8-409C-844C-BB40D0B8A101}"/>
    <dgm:cxn modelId="{83BCE6AE-F291-4E9B-B93A-006A2FF0445D}" type="presOf" srcId="{D8821862-04B2-460E-AFEB-AE60D502FD32}" destId="{39D070DC-BF42-4278-A054-F1E77B791880}" srcOrd="0" destOrd="0" presId="urn:microsoft.com/office/officeart/2005/8/layout/process1"/>
    <dgm:cxn modelId="{F212D220-F691-44FA-86BE-D68DFC1D1951}" type="presOf" srcId="{3DE68873-73DC-440A-BBC8-9A01A5BB127A}" destId="{5187E563-91DB-4C11-9A0B-5C302422F6F3}" srcOrd="0" destOrd="0" presId="urn:microsoft.com/office/officeart/2005/8/layout/process1"/>
    <dgm:cxn modelId="{1C2E041B-85A1-410E-A61C-0FCF268F4662}" type="presParOf" srcId="{39D070DC-BF42-4278-A054-F1E77B791880}" destId="{41FA14E0-9CD8-44B0-92E1-5590E9079F54}" srcOrd="0" destOrd="0" presId="urn:microsoft.com/office/officeart/2005/8/layout/process1"/>
    <dgm:cxn modelId="{3ACEB93B-3BBB-43C7-BAB6-A3A4B8BA9949}" type="presParOf" srcId="{39D070DC-BF42-4278-A054-F1E77B791880}" destId="{7988D8D4-CF38-4D75-9EDD-6F37B53BAABA}" srcOrd="1" destOrd="0" presId="urn:microsoft.com/office/officeart/2005/8/layout/process1"/>
    <dgm:cxn modelId="{25D15E06-F06F-4F67-8418-1E393541235E}" type="presParOf" srcId="{7988D8D4-CF38-4D75-9EDD-6F37B53BAABA}" destId="{59324E08-59A3-407D-AB10-BE2A5F2F6ED4}" srcOrd="0" destOrd="0" presId="urn:microsoft.com/office/officeart/2005/8/layout/process1"/>
    <dgm:cxn modelId="{2B3247BF-74BE-43DB-9BB2-452955D8EA8B}" type="presParOf" srcId="{39D070DC-BF42-4278-A054-F1E77B791880}" destId="{A0621DC4-A2CB-4013-A7A4-1148E3641EC5}" srcOrd="2" destOrd="0" presId="urn:microsoft.com/office/officeart/2005/8/layout/process1"/>
    <dgm:cxn modelId="{3B3119F6-0EEA-429A-8BBD-B4AFE14BC80B}" type="presParOf" srcId="{39D070DC-BF42-4278-A054-F1E77B791880}" destId="{5187E563-91DB-4C11-9A0B-5C302422F6F3}" srcOrd="3" destOrd="0" presId="urn:microsoft.com/office/officeart/2005/8/layout/process1"/>
    <dgm:cxn modelId="{5215C356-E099-47D1-A3B6-321940BF2BBB}" type="presParOf" srcId="{5187E563-91DB-4C11-9A0B-5C302422F6F3}" destId="{6053E092-D851-4B73-850D-B4B1A291011B}" srcOrd="0" destOrd="0" presId="urn:microsoft.com/office/officeart/2005/8/layout/process1"/>
    <dgm:cxn modelId="{7B0C938F-C744-48C2-8400-D6EA4D05AC38}" type="presParOf" srcId="{39D070DC-BF42-4278-A054-F1E77B791880}" destId="{C6A3DD90-E69A-4250-8D13-58FC7217F11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821862-04B2-460E-AFEB-AE60D502FD32}" type="doc">
      <dgm:prSet loTypeId="urn:microsoft.com/office/officeart/2005/8/layout/process1" loCatId="process" qsTypeId="urn:microsoft.com/office/officeart/2005/8/quickstyle/3d5" qsCatId="3D" csTypeId="urn:microsoft.com/office/officeart/2005/8/colors/colorful1" csCatId="colorful" phldr="1"/>
      <dgm:spPr/>
    </dgm:pt>
    <dgm:pt modelId="{16692939-C579-4448-A992-CE3DBE82B2F7}">
      <dgm:prSet phldrT="[Texto]"/>
      <dgm:spPr/>
      <dgm:t>
        <a:bodyPr/>
        <a:lstStyle/>
        <a:p>
          <a:r>
            <a:rPr lang="pt-BR" dirty="0" smtClean="0"/>
            <a:t>Desafio</a:t>
          </a:r>
          <a:endParaRPr lang="en-US" dirty="0"/>
        </a:p>
      </dgm:t>
    </dgm:pt>
    <dgm:pt modelId="{00A6FB5F-DF1A-4768-A1F7-CB81F55C8152}" type="parTrans" cxnId="{A95F1CC8-07A8-4CCE-A35C-380B3BF2B89D}">
      <dgm:prSet/>
      <dgm:spPr/>
      <dgm:t>
        <a:bodyPr/>
        <a:lstStyle/>
        <a:p>
          <a:endParaRPr lang="en-US"/>
        </a:p>
      </dgm:t>
    </dgm:pt>
    <dgm:pt modelId="{981FEDA0-5FA8-409C-844C-BB40D0B8A101}" type="sibTrans" cxnId="{A95F1CC8-07A8-4CCE-A35C-380B3BF2B89D}">
      <dgm:prSet/>
      <dgm:spPr/>
      <dgm:t>
        <a:bodyPr/>
        <a:lstStyle/>
        <a:p>
          <a:endParaRPr lang="en-US"/>
        </a:p>
      </dgm:t>
    </dgm:pt>
    <dgm:pt modelId="{0103EB2B-6127-4C65-8C1B-6CBF92375D84}">
      <dgm:prSet phldrT="[Texto]"/>
      <dgm:spPr/>
      <dgm:t>
        <a:bodyPr/>
        <a:lstStyle/>
        <a:p>
          <a:r>
            <a:rPr lang="pt-BR" dirty="0" smtClean="0"/>
            <a:t>Solução</a:t>
          </a:r>
          <a:endParaRPr lang="en-US" dirty="0"/>
        </a:p>
      </dgm:t>
    </dgm:pt>
    <dgm:pt modelId="{6E3250DB-E1DE-45DA-8EC9-4978A633C8B0}" type="parTrans" cxnId="{391E6C11-CD79-4508-B140-B4783D8397B7}">
      <dgm:prSet/>
      <dgm:spPr/>
      <dgm:t>
        <a:bodyPr/>
        <a:lstStyle/>
        <a:p>
          <a:endParaRPr lang="en-US"/>
        </a:p>
      </dgm:t>
    </dgm:pt>
    <dgm:pt modelId="{3DE68873-73DC-440A-BBC8-9A01A5BB127A}" type="sibTrans" cxnId="{391E6C11-CD79-4508-B140-B4783D8397B7}">
      <dgm:prSet/>
      <dgm:spPr/>
      <dgm:t>
        <a:bodyPr/>
        <a:lstStyle/>
        <a:p>
          <a:endParaRPr lang="en-US"/>
        </a:p>
      </dgm:t>
    </dgm:pt>
    <dgm:pt modelId="{2E63745C-30F9-45AA-BE8A-7EFF969E31FA}">
      <dgm:prSet phldrT="[Texto]"/>
      <dgm:spPr/>
      <dgm:t>
        <a:bodyPr/>
        <a:lstStyle/>
        <a:p>
          <a:r>
            <a:rPr lang="pt-BR" dirty="0" smtClean="0"/>
            <a:t>Projeto</a:t>
          </a:r>
          <a:endParaRPr lang="en-US" dirty="0"/>
        </a:p>
      </dgm:t>
    </dgm:pt>
    <dgm:pt modelId="{2F8F3934-4C74-479D-894C-9360C2814C51}" type="parTrans" cxnId="{4F310D3B-C0CF-4C1D-A3EB-7EE2FFA819DB}">
      <dgm:prSet/>
      <dgm:spPr/>
      <dgm:t>
        <a:bodyPr/>
        <a:lstStyle/>
        <a:p>
          <a:endParaRPr lang="en-US"/>
        </a:p>
      </dgm:t>
    </dgm:pt>
    <dgm:pt modelId="{95B7A18B-5863-4D85-880A-F2861BF46225}" type="sibTrans" cxnId="{4F310D3B-C0CF-4C1D-A3EB-7EE2FFA819DB}">
      <dgm:prSet/>
      <dgm:spPr/>
      <dgm:t>
        <a:bodyPr/>
        <a:lstStyle/>
        <a:p>
          <a:endParaRPr lang="en-US"/>
        </a:p>
      </dgm:t>
    </dgm:pt>
    <dgm:pt modelId="{39D070DC-BF42-4278-A054-F1E77B791880}" type="pres">
      <dgm:prSet presAssocID="{D8821862-04B2-460E-AFEB-AE60D502FD32}" presName="Name0" presStyleCnt="0">
        <dgm:presLayoutVars>
          <dgm:dir/>
          <dgm:resizeHandles val="exact"/>
        </dgm:presLayoutVars>
      </dgm:prSet>
      <dgm:spPr/>
    </dgm:pt>
    <dgm:pt modelId="{41FA14E0-9CD8-44B0-92E1-5590E9079F54}" type="pres">
      <dgm:prSet presAssocID="{16692939-C579-4448-A992-CE3DBE82B2F7}" presName="node" presStyleLbl="node1" presStyleIdx="0" presStyleCnt="3" custScaleX="62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88D8D4-CF38-4D75-9EDD-6F37B53BAABA}" type="pres">
      <dgm:prSet presAssocID="{981FEDA0-5FA8-409C-844C-BB40D0B8A101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9324E08-59A3-407D-AB10-BE2A5F2F6ED4}" type="pres">
      <dgm:prSet presAssocID="{981FEDA0-5FA8-409C-844C-BB40D0B8A101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0621DC4-A2CB-4013-A7A4-1148E3641EC5}" type="pres">
      <dgm:prSet presAssocID="{0103EB2B-6127-4C65-8C1B-6CBF92375D84}" presName="node" presStyleLbl="node1" presStyleIdx="1" presStyleCnt="3" custScaleX="625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7E563-91DB-4C11-9A0B-5C302422F6F3}" type="pres">
      <dgm:prSet presAssocID="{3DE68873-73DC-440A-BBC8-9A01A5BB127A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053E092-D851-4B73-850D-B4B1A291011B}" type="pres">
      <dgm:prSet presAssocID="{3DE68873-73DC-440A-BBC8-9A01A5BB127A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6A3DD90-E69A-4250-8D13-58FC7217F114}" type="pres">
      <dgm:prSet presAssocID="{2E63745C-30F9-45AA-BE8A-7EFF969E31F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341B2B-30BD-4DA7-8DF8-F97F52FDEDD7}" type="presOf" srcId="{981FEDA0-5FA8-409C-844C-BB40D0B8A101}" destId="{7988D8D4-CF38-4D75-9EDD-6F37B53BAABA}" srcOrd="0" destOrd="0" presId="urn:microsoft.com/office/officeart/2005/8/layout/process1"/>
    <dgm:cxn modelId="{1A54CA7A-7C33-4792-ABEF-4A1701CA6FA0}" type="presOf" srcId="{16692939-C579-4448-A992-CE3DBE82B2F7}" destId="{41FA14E0-9CD8-44B0-92E1-5590E9079F54}" srcOrd="0" destOrd="0" presId="urn:microsoft.com/office/officeart/2005/8/layout/process1"/>
    <dgm:cxn modelId="{76262348-BD7D-46DF-A4DC-1630F7CFC222}" type="presOf" srcId="{3DE68873-73DC-440A-BBC8-9A01A5BB127A}" destId="{6053E092-D851-4B73-850D-B4B1A291011B}" srcOrd="1" destOrd="0" presId="urn:microsoft.com/office/officeart/2005/8/layout/process1"/>
    <dgm:cxn modelId="{4F310D3B-C0CF-4C1D-A3EB-7EE2FFA819DB}" srcId="{D8821862-04B2-460E-AFEB-AE60D502FD32}" destId="{2E63745C-30F9-45AA-BE8A-7EFF969E31FA}" srcOrd="2" destOrd="0" parTransId="{2F8F3934-4C74-479D-894C-9360C2814C51}" sibTransId="{95B7A18B-5863-4D85-880A-F2861BF46225}"/>
    <dgm:cxn modelId="{B0A4B5F8-B00E-4CF9-BE15-8AE7816D6C22}" type="presOf" srcId="{981FEDA0-5FA8-409C-844C-BB40D0B8A101}" destId="{59324E08-59A3-407D-AB10-BE2A5F2F6ED4}" srcOrd="1" destOrd="0" presId="urn:microsoft.com/office/officeart/2005/8/layout/process1"/>
    <dgm:cxn modelId="{420ABBEF-2FFE-4658-A311-01329E29181E}" type="presOf" srcId="{2E63745C-30F9-45AA-BE8A-7EFF969E31FA}" destId="{C6A3DD90-E69A-4250-8D13-58FC7217F114}" srcOrd="0" destOrd="0" presId="urn:microsoft.com/office/officeart/2005/8/layout/process1"/>
    <dgm:cxn modelId="{91301EF3-BFB2-47C4-B4C3-906FC449A285}" type="presOf" srcId="{0103EB2B-6127-4C65-8C1B-6CBF92375D84}" destId="{A0621DC4-A2CB-4013-A7A4-1148E3641EC5}" srcOrd="0" destOrd="0" presId="urn:microsoft.com/office/officeart/2005/8/layout/process1"/>
    <dgm:cxn modelId="{391E6C11-CD79-4508-B140-B4783D8397B7}" srcId="{D8821862-04B2-460E-AFEB-AE60D502FD32}" destId="{0103EB2B-6127-4C65-8C1B-6CBF92375D84}" srcOrd="1" destOrd="0" parTransId="{6E3250DB-E1DE-45DA-8EC9-4978A633C8B0}" sibTransId="{3DE68873-73DC-440A-BBC8-9A01A5BB127A}"/>
    <dgm:cxn modelId="{4122D3F3-F553-468F-8952-FB88A521119B}" type="presOf" srcId="{3DE68873-73DC-440A-BBC8-9A01A5BB127A}" destId="{5187E563-91DB-4C11-9A0B-5C302422F6F3}" srcOrd="0" destOrd="0" presId="urn:microsoft.com/office/officeart/2005/8/layout/process1"/>
    <dgm:cxn modelId="{FD9266A8-30F0-4690-A63D-717315923296}" type="presOf" srcId="{D8821862-04B2-460E-AFEB-AE60D502FD32}" destId="{39D070DC-BF42-4278-A054-F1E77B791880}" srcOrd="0" destOrd="0" presId="urn:microsoft.com/office/officeart/2005/8/layout/process1"/>
    <dgm:cxn modelId="{A95F1CC8-07A8-4CCE-A35C-380B3BF2B89D}" srcId="{D8821862-04B2-460E-AFEB-AE60D502FD32}" destId="{16692939-C579-4448-A992-CE3DBE82B2F7}" srcOrd="0" destOrd="0" parTransId="{00A6FB5F-DF1A-4768-A1F7-CB81F55C8152}" sibTransId="{981FEDA0-5FA8-409C-844C-BB40D0B8A101}"/>
    <dgm:cxn modelId="{8F860F93-D8A4-4386-8723-DA16A45E7437}" type="presParOf" srcId="{39D070DC-BF42-4278-A054-F1E77B791880}" destId="{41FA14E0-9CD8-44B0-92E1-5590E9079F54}" srcOrd="0" destOrd="0" presId="urn:microsoft.com/office/officeart/2005/8/layout/process1"/>
    <dgm:cxn modelId="{AFB22BD5-3611-48CE-996B-08B341C7F8D9}" type="presParOf" srcId="{39D070DC-BF42-4278-A054-F1E77B791880}" destId="{7988D8D4-CF38-4D75-9EDD-6F37B53BAABA}" srcOrd="1" destOrd="0" presId="urn:microsoft.com/office/officeart/2005/8/layout/process1"/>
    <dgm:cxn modelId="{77DF9AFA-48A3-4BBA-9C55-CE54AC4B132C}" type="presParOf" srcId="{7988D8D4-CF38-4D75-9EDD-6F37B53BAABA}" destId="{59324E08-59A3-407D-AB10-BE2A5F2F6ED4}" srcOrd="0" destOrd="0" presId="urn:microsoft.com/office/officeart/2005/8/layout/process1"/>
    <dgm:cxn modelId="{A9C0DF97-174D-4357-9AE2-AE4490E3F7F0}" type="presParOf" srcId="{39D070DC-BF42-4278-A054-F1E77B791880}" destId="{A0621DC4-A2CB-4013-A7A4-1148E3641EC5}" srcOrd="2" destOrd="0" presId="urn:microsoft.com/office/officeart/2005/8/layout/process1"/>
    <dgm:cxn modelId="{4E52D8A9-F7AE-4B32-8822-11ECBC9569A8}" type="presParOf" srcId="{39D070DC-BF42-4278-A054-F1E77B791880}" destId="{5187E563-91DB-4C11-9A0B-5C302422F6F3}" srcOrd="3" destOrd="0" presId="urn:microsoft.com/office/officeart/2005/8/layout/process1"/>
    <dgm:cxn modelId="{D07E387B-70CB-4E1A-AF4D-3897A03F6E7B}" type="presParOf" srcId="{5187E563-91DB-4C11-9A0B-5C302422F6F3}" destId="{6053E092-D851-4B73-850D-B4B1A291011B}" srcOrd="0" destOrd="0" presId="urn:microsoft.com/office/officeart/2005/8/layout/process1"/>
    <dgm:cxn modelId="{1516B785-A3AB-44A5-9D54-CCD11D226870}" type="presParOf" srcId="{39D070DC-BF42-4278-A054-F1E77B791880}" destId="{C6A3DD90-E69A-4250-8D13-58FC7217F11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B9117F8-8741-4699-A446-37BD6B22311C}">
      <dsp:nvSpPr>
        <dsp:cNvPr id="0" name=""/>
        <dsp:cNvSpPr/>
      </dsp:nvSpPr>
      <dsp:spPr>
        <a:xfrm>
          <a:off x="4333" y="8091"/>
          <a:ext cx="1970373" cy="82080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Cenário atual</a:t>
          </a:r>
          <a:endParaRPr lang="en-US" sz="1900" kern="1200" dirty="0"/>
        </a:p>
      </dsp:txBody>
      <dsp:txXfrm>
        <a:off x="4333" y="8091"/>
        <a:ext cx="1970373" cy="547200"/>
      </dsp:txXfrm>
    </dsp:sp>
    <dsp:sp modelId="{D8E55B56-288D-47E0-A4C9-21E59A6E011D}">
      <dsp:nvSpPr>
        <dsp:cNvPr id="0" name=""/>
        <dsp:cNvSpPr/>
      </dsp:nvSpPr>
      <dsp:spPr>
        <a:xfrm>
          <a:off x="407903" y="555291"/>
          <a:ext cx="1970373" cy="116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Desafios dos </a:t>
          </a:r>
          <a:r>
            <a:rPr lang="pt-BR" sz="1900" kern="1200" dirty="0" err="1" smtClean="0"/>
            <a:t>CIOs</a:t>
          </a:r>
          <a:endParaRPr lang="en-US" sz="1900" kern="1200" dirty="0"/>
        </a:p>
      </dsp:txBody>
      <dsp:txXfrm>
        <a:off x="407903" y="555291"/>
        <a:ext cx="1970373" cy="1162800"/>
      </dsp:txXfrm>
    </dsp:sp>
    <dsp:sp modelId="{1B1611C6-7F66-42FC-B818-E3586230771E}">
      <dsp:nvSpPr>
        <dsp:cNvPr id="0" name=""/>
        <dsp:cNvSpPr/>
      </dsp:nvSpPr>
      <dsp:spPr>
        <a:xfrm>
          <a:off x="2273407" y="36408"/>
          <a:ext cx="633247" cy="4905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273407" y="36408"/>
        <a:ext cx="633247" cy="490565"/>
      </dsp:txXfrm>
    </dsp:sp>
    <dsp:sp modelId="{406CDBFB-6006-4879-8F0C-91257EE9CE8A}">
      <dsp:nvSpPr>
        <dsp:cNvPr id="0" name=""/>
        <dsp:cNvSpPr/>
      </dsp:nvSpPr>
      <dsp:spPr>
        <a:xfrm>
          <a:off x="3169512" y="8091"/>
          <a:ext cx="1970373" cy="820800"/>
        </a:xfrm>
        <a:prstGeom prst="roundRect">
          <a:avLst>
            <a:gd name="adj" fmla="val 10000"/>
          </a:avLst>
        </a:prstGeom>
        <a:solidFill>
          <a:schemeClr val="accent3">
            <a:hueOff val="4500961"/>
            <a:satOff val="407"/>
            <a:lumOff val="-4315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Soluções</a:t>
          </a:r>
          <a:endParaRPr lang="en-US" sz="1900" kern="1200" dirty="0"/>
        </a:p>
      </dsp:txBody>
      <dsp:txXfrm>
        <a:off x="3169512" y="8091"/>
        <a:ext cx="1970373" cy="547200"/>
      </dsp:txXfrm>
    </dsp:sp>
    <dsp:sp modelId="{ED13B3B3-0DF2-4318-9841-8ADCEC7E45F1}">
      <dsp:nvSpPr>
        <dsp:cNvPr id="0" name=""/>
        <dsp:cNvSpPr/>
      </dsp:nvSpPr>
      <dsp:spPr>
        <a:xfrm>
          <a:off x="3573082" y="555291"/>
          <a:ext cx="1970373" cy="116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4500961"/>
              <a:satOff val="407"/>
              <a:lumOff val="-431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Alternativas de soluções dos desafios</a:t>
          </a:r>
          <a:endParaRPr lang="en-US" sz="1900" kern="1200" dirty="0"/>
        </a:p>
      </dsp:txBody>
      <dsp:txXfrm>
        <a:off x="3573082" y="555291"/>
        <a:ext cx="1970373" cy="1162800"/>
      </dsp:txXfrm>
    </dsp:sp>
    <dsp:sp modelId="{5933560D-4931-4181-A08E-A2D2E346CAB4}">
      <dsp:nvSpPr>
        <dsp:cNvPr id="0" name=""/>
        <dsp:cNvSpPr/>
      </dsp:nvSpPr>
      <dsp:spPr>
        <a:xfrm>
          <a:off x="5438586" y="36408"/>
          <a:ext cx="633247" cy="49056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438586" y="36408"/>
        <a:ext cx="633247" cy="490565"/>
      </dsp:txXfrm>
    </dsp:sp>
    <dsp:sp modelId="{4F47DC3C-7FBE-4C80-A3DA-8443607EA478}">
      <dsp:nvSpPr>
        <dsp:cNvPr id="0" name=""/>
        <dsp:cNvSpPr/>
      </dsp:nvSpPr>
      <dsp:spPr>
        <a:xfrm>
          <a:off x="6334691" y="8091"/>
          <a:ext cx="1970373" cy="820800"/>
        </a:xfrm>
        <a:prstGeom prst="roundRect">
          <a:avLst>
            <a:gd name="adj" fmla="val 10000"/>
          </a:avLst>
        </a:prstGeom>
        <a:solidFill>
          <a:schemeClr val="accent3">
            <a:hueOff val="9001922"/>
            <a:satOff val="813"/>
            <a:lumOff val="-8631"/>
            <a:alphaOff val="0"/>
          </a:schemeClr>
        </a:soli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Tendências</a:t>
          </a:r>
          <a:endParaRPr lang="en-US" sz="1900" kern="1200" dirty="0"/>
        </a:p>
      </dsp:txBody>
      <dsp:txXfrm>
        <a:off x="6334691" y="8091"/>
        <a:ext cx="1970373" cy="547200"/>
      </dsp:txXfrm>
    </dsp:sp>
    <dsp:sp modelId="{C0A02034-58E5-4519-A3D9-A716432389A2}">
      <dsp:nvSpPr>
        <dsp:cNvPr id="0" name=""/>
        <dsp:cNvSpPr/>
      </dsp:nvSpPr>
      <dsp:spPr>
        <a:xfrm>
          <a:off x="6738261" y="555291"/>
          <a:ext cx="1970373" cy="11628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hueOff val="9001922"/>
              <a:satOff val="813"/>
              <a:lumOff val="-8631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900" kern="1200" dirty="0" smtClean="0"/>
            <a:t>Soluções mais prováveis</a:t>
          </a:r>
          <a:endParaRPr lang="en-US" sz="1900" kern="1200" dirty="0"/>
        </a:p>
      </dsp:txBody>
      <dsp:txXfrm>
        <a:off x="6738261" y="555291"/>
        <a:ext cx="1970373" cy="116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FA14E0-9CD8-44B0-92E1-5590E9079F54}">
      <dsp:nvSpPr>
        <dsp:cNvPr id="0" name=""/>
        <dsp:cNvSpPr/>
      </dsp:nvSpPr>
      <dsp:spPr>
        <a:xfrm>
          <a:off x="1567" y="0"/>
          <a:ext cx="1209636" cy="10081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Desafio</a:t>
          </a:r>
          <a:endParaRPr lang="en-US" sz="2300" kern="1200" dirty="0"/>
        </a:p>
      </dsp:txBody>
      <dsp:txXfrm>
        <a:off x="1567" y="0"/>
        <a:ext cx="1209636" cy="1008112"/>
      </dsp:txXfrm>
    </dsp:sp>
    <dsp:sp modelId="{7988D8D4-CF38-4D75-9EDD-6F37B53BAABA}">
      <dsp:nvSpPr>
        <dsp:cNvPr id="0" name=""/>
        <dsp:cNvSpPr/>
      </dsp:nvSpPr>
      <dsp:spPr>
        <a:xfrm>
          <a:off x="1404662" y="264167"/>
          <a:ext cx="410131" cy="479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404662" y="264167"/>
        <a:ext cx="410131" cy="479776"/>
      </dsp:txXfrm>
    </dsp:sp>
    <dsp:sp modelId="{A0621DC4-A2CB-4013-A7A4-1148E3641EC5}">
      <dsp:nvSpPr>
        <dsp:cNvPr id="0" name=""/>
        <dsp:cNvSpPr/>
      </dsp:nvSpPr>
      <dsp:spPr>
        <a:xfrm>
          <a:off x="1985036" y="0"/>
          <a:ext cx="1209636" cy="1008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Solução</a:t>
          </a:r>
          <a:endParaRPr lang="en-US" sz="2300" kern="1200" dirty="0"/>
        </a:p>
      </dsp:txBody>
      <dsp:txXfrm>
        <a:off x="1985036" y="0"/>
        <a:ext cx="1209636" cy="1008112"/>
      </dsp:txXfrm>
    </dsp:sp>
    <dsp:sp modelId="{5187E563-91DB-4C11-9A0B-5C302422F6F3}">
      <dsp:nvSpPr>
        <dsp:cNvPr id="0" name=""/>
        <dsp:cNvSpPr/>
      </dsp:nvSpPr>
      <dsp:spPr>
        <a:xfrm>
          <a:off x="3388131" y="264167"/>
          <a:ext cx="410131" cy="479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388131" y="264167"/>
        <a:ext cx="410131" cy="479776"/>
      </dsp:txXfrm>
    </dsp:sp>
    <dsp:sp modelId="{C6A3DD90-E69A-4250-8D13-58FC7217F114}">
      <dsp:nvSpPr>
        <dsp:cNvPr id="0" name=""/>
        <dsp:cNvSpPr/>
      </dsp:nvSpPr>
      <dsp:spPr>
        <a:xfrm>
          <a:off x="3968505" y="0"/>
          <a:ext cx="1934582" cy="10081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Projeto</a:t>
          </a:r>
          <a:endParaRPr lang="en-US" sz="2300" kern="1200" dirty="0"/>
        </a:p>
      </dsp:txBody>
      <dsp:txXfrm>
        <a:off x="3968505" y="0"/>
        <a:ext cx="1934582" cy="10081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FA14E0-9CD8-44B0-92E1-5590E9079F54}">
      <dsp:nvSpPr>
        <dsp:cNvPr id="0" name=""/>
        <dsp:cNvSpPr/>
      </dsp:nvSpPr>
      <dsp:spPr>
        <a:xfrm>
          <a:off x="1567" y="0"/>
          <a:ext cx="1209636" cy="10081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Desafio</a:t>
          </a:r>
          <a:endParaRPr lang="en-US" sz="2300" kern="1200" dirty="0"/>
        </a:p>
      </dsp:txBody>
      <dsp:txXfrm>
        <a:off x="1567" y="0"/>
        <a:ext cx="1209636" cy="1008112"/>
      </dsp:txXfrm>
    </dsp:sp>
    <dsp:sp modelId="{7988D8D4-CF38-4D75-9EDD-6F37B53BAABA}">
      <dsp:nvSpPr>
        <dsp:cNvPr id="0" name=""/>
        <dsp:cNvSpPr/>
      </dsp:nvSpPr>
      <dsp:spPr>
        <a:xfrm>
          <a:off x="1404662" y="264167"/>
          <a:ext cx="410131" cy="479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1404662" y="264167"/>
        <a:ext cx="410131" cy="479776"/>
      </dsp:txXfrm>
    </dsp:sp>
    <dsp:sp modelId="{A0621DC4-A2CB-4013-A7A4-1148E3641EC5}">
      <dsp:nvSpPr>
        <dsp:cNvPr id="0" name=""/>
        <dsp:cNvSpPr/>
      </dsp:nvSpPr>
      <dsp:spPr>
        <a:xfrm>
          <a:off x="1985036" y="0"/>
          <a:ext cx="1209636" cy="10081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Solução</a:t>
          </a:r>
          <a:endParaRPr lang="en-US" sz="2300" kern="1200" dirty="0"/>
        </a:p>
      </dsp:txBody>
      <dsp:txXfrm>
        <a:off x="1985036" y="0"/>
        <a:ext cx="1209636" cy="1008112"/>
      </dsp:txXfrm>
    </dsp:sp>
    <dsp:sp modelId="{5187E563-91DB-4C11-9A0B-5C302422F6F3}">
      <dsp:nvSpPr>
        <dsp:cNvPr id="0" name=""/>
        <dsp:cNvSpPr/>
      </dsp:nvSpPr>
      <dsp:spPr>
        <a:xfrm>
          <a:off x="3388131" y="264167"/>
          <a:ext cx="410131" cy="479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>
        <a:off x="3388131" y="264167"/>
        <a:ext cx="410131" cy="479776"/>
      </dsp:txXfrm>
    </dsp:sp>
    <dsp:sp modelId="{C6A3DD90-E69A-4250-8D13-58FC7217F114}">
      <dsp:nvSpPr>
        <dsp:cNvPr id="0" name=""/>
        <dsp:cNvSpPr/>
      </dsp:nvSpPr>
      <dsp:spPr>
        <a:xfrm>
          <a:off x="3968505" y="0"/>
          <a:ext cx="1934582" cy="10081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Projeto</a:t>
          </a:r>
          <a:endParaRPr lang="en-US" sz="2300" kern="1200" dirty="0"/>
        </a:p>
      </dsp:txBody>
      <dsp:txXfrm>
        <a:off x="3968505" y="0"/>
        <a:ext cx="1934582" cy="1008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86A5B-F3A8-49BB-8152-AB0B59A20D8F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3130E5-1E58-4A9B-B22B-A63F968A42A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Retângu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ângu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EF943B-EE03-4C4C-90DC-052A2A419BDE}" type="datetimeFigureOut">
              <a:rPr lang="pt-BR" smtClean="0"/>
              <a:pPr/>
              <a:t>01/12/2010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348B30C-D07D-425E-B912-CFE0094EAC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marcio.a.r.moreira@gmail.com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artner.com/it/page.jsp?id=121061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informationweek.com/news/global-cio/security/showArticle.jhtml?articleID=22200279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artner.com/it/page.jsp?id=1454221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nformation-management.com/news/-10016150-1.html" TargetMode="External"/><Relationship Id="rId3" Type="http://schemas.openxmlformats.org/officeDocument/2006/relationships/hyperlink" Target="http://www.gartner.com/it/page.jsp?id=1210613" TargetMode="External"/><Relationship Id="rId7" Type="http://schemas.openxmlformats.org/officeDocument/2006/relationships/hyperlink" Target="file:///C:\m\uniminas\prof\marcio\20091024_uniminas_pos_UmaVisaoGeraldoMercadodeTI.zip" TargetMode="External"/><Relationship Id="rId2" Type="http://schemas.openxmlformats.org/officeDocument/2006/relationships/hyperlink" Target="http://www.informationweek.com/news/global-cio/security/showArticle.jhtml?articleID=22200279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m\uniminas\prof\marcio\20101119_i.voce_ti_Profissional_e_Mercado_de_TI.zip" TargetMode="External"/><Relationship Id="rId5" Type="http://schemas.openxmlformats.org/officeDocument/2006/relationships/hyperlink" Target="file:///C:\m\uniminas\prof\marcio\20100520_7oCONTECSI_Complementariedade_eTOM_e_ITIL.pdf" TargetMode="External"/><Relationship Id="rId4" Type="http://schemas.openxmlformats.org/officeDocument/2006/relationships/hyperlink" Target="http://www.gartner.com/it/page.jsp?id=145422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mailto:marcio.a.r.moreira@gmail.co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i.lopesgazzani.com.br/docentes/marcio/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information-management.com/news/-10016150-1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Perspectivas do Desenvolvimento de Software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5368110" cy="1613928"/>
          </a:xfrm>
        </p:spPr>
        <p:txBody>
          <a:bodyPr anchor="ctr">
            <a:normAutofit/>
          </a:bodyPr>
          <a:lstStyle/>
          <a:p>
            <a:r>
              <a:rPr lang="pt-BR" dirty="0" smtClean="0"/>
              <a:t>Márcio Moreira</a:t>
            </a:r>
          </a:p>
          <a:p>
            <a:r>
              <a:rPr lang="pt-BR" dirty="0" smtClean="0">
                <a:hlinkClick r:id="rId2"/>
              </a:rPr>
              <a:t>marcio.a.r.moreira@gmail.com</a:t>
            </a:r>
            <a:endParaRPr lang="pt-BR" dirty="0" smtClean="0"/>
          </a:p>
          <a:p>
            <a:endParaRPr lang="pt-BR" sz="1900" dirty="0" smtClean="0"/>
          </a:p>
          <a:p>
            <a:r>
              <a:rPr lang="pt-BR" dirty="0" smtClean="0"/>
              <a:t>7a Mostra Acadêmica de </a:t>
            </a:r>
            <a:r>
              <a:rPr lang="pt-BR" dirty="0" smtClean="0"/>
              <a:t>Software 2010/2</a:t>
            </a:r>
            <a:endParaRPr lang="pt-BR" dirty="0" smtClean="0"/>
          </a:p>
          <a:p>
            <a:r>
              <a:rPr lang="pt-BR" dirty="0" smtClean="0"/>
              <a:t>30/Novembro/2010</a:t>
            </a:r>
          </a:p>
        </p:txBody>
      </p:sp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1" y="5229200"/>
            <a:ext cx="1800199" cy="1521985"/>
          </a:xfrm>
          <a:prstGeom prst="rect">
            <a:avLst/>
          </a:prstGeom>
          <a:noFill/>
        </p:spPr>
      </p:pic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75956" y="5235227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380312" y="5266401"/>
            <a:ext cx="1315058" cy="1484784"/>
          </a:xfrm>
          <a:prstGeom prst="rect">
            <a:avLst/>
          </a:prstGeom>
        </p:spPr>
      </p:pic>
      <p:pic>
        <p:nvPicPr>
          <p:cNvPr id="1026" name="Picture 2" descr="C:\Users\marciorm\AppData\Local\Microsoft\Windows\Temporary Internet Files\Content.IE5\YV2671U8\MP900439345[1]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42845" y="260648"/>
            <a:ext cx="3049635" cy="2913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3356992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Tendências 2010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Cloud Computing</a:t>
            </a:r>
          </a:p>
          <a:p>
            <a:r>
              <a:rPr lang="pt-BR" dirty="0" smtClean="0"/>
              <a:t>Análises avançadas</a:t>
            </a:r>
          </a:p>
          <a:p>
            <a:r>
              <a:rPr lang="pt-BR" dirty="0" err="1" smtClean="0"/>
              <a:t>Client</a:t>
            </a:r>
            <a:r>
              <a:rPr lang="pt-BR" dirty="0" smtClean="0"/>
              <a:t> Computing (virtualização)</a:t>
            </a:r>
          </a:p>
          <a:p>
            <a:r>
              <a:rPr lang="pt-BR" dirty="0" smtClean="0"/>
              <a:t>TI Verde</a:t>
            </a:r>
            <a:endParaRPr lang="en-US" dirty="0" smtClean="0"/>
          </a:p>
          <a:p>
            <a:r>
              <a:rPr lang="pt-BR" dirty="0" smtClean="0"/>
              <a:t>Remodelagem do Data Center</a:t>
            </a:r>
          </a:p>
          <a:p>
            <a:r>
              <a:rPr lang="pt-BR" dirty="0" smtClean="0"/>
              <a:t>Computação social</a:t>
            </a:r>
          </a:p>
          <a:p>
            <a:r>
              <a:rPr lang="pt-BR" dirty="0" smtClean="0"/>
              <a:t>Segurança – monitoramento de atividades</a:t>
            </a:r>
            <a:endParaRPr lang="en-US" dirty="0" smtClean="0"/>
          </a:p>
          <a:p>
            <a:r>
              <a:rPr lang="en-US" dirty="0" smtClean="0"/>
              <a:t>Flash Memory</a:t>
            </a:r>
          </a:p>
          <a:p>
            <a:r>
              <a:rPr lang="pt-BR" dirty="0" smtClean="0"/>
              <a:t>Virtualização para disponibilidade</a:t>
            </a:r>
          </a:p>
          <a:p>
            <a:r>
              <a:rPr lang="pt-BR" dirty="0" smtClean="0"/>
              <a:t>Aplicações móveis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137159" y="6442455"/>
            <a:ext cx="38993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en-US" sz="1200" dirty="0" smtClean="0">
                <a:hlinkClick r:id="rId2"/>
              </a:rPr>
              <a:t>http://www.gartner.com/it/page.jsp?id=1210613</a:t>
            </a:r>
            <a:endParaRPr lang="en-US" sz="1200" dirty="0" smtClean="0"/>
          </a:p>
        </p:txBody>
      </p:sp>
      <p:pic>
        <p:nvPicPr>
          <p:cNvPr id="7" name="Imagem 6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8224" y="5957633"/>
            <a:ext cx="2182019" cy="49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3816750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Top 10 desafios dos </a:t>
            </a:r>
            <a:r>
              <a:rPr lang="pt-BR" dirty="0" err="1" smtClean="0"/>
              <a:t>CIOs</a:t>
            </a:r>
            <a:r>
              <a:rPr lang="pt-BR" dirty="0" smtClean="0"/>
              <a:t> em 2010</a:t>
            </a:r>
            <a:endParaRPr lang="en-US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Cloud computing</a:t>
            </a:r>
            <a:r>
              <a:rPr lang="pt-BR" dirty="0" smtClean="0"/>
              <a:t> é imperativo</a:t>
            </a:r>
          </a:p>
          <a:p>
            <a:r>
              <a:rPr lang="pt-BR" dirty="0" smtClean="0"/>
              <a:t>A armadilha do 80/20 (80% OPEX e 20% CAPEX)</a:t>
            </a:r>
          </a:p>
          <a:p>
            <a:r>
              <a:rPr lang="pt-BR" dirty="0" smtClean="0"/>
              <a:t>Crescimento da receita e engajamento do cliente</a:t>
            </a:r>
          </a:p>
          <a:p>
            <a:r>
              <a:rPr lang="pt-BR" dirty="0" smtClean="0"/>
              <a:t>Dominando o processo </a:t>
            </a:r>
            <a:r>
              <a:rPr lang="pt-BR" dirty="0" err="1" smtClean="0"/>
              <a:t>fim-a-fim</a:t>
            </a:r>
            <a:endParaRPr lang="pt-BR" dirty="0" smtClean="0"/>
          </a:p>
          <a:p>
            <a:r>
              <a:rPr lang="pt-BR" dirty="0" smtClean="0"/>
              <a:t>Análise de negócios e análise preditiva</a:t>
            </a:r>
          </a:p>
          <a:p>
            <a:r>
              <a:rPr lang="pt-BR" dirty="0" smtClean="0"/>
              <a:t>Informações externas versus informações internas</a:t>
            </a:r>
          </a:p>
          <a:p>
            <a:r>
              <a:rPr lang="it-IT" dirty="0" smtClean="0"/>
              <a:t>Prioridades, compensação e avaliação do CIO</a:t>
            </a:r>
          </a:p>
          <a:p>
            <a:r>
              <a:rPr lang="pt-BR" dirty="0" smtClean="0"/>
              <a:t>Consolidação de fornecedores com exceção radical</a:t>
            </a:r>
          </a:p>
          <a:p>
            <a:r>
              <a:rPr lang="pt-BR" dirty="0" smtClean="0"/>
              <a:t>Mobilidade corporativa e mentalidade móvel</a:t>
            </a:r>
          </a:p>
          <a:p>
            <a:r>
              <a:rPr lang="pt-BR" dirty="0" smtClean="0"/>
              <a:t>O quociente de transformação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899592" y="6442455"/>
            <a:ext cx="8104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www.informationweek.com/news/global-cio/security/showArticle.</a:t>
            </a:r>
            <a:r>
              <a:rPr lang="pt-BR" sz="1200" u="none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jhtml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?</a:t>
            </a:r>
            <a:r>
              <a:rPr lang="pt-BR" sz="1200" u="none" dirty="0" err="1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articleID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=222002799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magem 7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9152" y="5714134"/>
            <a:ext cx="2343150" cy="66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Possíveis soluções de 2010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363272" cy="486664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56443"/>
                <a:gridCol w="380682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Desafios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Soluções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A armadilha do 80/20 (80% OPEX e 20% CAPEX)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Consolidação de fornecedores com exceção radical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Implementar</a:t>
                      </a:r>
                      <a:r>
                        <a:rPr lang="en-US" baseline="0" dirty="0" smtClean="0"/>
                        <a:t> a </a:t>
                      </a:r>
                      <a:r>
                        <a:rPr lang="en-US" dirty="0" smtClean="0"/>
                        <a:t>cloud computing </a:t>
                      </a:r>
                    </a:p>
                    <a:p>
                      <a:r>
                        <a:rPr lang="pt-BR" dirty="0" smtClean="0"/>
                        <a:t>Criação de áreas de projetos estratégicos de TI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Cloud computing</a:t>
                      </a:r>
                      <a:r>
                        <a:rPr lang="pt-BR" dirty="0" smtClean="0"/>
                        <a:t> é imperativo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Projetos</a:t>
                      </a:r>
                      <a:r>
                        <a:rPr lang="pt-BR" baseline="0" dirty="0" smtClean="0"/>
                        <a:t> de concepção e implantação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pt-BR" dirty="0" smtClean="0"/>
                        <a:t>O quociente de transformação</a:t>
                      </a:r>
                    </a:p>
                    <a:p>
                      <a:pPr lvl="0"/>
                      <a:r>
                        <a:rPr lang="pt-BR" dirty="0" smtClean="0"/>
                        <a:t>Dominando o processo </a:t>
                      </a:r>
                      <a:r>
                        <a:rPr lang="pt-BR" dirty="0" err="1" smtClean="0"/>
                        <a:t>fim-a-fim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Criação de janelas de oportunidade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Análise de negócios e análise preditiva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Informações externas versus informações internas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Fortalecimento</a:t>
                      </a:r>
                      <a:r>
                        <a:rPr lang="pt-BR" baseline="0" dirty="0" smtClean="0"/>
                        <a:t> do BI corporativo e social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Crescimento da receita e engajamento do cliente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Materializar</a:t>
                      </a:r>
                      <a:r>
                        <a:rPr lang="pt-BR" baseline="0" dirty="0" smtClean="0"/>
                        <a:t> as janelas de oportunidade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Prioridades, compensação e avaliação do CIO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CIO reportar-se direto ao CEO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Mobilidade corporativa e mentalidade móvel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Web, </a:t>
                      </a:r>
                      <a:r>
                        <a:rPr lang="pt-BR" dirty="0" err="1" smtClean="0"/>
                        <a:t>tablets</a:t>
                      </a:r>
                      <a:r>
                        <a:rPr lang="pt-BR" dirty="0" smtClean="0"/>
                        <a:t> </a:t>
                      </a:r>
                      <a:r>
                        <a:rPr lang="pt-BR" dirty="0" err="1" smtClean="0"/>
                        <a:t>PCs</a:t>
                      </a:r>
                      <a:r>
                        <a:rPr lang="pt-BR" dirty="0" smtClean="0"/>
                        <a:t>,</a:t>
                      </a:r>
                      <a:r>
                        <a:rPr lang="pt-BR" baseline="0" dirty="0" smtClean="0"/>
                        <a:t> </a:t>
                      </a:r>
                      <a:r>
                        <a:rPr lang="pt-BR" baseline="0" dirty="0" err="1" smtClean="0"/>
                        <a:t>smartphones</a:t>
                      </a:r>
                      <a:r>
                        <a:rPr lang="pt-BR" baseline="0" dirty="0" smtClean="0"/>
                        <a:t>, etc.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4306951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Tendências 2011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err="1" smtClean="0"/>
              <a:t>Cloud</a:t>
            </a:r>
            <a:r>
              <a:rPr lang="pt-BR" dirty="0" smtClean="0"/>
              <a:t> Computing</a:t>
            </a:r>
          </a:p>
          <a:p>
            <a:r>
              <a:rPr lang="pt-BR" dirty="0" smtClean="0"/>
              <a:t>Aplicações móveis e </a:t>
            </a:r>
            <a:r>
              <a:rPr lang="pt-BR" dirty="0" err="1" smtClean="0"/>
              <a:t>tablets</a:t>
            </a:r>
            <a:r>
              <a:rPr lang="pt-BR" dirty="0" smtClean="0"/>
              <a:t> </a:t>
            </a:r>
            <a:r>
              <a:rPr lang="pt-BR" dirty="0" err="1" smtClean="0"/>
              <a:t>PCs</a:t>
            </a:r>
            <a:endParaRPr lang="pt-BR" dirty="0" smtClean="0"/>
          </a:p>
          <a:p>
            <a:r>
              <a:rPr lang="pt-BR" dirty="0" smtClean="0"/>
              <a:t>Colaboração e comunicação social</a:t>
            </a:r>
          </a:p>
          <a:p>
            <a:r>
              <a:rPr lang="pt-BR" dirty="0" err="1" smtClean="0"/>
              <a:t>Video</a:t>
            </a:r>
            <a:endParaRPr lang="pt-BR" dirty="0" smtClean="0"/>
          </a:p>
          <a:p>
            <a:r>
              <a:rPr lang="pt-BR" dirty="0" smtClean="0"/>
              <a:t>Próxima geração do BI (corporativo e social)</a:t>
            </a:r>
          </a:p>
          <a:p>
            <a:r>
              <a:rPr lang="pt-BR" dirty="0" smtClean="0"/>
              <a:t>BI social</a:t>
            </a:r>
          </a:p>
          <a:p>
            <a:r>
              <a:rPr lang="pt-BR" dirty="0" smtClean="0"/>
              <a:t>Computação baseada em contexto</a:t>
            </a:r>
          </a:p>
          <a:p>
            <a:r>
              <a:rPr lang="pt-BR" dirty="0" smtClean="0"/>
              <a:t>Memória de armazenamento de classe</a:t>
            </a:r>
          </a:p>
          <a:p>
            <a:r>
              <a:rPr lang="pt-BR" dirty="0" smtClean="0"/>
              <a:t>Computação ubíqua (invisível ao homem, mas lhe permite estar conectado o tempo todo)</a:t>
            </a:r>
          </a:p>
          <a:p>
            <a:r>
              <a:rPr lang="pt-BR" dirty="0" smtClean="0"/>
              <a:t>Fabricação de </a:t>
            </a:r>
            <a:r>
              <a:rPr lang="pt-BR" dirty="0" err="1" smtClean="0"/>
              <a:t>PCs</a:t>
            </a:r>
            <a:r>
              <a:rPr lang="pt-BR" dirty="0" smtClean="0"/>
              <a:t> e infraestrutura baseada em blocos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137159" y="6442455"/>
            <a:ext cx="3865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en-US" sz="1200" dirty="0" smtClean="0">
                <a:hlinkClick r:id="rId2"/>
              </a:rPr>
              <a:t>http://www.gartner.com/it/page.jsp?id=1454221</a:t>
            </a:r>
            <a:endParaRPr lang="en-US" sz="1200" dirty="0" smtClean="0"/>
          </a:p>
        </p:txBody>
      </p:sp>
      <p:pic>
        <p:nvPicPr>
          <p:cNvPr id="5" name="Imagem 4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88224" y="5957633"/>
            <a:ext cx="2182019" cy="49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4797152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Tendências para Brasil até 2015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3"/>
          <a:ext cx="8507288" cy="3886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430"/>
                <a:gridCol w="6971858"/>
              </a:tblGrid>
              <a:tr h="403569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Camada</a:t>
                      </a:r>
                      <a:endParaRPr lang="pt-B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Tendência</a:t>
                      </a:r>
                      <a:endParaRPr lang="pt-BR" noProof="0" dirty="0"/>
                    </a:p>
                  </a:txBody>
                  <a:tcPr anchor="ctr"/>
                </a:tc>
              </a:tr>
              <a:tr h="1293632">
                <a:tc>
                  <a:txBody>
                    <a:bodyPr/>
                    <a:lstStyle/>
                    <a:p>
                      <a:r>
                        <a:rPr lang="pt-BR" noProof="0" smtClean="0"/>
                        <a:t>Negócio</a:t>
                      </a:r>
                      <a:endParaRPr lang="pt-BR" noProof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Áreas de projetos estratégicos de TI (CIO reportando-se ao CEO)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Plano diretor de TI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[Re]desenho</a:t>
                      </a:r>
                      <a:r>
                        <a:rPr lang="pt-BR" baseline="0" noProof="0" dirty="0" smtClean="0"/>
                        <a:t> dos processos de negócio (TOGAF, </a:t>
                      </a:r>
                      <a:r>
                        <a:rPr lang="pt-BR" baseline="0" noProof="0" dirty="0" err="1" smtClean="0"/>
                        <a:t>eTOM</a:t>
                      </a:r>
                      <a:r>
                        <a:rPr lang="pt-BR" baseline="0" noProof="0" dirty="0" smtClean="0"/>
                        <a:t>, ITIL, etc.)</a:t>
                      </a:r>
                    </a:p>
                    <a:p>
                      <a:r>
                        <a:rPr lang="pt-BR" noProof="0" dirty="0" smtClean="0">
                          <a:solidFill>
                            <a:srgbClr val="0000CC"/>
                          </a:solidFill>
                        </a:rPr>
                        <a:t>TI Verde</a:t>
                      </a:r>
                      <a:endParaRPr lang="pt-BR" noProof="0" dirty="0">
                        <a:solidFill>
                          <a:srgbClr val="0000CC"/>
                        </a:solidFill>
                      </a:endParaRPr>
                    </a:p>
                  </a:txBody>
                  <a:tcPr anchor="ctr"/>
                </a:tc>
              </a:tr>
              <a:tr h="2189223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Serviços</a:t>
                      </a:r>
                      <a:endParaRPr lang="pt-B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Criação e materialização de janelas de oportunidade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Uso de frameworks de TI (ITIL)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Criação de janelas de oportunidade (inovações)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err="1" smtClean="0">
                          <a:solidFill>
                            <a:srgbClr val="0000CC"/>
                          </a:solidFill>
                        </a:rPr>
                        <a:t>Video</a:t>
                      </a:r>
                      <a:endParaRPr lang="pt-BR" noProof="0" dirty="0" smtClean="0">
                        <a:solidFill>
                          <a:srgbClr val="0000CC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0000CC"/>
                          </a:solidFill>
                        </a:rPr>
                        <a:t>Computação baseada em contexto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0000CC"/>
                          </a:solidFill>
                        </a:rPr>
                        <a:t>Computação ubíqua (invisível ao homem, mas lhe permite estar conectado o tempo todo)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467544" y="5754960"/>
          <a:ext cx="2780348" cy="914400"/>
        </p:xfrm>
        <a:graphic>
          <a:graphicData uri="http://schemas.openxmlformats.org/drawingml/2006/table">
            <a:tbl>
              <a:tblPr firstRow="1" bandRow="1"/>
              <a:tblGrid>
                <a:gridCol w="1113155"/>
                <a:gridCol w="166719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noProof="0" dirty="0" smtClean="0"/>
                        <a:t>Legenda: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Márcio Moreira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err="1" smtClean="0">
                          <a:solidFill>
                            <a:srgbClr val="0000CC"/>
                          </a:solidFill>
                        </a:rPr>
                        <a:t>Gartner</a:t>
                      </a:r>
                      <a:endParaRPr lang="pt-BR" dirty="0" smtClean="0">
                        <a:solidFill>
                          <a:srgbClr val="0000CC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pt-BR" baseline="0" dirty="0" smtClean="0">
                          <a:solidFill>
                            <a:srgbClr val="FF0000"/>
                          </a:solidFill>
                        </a:rPr>
                        <a:t>mbos</a:t>
                      </a:r>
                      <a:endParaRPr lang="pt-BR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Tendências para Brasil até 2015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507288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430"/>
                <a:gridCol w="6971858"/>
              </a:tblGrid>
              <a:tr h="370840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Camada</a:t>
                      </a:r>
                      <a:endParaRPr lang="pt-B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Tendência</a:t>
                      </a:r>
                      <a:endParaRPr lang="pt-BR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Aplicação</a:t>
                      </a:r>
                    </a:p>
                    <a:p>
                      <a:r>
                        <a:rPr lang="pt-BR" noProof="0" dirty="0" smtClean="0"/>
                        <a:t>(software)</a:t>
                      </a:r>
                      <a:endParaRPr lang="pt-B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/>
                        <a:t>Segurança em desenvolvimento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Análises avançadas (Fortalecimento</a:t>
                      </a:r>
                      <a:r>
                        <a:rPr lang="pt-BR" baseline="0" noProof="0" dirty="0" smtClean="0">
                          <a:solidFill>
                            <a:srgbClr val="FF0000"/>
                          </a:solidFill>
                        </a:rPr>
                        <a:t> do </a:t>
                      </a: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BI corporativo e social)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Computação social (colaboração e comunicação social)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Aplicações móveis (web,</a:t>
                      </a:r>
                      <a:r>
                        <a:rPr lang="pt-BR" baseline="0" noProof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t-BR" baseline="0" noProof="0" dirty="0" err="1" smtClean="0">
                          <a:solidFill>
                            <a:srgbClr val="FF0000"/>
                          </a:solidFill>
                        </a:rPr>
                        <a:t>tablets</a:t>
                      </a:r>
                      <a:r>
                        <a:rPr lang="pt-BR" baseline="0" noProof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pt-BR" baseline="0" noProof="0" dirty="0" err="1" smtClean="0">
                          <a:solidFill>
                            <a:srgbClr val="FF0000"/>
                          </a:solidFill>
                        </a:rPr>
                        <a:t>smartphone</a:t>
                      </a:r>
                      <a:r>
                        <a:rPr lang="pt-BR" baseline="0" noProof="0" dirty="0" smtClean="0">
                          <a:solidFill>
                            <a:srgbClr val="FF0000"/>
                          </a:solidFill>
                        </a:rPr>
                        <a:t>, etc.)</a:t>
                      </a:r>
                      <a:endParaRPr lang="pt-BR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Infraestrutura</a:t>
                      </a:r>
                    </a:p>
                    <a:p>
                      <a:r>
                        <a:rPr lang="pt-BR" noProof="0" dirty="0" smtClean="0"/>
                        <a:t>(hardware)</a:t>
                      </a:r>
                      <a:endParaRPr lang="pt-BR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Segurança</a:t>
                      </a:r>
                      <a:r>
                        <a:rPr lang="pt-BR" baseline="0" noProof="0" dirty="0" smtClean="0">
                          <a:solidFill>
                            <a:srgbClr val="FF0000"/>
                          </a:solidFill>
                        </a:rPr>
                        <a:t> em operação (incluindo atividades)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err="1" smtClean="0">
                          <a:solidFill>
                            <a:srgbClr val="FF0000"/>
                          </a:solidFill>
                        </a:rPr>
                        <a:t>Cloud</a:t>
                      </a:r>
                      <a:r>
                        <a:rPr lang="pt-BR" noProof="0" dirty="0" smtClean="0">
                          <a:solidFill>
                            <a:srgbClr val="FF0000"/>
                          </a:solidFill>
                        </a:rPr>
                        <a:t> computing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Aparelhos móveis (</a:t>
                      </a:r>
                      <a:r>
                        <a:rPr lang="pt-BR" dirty="0" err="1" smtClean="0">
                          <a:solidFill>
                            <a:srgbClr val="FF0000"/>
                          </a:solidFill>
                        </a:rPr>
                        <a:t>Tablets</a:t>
                      </a:r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t-BR" dirty="0" err="1" smtClean="0">
                          <a:solidFill>
                            <a:srgbClr val="FF0000"/>
                          </a:solidFill>
                        </a:rPr>
                        <a:t>PCs</a:t>
                      </a:r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r>
                        <a:rPr lang="pt-B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pt-BR" baseline="0" dirty="0" err="1" smtClean="0">
                          <a:solidFill>
                            <a:srgbClr val="FF0000"/>
                          </a:solidFill>
                        </a:rPr>
                        <a:t>smartphones</a:t>
                      </a:r>
                      <a:r>
                        <a:rPr lang="pt-BR" baseline="0" dirty="0" smtClean="0">
                          <a:solidFill>
                            <a:srgbClr val="FF0000"/>
                          </a:solidFill>
                        </a:rPr>
                        <a:t>, etc.)</a:t>
                      </a:r>
                      <a:endParaRPr lang="pt-BR" noProof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err="1" smtClean="0">
                          <a:solidFill>
                            <a:srgbClr val="0000CC"/>
                          </a:solidFill>
                        </a:rPr>
                        <a:t>Client</a:t>
                      </a:r>
                      <a:r>
                        <a:rPr lang="pt-BR" noProof="0" dirty="0" smtClean="0">
                          <a:solidFill>
                            <a:srgbClr val="0000CC"/>
                          </a:solidFill>
                        </a:rPr>
                        <a:t> Computing (virtualização)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0000CC"/>
                          </a:solidFill>
                        </a:rPr>
                        <a:t>Virtualização para disponibilidade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0000CC"/>
                          </a:solidFill>
                        </a:rPr>
                        <a:t>Remodelagem do Data Center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noProof="0" dirty="0" smtClean="0">
                          <a:solidFill>
                            <a:srgbClr val="0000CC"/>
                          </a:solidFill>
                        </a:rPr>
                        <a:t>Flash Memory (m</a:t>
                      </a:r>
                      <a:r>
                        <a:rPr lang="pt-BR" dirty="0" err="1" smtClean="0">
                          <a:solidFill>
                            <a:srgbClr val="0000CC"/>
                          </a:solidFill>
                        </a:rPr>
                        <a:t>emória</a:t>
                      </a:r>
                      <a:r>
                        <a:rPr lang="pt-BR" dirty="0" smtClean="0">
                          <a:solidFill>
                            <a:srgbClr val="0000CC"/>
                          </a:solidFill>
                        </a:rPr>
                        <a:t> de armazenamento de classe)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0000CC"/>
                          </a:solidFill>
                        </a:rPr>
                        <a:t>Fabricação de </a:t>
                      </a:r>
                      <a:r>
                        <a:rPr lang="pt-BR" dirty="0" err="1" smtClean="0">
                          <a:solidFill>
                            <a:srgbClr val="0000CC"/>
                          </a:solidFill>
                        </a:rPr>
                        <a:t>PCs</a:t>
                      </a:r>
                      <a:r>
                        <a:rPr lang="pt-BR" dirty="0" smtClean="0">
                          <a:solidFill>
                            <a:srgbClr val="0000CC"/>
                          </a:solidFill>
                        </a:rPr>
                        <a:t> e infraestrutura baseada em blocos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467544" y="5754960"/>
          <a:ext cx="2780348" cy="914400"/>
        </p:xfrm>
        <a:graphic>
          <a:graphicData uri="http://schemas.openxmlformats.org/drawingml/2006/table">
            <a:tbl>
              <a:tblPr firstRow="1" bandRow="1"/>
              <a:tblGrid>
                <a:gridCol w="1113155"/>
                <a:gridCol w="166719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pt-BR" noProof="0" dirty="0" smtClean="0"/>
                        <a:t>Legenda: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Márcio Moreira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err="1" smtClean="0">
                          <a:solidFill>
                            <a:srgbClr val="0000CC"/>
                          </a:solidFill>
                        </a:rPr>
                        <a:t>Gartner</a:t>
                      </a:r>
                      <a:endParaRPr lang="pt-BR" dirty="0" smtClean="0">
                        <a:solidFill>
                          <a:srgbClr val="0000CC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pt-BR" baseline="0" dirty="0" smtClean="0">
                          <a:solidFill>
                            <a:srgbClr val="FF0000"/>
                          </a:solidFill>
                        </a:rPr>
                        <a:t>mbos</a:t>
                      </a:r>
                      <a:endParaRPr lang="pt-BR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1844824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5301208"/>
            <a:ext cx="8136904" cy="1008112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Todas opções do cenário atual devem se manter</a:t>
            </a:r>
          </a:p>
          <a:p>
            <a:r>
              <a:rPr lang="pt-BR" dirty="0" smtClean="0"/>
              <a:t>Acréscimos:</a:t>
            </a:r>
          </a:p>
          <a:p>
            <a:pPr lvl="1"/>
            <a:r>
              <a:rPr lang="pt-BR" dirty="0" smtClean="0"/>
              <a:t>Uso de frameworks de processos de negócio (TOGAF e </a:t>
            </a:r>
            <a:r>
              <a:rPr lang="pt-BR" dirty="0" err="1" smtClean="0"/>
              <a:t>eTOM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Fortalecimento do vídeo como mídia nas aplicações</a:t>
            </a:r>
          </a:p>
          <a:p>
            <a:pPr lvl="1"/>
            <a:r>
              <a:rPr lang="pt-BR" dirty="0" smtClean="0"/>
              <a:t>Programação guiada por contexto</a:t>
            </a:r>
          </a:p>
          <a:p>
            <a:pPr lvl="1"/>
            <a:r>
              <a:rPr lang="pt-BR" dirty="0" smtClean="0"/>
              <a:t>Desenvolvimento seguro e testes de segurança</a:t>
            </a:r>
          </a:p>
          <a:p>
            <a:pPr lvl="1"/>
            <a:r>
              <a:rPr lang="pt-BR" dirty="0" smtClean="0"/>
              <a:t>Incorporação de redes sociais nas aplicações</a:t>
            </a:r>
          </a:p>
          <a:p>
            <a:pPr lvl="1"/>
            <a:r>
              <a:rPr lang="pt-BR" dirty="0" smtClean="0"/>
              <a:t>Aplicações para dispositivos móveis: </a:t>
            </a:r>
            <a:r>
              <a:rPr lang="pt-BR" dirty="0" err="1" smtClean="0"/>
              <a:t>tablets</a:t>
            </a:r>
            <a:r>
              <a:rPr lang="pt-BR" dirty="0" smtClean="0"/>
              <a:t>, </a:t>
            </a:r>
            <a:r>
              <a:rPr lang="pt-BR" dirty="0" err="1" smtClean="0"/>
              <a:t>smartphones</a:t>
            </a:r>
            <a:r>
              <a:rPr lang="pt-BR" dirty="0" smtClean="0"/>
              <a:t>, etc.</a:t>
            </a:r>
          </a:p>
          <a:p>
            <a:pPr lvl="1"/>
            <a:r>
              <a:rPr lang="pt-BR" dirty="0" smtClean="0"/>
              <a:t>Compartilhamento de recursos computacionais (</a:t>
            </a:r>
            <a:r>
              <a:rPr lang="pt-BR" dirty="0" err="1" smtClean="0"/>
              <a:t>cloud</a:t>
            </a:r>
            <a:r>
              <a:rPr lang="pt-BR" dirty="0" smtClean="0"/>
              <a:t> computing) e virtualização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Bob Evans. </a:t>
            </a:r>
            <a:r>
              <a:rPr lang="en-US" dirty="0" smtClean="0">
                <a:hlinkClick r:id="rId2"/>
              </a:rPr>
              <a:t>Global CIO: The Top 10 CIO Issues For 2010</a:t>
            </a:r>
            <a:r>
              <a:rPr lang="en-US" dirty="0" smtClean="0"/>
              <a:t>. Information Week. 2009.</a:t>
            </a:r>
            <a:endParaRPr lang="pt-BR" dirty="0" smtClean="0"/>
          </a:p>
          <a:p>
            <a:r>
              <a:rPr lang="pt-BR" dirty="0" err="1" smtClean="0"/>
              <a:t>Christy</a:t>
            </a:r>
            <a:r>
              <a:rPr lang="pt-BR" dirty="0" smtClean="0"/>
              <a:t> </a:t>
            </a:r>
            <a:r>
              <a:rPr lang="pt-BR" dirty="0" err="1" smtClean="0"/>
              <a:t>Pettey</a:t>
            </a:r>
            <a:r>
              <a:rPr lang="pt-BR" dirty="0" smtClean="0"/>
              <a:t>. </a:t>
            </a:r>
            <a:r>
              <a:rPr lang="en-US" dirty="0" smtClean="0">
                <a:hlinkClick r:id="rId3"/>
              </a:rPr>
              <a:t>Gartner Identifies the Top 10 Strategic Technologies for 2010</a:t>
            </a:r>
            <a:r>
              <a:rPr lang="en-US" dirty="0" smtClean="0"/>
              <a:t>. Gartner. 2009.</a:t>
            </a:r>
          </a:p>
          <a:p>
            <a:r>
              <a:rPr lang="pt-BR" dirty="0" err="1" smtClean="0"/>
              <a:t>Christy</a:t>
            </a:r>
            <a:r>
              <a:rPr lang="pt-BR" dirty="0" smtClean="0"/>
              <a:t> </a:t>
            </a:r>
            <a:r>
              <a:rPr lang="pt-BR" dirty="0" err="1" smtClean="0"/>
              <a:t>Pettey</a:t>
            </a:r>
            <a:r>
              <a:rPr lang="pt-BR" dirty="0" smtClean="0"/>
              <a:t>. </a:t>
            </a:r>
            <a:r>
              <a:rPr lang="en-US" dirty="0" smtClean="0">
                <a:hlinkClick r:id="rId4"/>
              </a:rPr>
              <a:t>Gartner Identifies the Top 10 Strategic Technologies for 2011</a:t>
            </a:r>
            <a:r>
              <a:rPr lang="en-US" dirty="0" smtClean="0"/>
              <a:t>. Gartner. 2010.</a:t>
            </a:r>
            <a:endParaRPr lang="pt-BR" dirty="0" smtClean="0"/>
          </a:p>
          <a:p>
            <a:r>
              <a:rPr lang="pt-BR" dirty="0" smtClean="0"/>
              <a:t>Márcio Moreira, </a:t>
            </a:r>
            <a:r>
              <a:rPr lang="pt-BR" dirty="0" err="1" smtClean="0"/>
              <a:t>et</a:t>
            </a:r>
            <a:r>
              <a:rPr lang="pt-BR" dirty="0" smtClean="0"/>
              <a:t> al. </a:t>
            </a:r>
            <a:r>
              <a:rPr lang="pt-BR" dirty="0" err="1" smtClean="0">
                <a:hlinkClick r:id="rId5" action="ppaction://hlinkfile"/>
              </a:rPr>
              <a:t>Complementariedade</a:t>
            </a:r>
            <a:r>
              <a:rPr lang="pt-BR" dirty="0" smtClean="0">
                <a:hlinkClick r:id="rId5" action="ppaction://hlinkfile"/>
              </a:rPr>
              <a:t> </a:t>
            </a:r>
            <a:r>
              <a:rPr lang="pt-BR" dirty="0" err="1" smtClean="0">
                <a:hlinkClick r:id="rId5" action="ppaction://hlinkfile"/>
              </a:rPr>
              <a:t>eTOM</a:t>
            </a:r>
            <a:r>
              <a:rPr lang="pt-BR" dirty="0" smtClean="0">
                <a:hlinkClick r:id="rId5" action="ppaction://hlinkfile"/>
              </a:rPr>
              <a:t> e ITIL Através de Um Estudo de Caso</a:t>
            </a:r>
            <a:r>
              <a:rPr lang="pt-BR" dirty="0" smtClean="0"/>
              <a:t>. 7º CONTECSI. 2010.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6" action="ppaction://hlinkfile"/>
              </a:rPr>
              <a:t>Profissional de TI &amp; Mercado de TI</a:t>
            </a:r>
            <a:r>
              <a:rPr lang="pt-BR" dirty="0" smtClean="0"/>
              <a:t>. Faculdades Pitágoras - Giro das Profissões. 2010.</a:t>
            </a:r>
          </a:p>
          <a:p>
            <a:r>
              <a:rPr lang="pt-BR" dirty="0" smtClean="0"/>
              <a:t>Márcio Moreira. </a:t>
            </a:r>
            <a:r>
              <a:rPr lang="pt-BR" dirty="0" smtClean="0">
                <a:hlinkClick r:id="rId7" action="ppaction://hlinkfile"/>
              </a:rPr>
              <a:t>Uma visão geral do mercado de Tecnologia da Informação</a:t>
            </a:r>
            <a:r>
              <a:rPr lang="pt-BR" dirty="0" smtClean="0"/>
              <a:t>. Pós-Graduação Pitágoras - Aula Inaugural Pós-Graduação. 2009.</a:t>
            </a:r>
          </a:p>
          <a:p>
            <a:r>
              <a:rPr lang="pt-BR" dirty="0" smtClean="0"/>
              <a:t>Mel Duvall. </a:t>
            </a:r>
            <a:r>
              <a:rPr lang="en-US" dirty="0" smtClean="0">
                <a:hlinkClick r:id="rId8"/>
              </a:rPr>
              <a:t>Top 10 Concerns Of CIOs</a:t>
            </a:r>
            <a:r>
              <a:rPr lang="en-US" dirty="0" smtClean="0"/>
              <a:t>. Information Management. 2009.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3212976"/>
            <a:ext cx="8320438" cy="1673352"/>
          </a:xfrm>
        </p:spPr>
        <p:txBody>
          <a:bodyPr anchor="ctr">
            <a:noAutofit/>
          </a:bodyPr>
          <a:lstStyle/>
          <a:p>
            <a:r>
              <a:rPr lang="pt-BR" sz="4000" dirty="0" smtClean="0"/>
              <a:t>Perspectivas do Desenvolvimento de Software</a:t>
            </a:r>
            <a:endParaRPr lang="pt-BR" sz="4000" dirty="0"/>
          </a:p>
        </p:txBody>
      </p:sp>
      <p:pic>
        <p:nvPicPr>
          <p:cNvPr id="19" name="Imagem 18" descr="Uniminas_Logo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1" y="5229200"/>
            <a:ext cx="1800199" cy="1521985"/>
          </a:xfrm>
          <a:prstGeom prst="rect">
            <a:avLst/>
          </a:prstGeom>
          <a:noFill/>
        </p:spPr>
      </p:pic>
      <p:pic>
        <p:nvPicPr>
          <p:cNvPr id="7" name="Imagem 6" descr="Pitagoras_Faculdade_med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75956" y="5235227"/>
            <a:ext cx="1440160" cy="1515958"/>
          </a:xfrm>
          <a:prstGeom prst="rect">
            <a:avLst/>
          </a:prstGeom>
        </p:spPr>
      </p:pic>
      <p:pic>
        <p:nvPicPr>
          <p:cNvPr id="8" name="Imagem 7" descr="Pitagoras_PosGraduacao_gg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380312" y="5266401"/>
            <a:ext cx="1315058" cy="1484784"/>
          </a:xfrm>
          <a:prstGeom prst="rect">
            <a:avLst/>
          </a:prstGeom>
        </p:spPr>
      </p:pic>
      <p:pic>
        <p:nvPicPr>
          <p:cNvPr id="1026" name="Picture 2" descr="C:\Users\marciorm\AppData\Local\Microsoft\Windows\Temporary Internet Files\Content.IE5\YV2671U8\MP900439345[1]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42845" y="260648"/>
            <a:ext cx="3049635" cy="2913128"/>
          </a:xfrm>
          <a:prstGeom prst="rect">
            <a:avLst/>
          </a:prstGeom>
          <a:noFill/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527248" y="326888"/>
            <a:ext cx="8077200" cy="816096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Obrigado! </a:t>
            </a:r>
            <a:r>
              <a:rPr lang="pt-BR" sz="47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Dúvidas?</a:t>
            </a:r>
          </a:p>
        </p:txBody>
      </p:sp>
      <p:sp>
        <p:nvSpPr>
          <p:cNvPr id="11" name="Subtítulo 10"/>
          <p:cNvSpPr>
            <a:spLocks noGrp="1"/>
          </p:cNvSpPr>
          <p:nvPr>
            <p:ph type="subTitle" idx="1"/>
          </p:nvPr>
        </p:nvSpPr>
        <p:spPr>
          <a:xfrm>
            <a:off x="500219" y="1196752"/>
            <a:ext cx="5182344" cy="2131664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pt-BR" dirty="0" smtClean="0"/>
              <a:t>Disponível em:</a:t>
            </a:r>
          </a:p>
          <a:p>
            <a:pPr lvl="0">
              <a:defRPr/>
            </a:pPr>
            <a:r>
              <a:rPr lang="pt-BR" dirty="0" smtClean="0">
                <a:hlinkClick r:id="rId6"/>
              </a:rPr>
              <a:t>http://si.lopesgazzani.com.br/docentes/marcio/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Márcio Moreira</a:t>
            </a:r>
          </a:p>
          <a:p>
            <a:pPr lvl="0">
              <a:defRPr/>
            </a:pPr>
            <a:r>
              <a:rPr lang="pt-BR" dirty="0" smtClean="0">
                <a:hlinkClick r:id="rId7"/>
              </a:rPr>
              <a:t>marcio.a.r.moreira@gmail.com</a:t>
            </a:r>
            <a:endParaRPr lang="pt-BR" dirty="0" smtClean="0"/>
          </a:p>
          <a:p>
            <a:pPr lvl="0">
              <a:defRPr/>
            </a:pPr>
            <a:endParaRPr lang="pt-BR" sz="1700" dirty="0" smtClean="0"/>
          </a:p>
          <a:p>
            <a:pPr lvl="0">
              <a:defRPr/>
            </a:pPr>
            <a:r>
              <a:rPr lang="pt-BR" dirty="0" smtClean="0"/>
              <a:t>7a Mostra Acadêmica de Software 2010/2</a:t>
            </a:r>
            <a:endParaRPr lang="pt-BR" dirty="0" smtClean="0"/>
          </a:p>
          <a:p>
            <a:pPr lvl="0">
              <a:defRPr/>
            </a:pPr>
            <a:r>
              <a:rPr lang="pt-BR" dirty="0" smtClean="0"/>
              <a:t>30/Novembro/2010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t-BR" dirty="0" smtClean="0"/>
              <a:t>Metodologia de Gestão de Serviços de TI:</a:t>
            </a:r>
          </a:p>
          <a:p>
            <a:pPr lvl="1"/>
            <a:r>
              <a:rPr lang="pt-BR" dirty="0" smtClean="0"/>
              <a:t>ITIL (</a:t>
            </a:r>
            <a:r>
              <a:rPr lang="en-US" i="1" dirty="0" smtClean="0"/>
              <a:t>Information Technology Infrastructure Library</a:t>
            </a:r>
            <a:r>
              <a:rPr lang="pt-BR" dirty="0" smtClean="0"/>
              <a:t>)</a:t>
            </a:r>
          </a:p>
          <a:p>
            <a:r>
              <a:rPr lang="pt-BR" dirty="0" smtClean="0"/>
              <a:t>Metodologia de Desenvolvimento de Software:</a:t>
            </a:r>
          </a:p>
          <a:p>
            <a:pPr lvl="1"/>
            <a:r>
              <a:rPr lang="en-US" dirty="0" smtClean="0"/>
              <a:t>RUP (</a:t>
            </a:r>
            <a:r>
              <a:rPr lang="en-US" i="1" dirty="0" smtClean="0"/>
              <a:t>Rational Unified Process</a:t>
            </a:r>
            <a:r>
              <a:rPr lang="en-US" dirty="0" smtClean="0"/>
              <a:t>) e/</a:t>
            </a:r>
            <a:r>
              <a:rPr lang="en-US" dirty="0" err="1" smtClean="0"/>
              <a:t>ou</a:t>
            </a:r>
            <a:r>
              <a:rPr lang="en-US" dirty="0" smtClean="0"/>
              <a:t> XP (</a:t>
            </a:r>
            <a:r>
              <a:rPr lang="en-US" i="1" dirty="0" smtClean="0"/>
              <a:t>Extreme Programming</a:t>
            </a:r>
            <a:r>
              <a:rPr lang="en-US" dirty="0" smtClean="0"/>
              <a:t>)</a:t>
            </a:r>
          </a:p>
          <a:p>
            <a:r>
              <a:rPr lang="pt-BR" dirty="0" smtClean="0"/>
              <a:t>Modelagem de Negócio:</a:t>
            </a:r>
          </a:p>
          <a:p>
            <a:pPr lvl="1"/>
            <a:r>
              <a:rPr lang="pt-BR" dirty="0" smtClean="0"/>
              <a:t>UML (</a:t>
            </a:r>
            <a:r>
              <a:rPr lang="en-US" i="1" dirty="0" smtClean="0"/>
              <a:t>Unified Modeling Language</a:t>
            </a:r>
            <a:r>
              <a:rPr lang="pt-BR" dirty="0" smtClean="0"/>
              <a:t>)</a:t>
            </a:r>
          </a:p>
          <a:p>
            <a:r>
              <a:rPr lang="pt-BR" dirty="0" smtClean="0"/>
              <a:t>Requisitos:</a:t>
            </a:r>
          </a:p>
          <a:p>
            <a:pPr lvl="1"/>
            <a:r>
              <a:rPr lang="pt-BR" dirty="0" smtClean="0"/>
              <a:t>Expressos através dos Casos de Uso (usabilidade)</a:t>
            </a:r>
          </a:p>
          <a:p>
            <a:r>
              <a:rPr lang="pt-BR" dirty="0" smtClean="0"/>
              <a:t>Arquitetura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MVC (</a:t>
            </a:r>
            <a:r>
              <a:rPr lang="en-US" i="1" dirty="0" smtClean="0"/>
              <a:t>Model-View-Controller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SOA (</a:t>
            </a:r>
            <a:r>
              <a:rPr lang="en-US" i="1" dirty="0" smtClean="0"/>
              <a:t>Service-Oriented Architecture</a:t>
            </a:r>
            <a:r>
              <a:rPr lang="en-US" dirty="0" smtClean="0"/>
              <a:t>)</a:t>
            </a:r>
          </a:p>
          <a:p>
            <a:r>
              <a:rPr lang="pt-BR" dirty="0" smtClean="0"/>
              <a:t>Análise &amp; Projeto:</a:t>
            </a:r>
          </a:p>
          <a:p>
            <a:pPr lvl="1"/>
            <a:r>
              <a:rPr lang="pt-BR" dirty="0" smtClean="0"/>
              <a:t>Orientação a objetos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Implementação:</a:t>
            </a:r>
          </a:p>
          <a:p>
            <a:pPr lvl="1"/>
            <a:r>
              <a:rPr lang="pt-BR" dirty="0" smtClean="0"/>
              <a:t>Linguagens de programação:	JAVA e/ou .NET</a:t>
            </a:r>
          </a:p>
          <a:p>
            <a:pPr lvl="1"/>
            <a:r>
              <a:rPr lang="pt-BR" dirty="0" smtClean="0"/>
              <a:t>Linguagem de banco de dados:	 SQL (</a:t>
            </a:r>
            <a:r>
              <a:rPr lang="en-US" i="1" dirty="0" smtClean="0"/>
              <a:t>Structured Query Language</a:t>
            </a:r>
            <a:r>
              <a:rPr lang="pt-BR" dirty="0" smtClean="0"/>
              <a:t>)</a:t>
            </a:r>
          </a:p>
          <a:p>
            <a:r>
              <a:rPr lang="pt-BR" dirty="0" smtClean="0"/>
              <a:t>Testes:</a:t>
            </a:r>
          </a:p>
          <a:p>
            <a:pPr lvl="1"/>
            <a:r>
              <a:rPr lang="pt-BR" dirty="0" smtClean="0"/>
              <a:t>Modelo V (Testes Unitários, de Integração, de Sistema, Integrados e de Aceitação)</a:t>
            </a:r>
          </a:p>
          <a:p>
            <a:r>
              <a:rPr lang="pt-BR" dirty="0" smtClean="0"/>
              <a:t>Distribuição:</a:t>
            </a:r>
          </a:p>
          <a:p>
            <a:pPr lvl="1"/>
            <a:r>
              <a:rPr lang="pt-BR" dirty="0" smtClean="0"/>
              <a:t>Instalação em servidores web e acesso via browser</a:t>
            </a:r>
          </a:p>
          <a:p>
            <a:r>
              <a:rPr lang="pt-BR" dirty="0" smtClean="0"/>
              <a:t>Gestão de Configuração e Mudanças:</a:t>
            </a:r>
          </a:p>
          <a:p>
            <a:pPr lvl="1"/>
            <a:r>
              <a:rPr lang="pt-BR" dirty="0" smtClean="0"/>
              <a:t>Modelo iterativo e incremental</a:t>
            </a:r>
          </a:p>
          <a:p>
            <a:r>
              <a:rPr lang="pt-BR" dirty="0" smtClean="0"/>
              <a:t>Gestão de Projetos:</a:t>
            </a:r>
          </a:p>
          <a:p>
            <a:pPr lvl="1"/>
            <a:r>
              <a:rPr lang="pt-BR" dirty="0" smtClean="0"/>
              <a:t>PMBOK (</a:t>
            </a:r>
            <a:r>
              <a:rPr lang="en-US" i="1" dirty="0" smtClean="0"/>
              <a:t>Project Management Body of Knowledge</a:t>
            </a:r>
            <a:r>
              <a:rPr lang="pt-BR" dirty="0" smtClean="0"/>
              <a:t>) e/ou SCRUN</a:t>
            </a:r>
          </a:p>
          <a:p>
            <a:r>
              <a:rPr lang="pt-BR" dirty="0" smtClean="0"/>
              <a:t>Ambientes:</a:t>
            </a:r>
          </a:p>
          <a:p>
            <a:pPr lvl="1"/>
            <a:r>
              <a:rPr lang="pt-BR" dirty="0" smtClean="0"/>
              <a:t>Windows:	</a:t>
            </a:r>
            <a:r>
              <a:rPr lang="pt-BR" dirty="0" err="1" smtClean="0"/>
              <a:t>Clients</a:t>
            </a:r>
            <a:r>
              <a:rPr lang="pt-BR" dirty="0" smtClean="0"/>
              <a:t>, estações de trabalho e file </a:t>
            </a:r>
            <a:r>
              <a:rPr lang="pt-BR" dirty="0" err="1" smtClean="0"/>
              <a:t>server</a:t>
            </a:r>
            <a:endParaRPr lang="pt-BR" dirty="0" smtClean="0"/>
          </a:p>
          <a:p>
            <a:pPr lvl="1"/>
            <a:r>
              <a:rPr lang="pt-BR" dirty="0" smtClean="0"/>
              <a:t>Linux:	Web, application e database </a:t>
            </a:r>
            <a:r>
              <a:rPr lang="pt-BR" dirty="0" err="1" smtClean="0"/>
              <a:t>servers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2348880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de perspectivas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179512" y="1774825"/>
          <a:ext cx="8712968" cy="172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/>
        </p:nvGraphicFramePr>
        <p:xfrm>
          <a:off x="-180528" y="4005064"/>
          <a:ext cx="590465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a 5"/>
          <p:cNvGraphicFramePr/>
          <p:nvPr/>
        </p:nvGraphicFramePr>
        <p:xfrm>
          <a:off x="683568" y="5373216"/>
          <a:ext cx="590465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pSp>
        <p:nvGrpSpPr>
          <p:cNvPr id="9" name="Grupo 8"/>
          <p:cNvGrpSpPr/>
          <p:nvPr/>
        </p:nvGrpSpPr>
        <p:grpSpPr>
          <a:xfrm>
            <a:off x="6372200" y="3838465"/>
            <a:ext cx="2736304" cy="2893741"/>
            <a:chOff x="7164288" y="3838465"/>
            <a:chExt cx="2736304" cy="2893741"/>
          </a:xfrm>
        </p:grpSpPr>
        <p:sp>
          <p:nvSpPr>
            <p:cNvPr id="7" name="Chave direita 6"/>
            <p:cNvSpPr/>
            <p:nvPr/>
          </p:nvSpPr>
          <p:spPr>
            <a:xfrm>
              <a:off x="7164288" y="3861048"/>
              <a:ext cx="864096" cy="2808312"/>
            </a:xfrm>
            <a:prstGeom prst="rightBrac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CaixaDeTexto 7"/>
            <p:cNvSpPr txBox="1"/>
            <p:nvPr/>
          </p:nvSpPr>
          <p:spPr>
            <a:xfrm rot="5400000">
              <a:off x="7545780" y="4377395"/>
              <a:ext cx="2893741" cy="1815882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pt-BR" sz="2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Atraso 2 a 3 anos</a:t>
              </a:r>
            </a:p>
            <a:p>
              <a:pPr algn="ctr"/>
              <a:r>
                <a:rPr lang="pt-BR" sz="2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(USA </a:t>
              </a:r>
              <a:r>
                <a:rPr lang="pt-BR" sz="2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sym typeface="Wingdings"/>
                </a:rPr>
                <a:t> Brasil)</a:t>
              </a:r>
              <a:endParaRPr lang="pt-BR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  <a:p>
              <a:pPr algn="ctr"/>
              <a:r>
                <a:rPr lang="pt-BR" sz="2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+</a:t>
              </a:r>
            </a:p>
            <a:p>
              <a:pPr algn="ctr"/>
              <a:r>
                <a:rPr lang="pt-BR" sz="2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Ciclo de 2 Anos</a:t>
              </a:r>
              <a:endPara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Cenário atual</a:t>
            </a:r>
          </a:p>
          <a:p>
            <a:r>
              <a:rPr lang="pt-BR" dirty="0" smtClean="0"/>
              <a:t>Análise de perspectivas</a:t>
            </a:r>
          </a:p>
          <a:p>
            <a:r>
              <a:rPr lang="pt-BR" dirty="0" smtClean="0"/>
              <a:t>Desafios e soluções de 2009</a:t>
            </a:r>
          </a:p>
          <a:p>
            <a:r>
              <a:rPr lang="pt-BR" dirty="0" smtClean="0"/>
              <a:t>Tendências 2010</a:t>
            </a:r>
          </a:p>
          <a:p>
            <a:r>
              <a:rPr lang="pt-BR" dirty="0" smtClean="0"/>
              <a:t>Desafios e soluções de 2010</a:t>
            </a:r>
          </a:p>
          <a:p>
            <a:r>
              <a:rPr lang="pt-BR" dirty="0" smtClean="0"/>
              <a:t>Tendências 2011</a:t>
            </a:r>
          </a:p>
          <a:p>
            <a:r>
              <a:rPr lang="pt-BR" dirty="0" smtClean="0"/>
              <a:t>Tendências para Brasil até 2015</a:t>
            </a:r>
          </a:p>
          <a:p>
            <a:r>
              <a:rPr lang="pt-BR" dirty="0" smtClean="0"/>
              <a:t>Tendências para o desenvolvimento de software no Brasil até 2015</a:t>
            </a:r>
            <a:endParaRPr lang="en-US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467544" y="2852936"/>
            <a:ext cx="8136904" cy="504056"/>
          </a:xfrm>
          <a:prstGeom prst="round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Top 10 desafios dos </a:t>
            </a:r>
            <a:r>
              <a:rPr lang="pt-BR" dirty="0" err="1" smtClean="0"/>
              <a:t>CIOs</a:t>
            </a:r>
            <a:r>
              <a:rPr lang="pt-BR" dirty="0" smtClean="0"/>
              <a:t> em 2009</a:t>
            </a:r>
            <a:endParaRPr lang="en-US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Produtividade do negócio e redução de custos</a:t>
            </a:r>
          </a:p>
          <a:p>
            <a:r>
              <a:rPr lang="pt-BR" dirty="0" smtClean="0"/>
              <a:t>Alinhamento de TI com negócio</a:t>
            </a:r>
          </a:p>
          <a:p>
            <a:r>
              <a:rPr lang="pt-BR" dirty="0" smtClean="0"/>
              <a:t>Agilidade do negócio e time to </a:t>
            </a:r>
            <a:r>
              <a:rPr lang="pt-BR" dirty="0" err="1" smtClean="0"/>
              <a:t>market</a:t>
            </a:r>
            <a:endParaRPr lang="pt-BR" dirty="0" smtClean="0"/>
          </a:p>
          <a:p>
            <a:r>
              <a:rPr lang="pt-BR" dirty="0" smtClean="0"/>
              <a:t>Reengenharia de processos de negócio</a:t>
            </a:r>
          </a:p>
          <a:p>
            <a:r>
              <a:rPr lang="pt-BR" dirty="0" smtClean="0"/>
              <a:t>Redução dos custos de TI</a:t>
            </a:r>
          </a:p>
          <a:p>
            <a:r>
              <a:rPr lang="pt-BR" dirty="0" smtClean="0"/>
              <a:t>Confiabilidade e eficiência de TI</a:t>
            </a:r>
          </a:p>
          <a:p>
            <a:r>
              <a:rPr lang="pt-BR" dirty="0" smtClean="0"/>
              <a:t>Planejamento estratégico de TI</a:t>
            </a:r>
          </a:p>
          <a:p>
            <a:r>
              <a:rPr lang="pt-BR" dirty="0" smtClean="0"/>
              <a:t>Geração de faturamento com inovações de TI</a:t>
            </a:r>
          </a:p>
          <a:p>
            <a:r>
              <a:rPr lang="pt-BR" dirty="0" smtClean="0"/>
              <a:t>O papel do CIO (</a:t>
            </a:r>
            <a:r>
              <a:rPr lang="en-US" i="1" dirty="0" smtClean="0"/>
              <a:t>Chief Information Officers</a:t>
            </a:r>
            <a:r>
              <a:rPr lang="en-US" dirty="0" smtClean="0"/>
              <a:t>)</a:t>
            </a:r>
            <a:r>
              <a:rPr lang="pt-BR" dirty="0" smtClean="0"/>
              <a:t> como liderança</a:t>
            </a:r>
            <a:endParaRPr lang="en-US" dirty="0" smtClean="0"/>
          </a:p>
          <a:p>
            <a:r>
              <a:rPr lang="pt-BR" dirty="0" smtClean="0"/>
              <a:t>Privacidade e segurança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3347864" y="6442455"/>
            <a:ext cx="5633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Fonte: </a:t>
            </a:r>
            <a:r>
              <a:rPr lang="pt-BR" sz="1200" u="none" dirty="0" smtClean="0">
                <a:latin typeface="Verdana" pitchFamily="34" charset="0"/>
                <a:ea typeface="Verdana" pitchFamily="34" charset="0"/>
                <a:cs typeface="Verdana" pitchFamily="34" charset="0"/>
                <a:hlinkClick r:id="rId2"/>
              </a:rPr>
              <a:t>www.information-management.com/news/-10016150-1.html</a:t>
            </a:r>
            <a:endParaRPr lang="en-US" sz="1200" u="non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Imagem 10" descr="f1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54435" y="5678268"/>
            <a:ext cx="2688208" cy="790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Possíveis soluções de 2009</a:t>
            </a:r>
            <a:endParaRPr lang="en-US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774824"/>
          <a:ext cx="8363272" cy="4678511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4556443"/>
                <a:gridCol w="3806829"/>
              </a:tblGrid>
              <a:tr h="440118">
                <a:tc>
                  <a:txBody>
                    <a:bodyPr/>
                    <a:lstStyle/>
                    <a:p>
                      <a:r>
                        <a:rPr lang="pt-BR" dirty="0" smtClean="0"/>
                        <a:t>Desafios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Soluções</a:t>
                      </a:r>
                      <a:endParaRPr lang="en-US" dirty="0"/>
                    </a:p>
                  </a:txBody>
                  <a:tcPr anchor="ctr"/>
                </a:tc>
              </a:tr>
              <a:tr h="759655">
                <a:tc>
                  <a:txBody>
                    <a:bodyPr/>
                    <a:lstStyle/>
                    <a:p>
                      <a:pPr lvl="0"/>
                      <a:r>
                        <a:rPr lang="pt-BR" dirty="0" smtClean="0"/>
                        <a:t>O papel do CIO como liderança</a:t>
                      </a:r>
                    </a:p>
                    <a:p>
                      <a:pPr lvl="0"/>
                      <a:r>
                        <a:rPr lang="pt-BR" dirty="0" smtClean="0"/>
                        <a:t>Geração de faturamento com inovações de TI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Criação de janelas de oportunidade</a:t>
                      </a:r>
                      <a:endParaRPr lang="en-US" dirty="0"/>
                    </a:p>
                  </a:txBody>
                  <a:tcPr anchor="ctr"/>
                </a:tc>
              </a:tr>
              <a:tr h="759655">
                <a:tc>
                  <a:txBody>
                    <a:bodyPr/>
                    <a:lstStyle/>
                    <a:p>
                      <a:pPr lvl="0"/>
                      <a:r>
                        <a:rPr lang="pt-BR" dirty="0" smtClean="0"/>
                        <a:t>Planejamento estratégico de TI</a:t>
                      </a:r>
                    </a:p>
                    <a:p>
                      <a:pPr lvl="0"/>
                      <a:r>
                        <a:rPr lang="pt-BR" dirty="0" smtClean="0"/>
                        <a:t>Alinhamento de TI com negócio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Plano diretor de TI</a:t>
                      </a:r>
                    </a:p>
                  </a:txBody>
                  <a:tcPr anchor="ctr"/>
                </a:tc>
              </a:tr>
              <a:tr h="7596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Produtividade do negócio e redução de custos</a:t>
                      </a:r>
                    </a:p>
                    <a:p>
                      <a:pPr lvl="0"/>
                      <a:r>
                        <a:rPr lang="pt-BR" dirty="0" smtClean="0"/>
                        <a:t>Reengenharia de processos de negócio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[Re]desenho</a:t>
                      </a:r>
                      <a:r>
                        <a:rPr lang="pt-BR" baseline="0" dirty="0" smtClean="0"/>
                        <a:t> dos processos de negócio</a:t>
                      </a:r>
                      <a:endParaRPr lang="en-US" dirty="0"/>
                    </a:p>
                  </a:txBody>
                  <a:tcPr anchor="ctr"/>
                </a:tc>
              </a:tr>
              <a:tr h="759655">
                <a:tc>
                  <a:txBody>
                    <a:bodyPr/>
                    <a:lstStyle/>
                    <a:p>
                      <a:pPr lvl="0"/>
                      <a:r>
                        <a:rPr lang="pt-BR" dirty="0" smtClean="0"/>
                        <a:t>Privacidade e segurança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Segurança</a:t>
                      </a:r>
                      <a:r>
                        <a:rPr lang="pt-BR" baseline="0" dirty="0" smtClean="0"/>
                        <a:t> em operação e no desenvolvimento</a:t>
                      </a:r>
                      <a:endParaRPr lang="en-US" dirty="0"/>
                    </a:p>
                  </a:txBody>
                  <a:tcPr anchor="ctr"/>
                </a:tc>
              </a:tr>
              <a:tr h="440118">
                <a:tc>
                  <a:txBody>
                    <a:bodyPr/>
                    <a:lstStyle/>
                    <a:p>
                      <a:r>
                        <a:rPr lang="pt-BR" dirty="0" smtClean="0"/>
                        <a:t>Agilidade do negócio e time to </a:t>
                      </a:r>
                      <a:r>
                        <a:rPr lang="pt-BR" dirty="0" err="1" smtClean="0"/>
                        <a:t>market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Cloud</a:t>
                      </a:r>
                      <a:r>
                        <a:rPr lang="pt-BR" dirty="0" smtClean="0"/>
                        <a:t> computing</a:t>
                      </a:r>
                      <a:endParaRPr lang="en-US" dirty="0"/>
                    </a:p>
                  </a:txBody>
                  <a:tcPr anchor="ctr"/>
                </a:tc>
              </a:tr>
              <a:tr h="759655">
                <a:tc>
                  <a:txBody>
                    <a:bodyPr/>
                    <a:lstStyle/>
                    <a:p>
                      <a:r>
                        <a:rPr lang="pt-BR" dirty="0" smtClean="0"/>
                        <a:t>Redução dos custos de TI</a:t>
                      </a:r>
                    </a:p>
                    <a:p>
                      <a:r>
                        <a:rPr lang="pt-BR" dirty="0" smtClean="0"/>
                        <a:t>Confiabilidade e eficiência de TI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Uso de frameworks de TI (ITIL)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3017</TotalTime>
  <Words>1289</Words>
  <Application>Microsoft Office PowerPoint</Application>
  <PresentationFormat>Apresentação na tela (4:3)</PresentationFormat>
  <Paragraphs>282</Paragraphs>
  <Slides>23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4" baseType="lpstr">
      <vt:lpstr>Módulo</vt:lpstr>
      <vt:lpstr>Perspectivas do Desenvolvimento de Software</vt:lpstr>
      <vt:lpstr>Agenda</vt:lpstr>
      <vt:lpstr>Cenário atual</vt:lpstr>
      <vt:lpstr>Cenário atual</vt:lpstr>
      <vt:lpstr>Agenda</vt:lpstr>
      <vt:lpstr>Análise de perspectivas</vt:lpstr>
      <vt:lpstr>Agenda</vt:lpstr>
      <vt:lpstr>Top 10 desafios dos CIOs em 2009</vt:lpstr>
      <vt:lpstr>Possíveis soluções de 2009</vt:lpstr>
      <vt:lpstr>Agenda</vt:lpstr>
      <vt:lpstr>Tendências 2010</vt:lpstr>
      <vt:lpstr>Agenda</vt:lpstr>
      <vt:lpstr>Top 10 desafios dos CIOs em 2010</vt:lpstr>
      <vt:lpstr>Possíveis soluções de 2010</vt:lpstr>
      <vt:lpstr>Agenda</vt:lpstr>
      <vt:lpstr>Tendências 2011</vt:lpstr>
      <vt:lpstr>Agenda</vt:lpstr>
      <vt:lpstr>Tendências para Brasil até 2015</vt:lpstr>
      <vt:lpstr>Tendências para Brasil até 2015</vt:lpstr>
      <vt:lpstr>Agenda</vt:lpstr>
      <vt:lpstr>Tendências para o desenvolvimento de software no Brasil até 2015</vt:lpstr>
      <vt:lpstr>Referências</vt:lpstr>
      <vt:lpstr>Perspectivas do Desenvolvimento de Software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Sustentabilidade &amp; Empregabilidade</dc:title>
  <dc:creator>marciorm</dc:creator>
  <cp:lastModifiedBy>MARCIO AURELIO RIBEIRO MOREIRA</cp:lastModifiedBy>
  <cp:revision>260</cp:revision>
  <dcterms:created xsi:type="dcterms:W3CDTF">2008-05-19T15:53:37Z</dcterms:created>
  <dcterms:modified xsi:type="dcterms:W3CDTF">2010-12-01T10:23:57Z</dcterms:modified>
</cp:coreProperties>
</file>