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17" r:id="rId2"/>
    <p:sldId id="318" r:id="rId3"/>
    <p:sldId id="319" r:id="rId4"/>
    <p:sldId id="324" r:id="rId5"/>
    <p:sldId id="327" r:id="rId6"/>
    <p:sldId id="328" r:id="rId7"/>
    <p:sldId id="329" r:id="rId8"/>
    <p:sldId id="330" r:id="rId9"/>
    <p:sldId id="320" r:id="rId10"/>
    <p:sldId id="321" r:id="rId11"/>
    <p:sldId id="331" r:id="rId12"/>
    <p:sldId id="325" r:id="rId13"/>
    <p:sldId id="326" r:id="rId14"/>
    <p:sldId id="309" r:id="rId15"/>
  </p:sldIdLst>
  <p:sldSz cx="9144000" cy="6858000" type="screen4x3"/>
  <p:notesSz cx="6921500" cy="9423400"/>
  <p:defaultTextStyle>
    <a:defPPr>
      <a:defRPr lang="pt-BR"/>
    </a:defPPr>
    <a:lvl1pPr algn="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CC"/>
    <a:srgbClr val="0000FF"/>
    <a:srgbClr val="0000CC"/>
    <a:srgbClr val="333399"/>
    <a:srgbClr val="993300"/>
    <a:srgbClr val="FFCCFF"/>
    <a:srgbClr val="66FFFF"/>
    <a:srgbClr val="33CC33"/>
    <a:srgbClr val="CCFFCC"/>
    <a:srgbClr val="FF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03" autoAdjust="0"/>
    <p:restoredTop sz="91486" autoAdjust="0"/>
  </p:normalViewPr>
  <p:slideViewPr>
    <p:cSldViewPr snapToGrid="0"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556" y="-90"/>
      </p:cViewPr>
      <p:guideLst>
        <p:guide orient="horz" pos="2968"/>
        <p:guide pos="21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Office_Excel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Office_Excel3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1"/>
          <c:h val="0.86450418391147121"/>
        </c:manualLayout>
      </c:layout>
      <c:bar3DChart>
        <c:barDir val="bar"/>
        <c:grouping val="clustered"/>
        <c:ser>
          <c:idx val="0"/>
          <c:order val="0"/>
          <c:tx>
            <c:strRef>
              <c:f>Plan1!$B$1</c:f>
              <c:strCache>
                <c:ptCount val="1"/>
                <c:pt idx="0">
                  <c:v>Vagas</c:v>
                </c:pt>
              </c:strCache>
            </c:strRef>
          </c:tx>
          <c:dLbls>
            <c:dLbl>
              <c:idx val="6"/>
              <c:layout>
                <c:manualLayout>
                  <c:x val="8.4508707659278343E-3"/>
                  <c:y val="-6.904640291789524E-3"/>
                </c:manualLayout>
              </c:layout>
              <c:showVal val="1"/>
            </c:dLbl>
            <c:dLbl>
              <c:idx val="7"/>
              <c:layout>
                <c:manualLayout>
                  <c:x val="1.2680105146763605E-2"/>
                  <c:y val="-5.7973669345723925E-3"/>
                </c:manualLayout>
              </c:layout>
              <c:showVal val="1"/>
            </c:dLbl>
            <c:showVal val="1"/>
          </c:dLbls>
          <c:cat>
            <c:strRef>
              <c:f>Plan1!$A$2:$A$10</c:f>
              <c:strCache>
                <c:ptCount val="9"/>
                <c:pt idx="0">
                  <c:v>São Paulo</c:v>
                </c:pt>
                <c:pt idx="1">
                  <c:v>Rio de Janeiro</c:v>
                </c:pt>
                <c:pt idx="2">
                  <c:v>Minas Gerais</c:v>
                </c:pt>
                <c:pt idx="3">
                  <c:v>Paraná</c:v>
                </c:pt>
                <c:pt idx="4">
                  <c:v>Rio Grande do Sul</c:v>
                </c:pt>
                <c:pt idx="5">
                  <c:v>Distrito Federal</c:v>
                </c:pt>
                <c:pt idx="6">
                  <c:v>Santa Catarina</c:v>
                </c:pt>
                <c:pt idx="7">
                  <c:v>Goiás</c:v>
                </c:pt>
                <c:pt idx="8">
                  <c:v>Bahia</c:v>
                </c:pt>
              </c:strCache>
            </c:strRef>
          </c:cat>
          <c:val>
            <c:numRef>
              <c:f>Plan1!$B$2:$B$10</c:f>
              <c:numCache>
                <c:formatCode>General</c:formatCode>
                <c:ptCount val="9"/>
                <c:pt idx="0">
                  <c:v>8187</c:v>
                </c:pt>
                <c:pt idx="1">
                  <c:v>3483</c:v>
                </c:pt>
                <c:pt idx="2">
                  <c:v>2652</c:v>
                </c:pt>
                <c:pt idx="3">
                  <c:v>2227</c:v>
                </c:pt>
                <c:pt idx="4">
                  <c:v>919</c:v>
                </c:pt>
                <c:pt idx="5">
                  <c:v>651</c:v>
                </c:pt>
                <c:pt idx="6">
                  <c:v>472</c:v>
                </c:pt>
                <c:pt idx="7">
                  <c:v>175</c:v>
                </c:pt>
                <c:pt idx="8">
                  <c:v>132</c:v>
                </c:pt>
              </c:numCache>
            </c:numRef>
          </c:val>
        </c:ser>
        <c:shape val="cylinder"/>
        <c:axId val="75672192"/>
        <c:axId val="75670656"/>
        <c:axId val="0"/>
      </c:bar3DChart>
      <c:valAx>
        <c:axId val="75670656"/>
        <c:scaling>
          <c:orientation val="minMax"/>
        </c:scaling>
        <c:axPos val="b"/>
        <c:majorGridlines/>
        <c:numFmt formatCode="General" sourceLinked="1"/>
        <c:tickLblPos val="nextTo"/>
        <c:crossAx val="75672192"/>
        <c:crosses val="autoZero"/>
        <c:crossBetween val="between"/>
      </c:valAx>
      <c:catAx>
        <c:axId val="75672192"/>
        <c:scaling>
          <c:orientation val="minMax"/>
        </c:scaling>
        <c:axPos val="l"/>
        <c:tickLblPos val="nextTo"/>
        <c:crossAx val="75670656"/>
        <c:crosses val="autoZero"/>
        <c:auto val="1"/>
        <c:lblAlgn val="ctr"/>
        <c:lblOffset val="100"/>
      </c:catAx>
    </c:plotArea>
    <c:plotVisOnly val="1"/>
  </c:chart>
  <c:txPr>
    <a:bodyPr/>
    <a:lstStyle/>
    <a:p>
      <a:pPr>
        <a:defRPr sz="1200">
          <a:latin typeface="Verdana" pitchFamily="34" charset="0"/>
          <a:ea typeface="Verdana" pitchFamily="34" charset="0"/>
          <a:cs typeface="Verdana" pitchFamily="34" charset="0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1"/>
          <c:h val="0.86450418391147121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Vagas</c:v>
                </c:pt>
              </c:strCache>
            </c:strRef>
          </c:tx>
          <c:explosion val="25"/>
          <c:dLbls>
            <c:dLbl>
              <c:idx val="0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layout>
                <c:manualLayout>
                  <c:x val="-0.11518276622605418"/>
                  <c:y val="4.4938204451647139E-2"/>
                </c:manualLayout>
              </c:layout>
              <c:showVal val="1"/>
              <c:showPercent val="1"/>
            </c:dLbl>
            <c:dLbl>
              <c:idx val="7"/>
              <c:layout>
                <c:manualLayout>
                  <c:x val="0.20265362375722321"/>
                  <c:y val="-0.14802739506543897"/>
                </c:manualLayout>
              </c:layout>
              <c:showVal val="1"/>
              <c:showPercent val="1"/>
            </c:dLbl>
            <c:showVal val="1"/>
            <c:showPercent val="1"/>
            <c:showLeaderLines val="1"/>
          </c:dLbls>
          <c:cat>
            <c:strRef>
              <c:f>Plan1!$A$2:$A$9</c:f>
              <c:strCache>
                <c:ptCount val="8"/>
                <c:pt idx="0">
                  <c:v>Administração</c:v>
                </c:pt>
                <c:pt idx="1">
                  <c:v>Comercial TI</c:v>
                </c:pt>
                <c:pt idx="2">
                  <c:v>Financeira</c:v>
                </c:pt>
                <c:pt idx="3">
                  <c:v>Redes</c:v>
                </c:pt>
                <c:pt idx="4">
                  <c:v>RH</c:v>
                </c:pt>
                <c:pt idx="5">
                  <c:v>TH</c:v>
                </c:pt>
                <c:pt idx="6">
                  <c:v>TI</c:v>
                </c:pt>
                <c:pt idx="7">
                  <c:v>Vendas</c:v>
                </c:pt>
              </c:strCache>
            </c:strRef>
          </c:cat>
          <c:val>
            <c:numRef>
              <c:f>Plan1!$B$2:$B$9</c:f>
              <c:numCache>
                <c:formatCode>General</c:formatCode>
                <c:ptCount val="8"/>
                <c:pt idx="0">
                  <c:v>3</c:v>
                </c:pt>
                <c:pt idx="1">
                  <c:v>8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61</c:v>
                </c:pt>
                <c:pt idx="7">
                  <c:v>164</c:v>
                </c:pt>
              </c:numCache>
            </c:numRef>
          </c:val>
        </c:ser>
      </c:pie3DChart>
    </c:plotArea>
    <c:legend>
      <c:legendPos val="b"/>
      <c:layout/>
    </c:legend>
    <c:plotVisOnly val="1"/>
  </c:chart>
  <c:txPr>
    <a:bodyPr/>
    <a:lstStyle/>
    <a:p>
      <a:pPr>
        <a:defRPr sz="1200">
          <a:latin typeface="Verdana" pitchFamily="34" charset="0"/>
          <a:ea typeface="Verdana" pitchFamily="34" charset="0"/>
          <a:cs typeface="Verdana" pitchFamily="34" charset="0"/>
        </a:defRPr>
      </a:pPr>
      <a:endParaRPr lang="en-US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1"/>
          <c:h val="0.86450418391147121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Vagas</c:v>
                </c:pt>
              </c:strCache>
            </c:strRef>
          </c:tx>
          <c:explosion val="25"/>
          <c:dLbls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dLbl>
              <c:idx val="4"/>
              <c:layout>
                <c:manualLayout>
                  <c:x val="-0.19056913024555536"/>
                  <c:y val="-0.20073488252952276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Val val="1"/>
              <c:showPercent val="1"/>
            </c:dLbl>
            <c:dLbl>
              <c:idx val="5"/>
              <c:layout>
                <c:manualLayout>
                  <c:x val="0.142321975991758"/>
                  <c:y val="8.0915148673134495E-3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Val val="1"/>
              <c:showPercent val="1"/>
            </c:dLbl>
            <c:showVal val="1"/>
            <c:showPercent val="1"/>
            <c:showLeaderLines val="1"/>
          </c:dLbls>
          <c:cat>
            <c:strRef>
              <c:f>Plan1!$A$2:$A$7</c:f>
              <c:strCache>
                <c:ptCount val="6"/>
                <c:pt idx="0">
                  <c:v>Gerente</c:v>
                </c:pt>
                <c:pt idx="1">
                  <c:v>Vendedor</c:v>
                </c:pt>
                <c:pt idx="2">
                  <c:v>Arquiteto</c:v>
                </c:pt>
                <c:pt idx="3">
                  <c:v>Estagiário</c:v>
                </c:pt>
                <c:pt idx="4">
                  <c:v>Analista</c:v>
                </c:pt>
                <c:pt idx="5">
                  <c:v>Desenvolvedor</c:v>
                </c:pt>
              </c:strCache>
            </c:strRef>
          </c:cat>
          <c:val>
            <c:numRef>
              <c:f>Plan1!$B$2:$B$7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9</c:v>
                </c:pt>
                <c:pt idx="4">
                  <c:v>20</c:v>
                </c:pt>
                <c:pt idx="5">
                  <c:v>32</c:v>
                </c:pt>
              </c:numCache>
            </c:numRef>
          </c:val>
        </c:ser>
      </c:pie3DChart>
    </c:plotArea>
    <c:legend>
      <c:legendPos val="b"/>
      <c:layout>
        <c:manualLayout>
          <c:xMode val="edge"/>
          <c:yMode val="edge"/>
          <c:x val="2.6568766491509133E-2"/>
          <c:y val="0.78673991679631661"/>
          <c:w val="0.95892404782273488"/>
          <c:h val="0.19381901642489496"/>
        </c:manualLayout>
      </c:layout>
    </c:legend>
    <c:plotVisOnly val="1"/>
  </c:chart>
  <c:txPr>
    <a:bodyPr/>
    <a:lstStyle/>
    <a:p>
      <a:pPr>
        <a:defRPr sz="1200">
          <a:latin typeface="Verdana" pitchFamily="34" charset="0"/>
          <a:ea typeface="Verdana" pitchFamily="34" charset="0"/>
          <a:cs typeface="Verdana" pitchFamily="34" charset="0"/>
        </a:defRPr>
      </a:pPr>
      <a:endParaRPr lang="en-US"/>
    </a:p>
  </c:txPr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97" tIns="46698" rIns="93397" bIns="46698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u="none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2713" y="0"/>
            <a:ext cx="2998787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97" tIns="46698" rIns="93397" bIns="46698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u="none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51913"/>
            <a:ext cx="2998788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97" tIns="46698" rIns="93397" bIns="46698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u="none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2713" y="8951913"/>
            <a:ext cx="2998787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97" tIns="46698" rIns="93397" bIns="46698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u="none"/>
            </a:lvl1pPr>
          </a:lstStyle>
          <a:p>
            <a:pPr>
              <a:defRPr/>
            </a:pPr>
            <a:fld id="{B748F1BE-1432-45FA-9CDD-AF3092F33B9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98788" cy="471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921125" y="0"/>
            <a:ext cx="2998788" cy="471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CC53A-51C0-435F-91CC-2E58549FF428}" type="datetimeFigureOut">
              <a:rPr lang="pt-BR" smtClean="0"/>
              <a:pPr/>
              <a:t>18/11/2010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706438"/>
            <a:ext cx="4711700" cy="3533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92150" y="4476750"/>
            <a:ext cx="5537200" cy="4240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950325"/>
            <a:ext cx="2998788" cy="471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921125" y="8950325"/>
            <a:ext cx="2998788" cy="471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3FBAB-B55F-4964-9FC5-AAC45040013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3AD88F-E239-406B-8D17-F662EB1C4474}" type="slidenum">
              <a:rPr lang="pt-BR" smtClean="0"/>
              <a:pPr/>
              <a:t>14</a:t>
            </a:fld>
            <a:endParaRPr lang="pt-BR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f1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8562"/>
            <a:ext cx="9144000" cy="6840876"/>
          </a:xfrm>
          <a:prstGeom prst="rect">
            <a:avLst/>
          </a:prstGeom>
        </p:spPr>
      </p:pic>
      <p:sp>
        <p:nvSpPr>
          <p:cNvPr id="7" name="Título 6"/>
          <p:cNvSpPr>
            <a:spLocks noGrp="1"/>
          </p:cNvSpPr>
          <p:nvPr>
            <p:ph type="title" hasCustomPrompt="1"/>
          </p:nvPr>
        </p:nvSpPr>
        <p:spPr>
          <a:xfrm>
            <a:off x="450743" y="1340285"/>
            <a:ext cx="8229600" cy="2343068"/>
          </a:xfrm>
          <a:prstGeom prst="rect">
            <a:avLst/>
          </a:prstGeom>
        </p:spPr>
        <p:txBody>
          <a:bodyPr anchor="ctr"/>
          <a:lstStyle>
            <a:lvl1pPr>
              <a:defRPr sz="3000" b="1">
                <a:latin typeface="Verdana" pitchFamily="34" charset="0"/>
              </a:defRPr>
            </a:lvl1pPr>
          </a:lstStyle>
          <a:p>
            <a:r>
              <a:rPr lang="pt-BR" dirty="0" smtClean="0"/>
              <a:t>Título da Apresentação</a:t>
            </a:r>
            <a:endParaRPr lang="pt-BR" dirty="0"/>
          </a:p>
        </p:txBody>
      </p:sp>
      <p:pic>
        <p:nvPicPr>
          <p:cNvPr id="14" name="Imagem 7" descr="algar.jp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23075" y="327025"/>
            <a:ext cx="188912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e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722312" y="2813675"/>
            <a:ext cx="7772400" cy="1362075"/>
          </a:xfrm>
          <a:prstGeom prst="rect">
            <a:avLst/>
          </a:prstGeom>
        </p:spPr>
        <p:txBody>
          <a:bodyPr anchor="ctr"/>
          <a:lstStyle>
            <a:lvl1pPr algn="ctr">
              <a:defRPr sz="3000" b="1" cap="none" baseline="0">
                <a:latin typeface="Verdana" pitchFamily="34" charset="0"/>
              </a:defRPr>
            </a:lvl1pPr>
          </a:lstStyle>
          <a:p>
            <a:r>
              <a:rPr lang="pt-BR" dirty="0" smtClean="0"/>
              <a:t>Título da Seção</a:t>
            </a:r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8655" y="648723"/>
            <a:ext cx="8520545" cy="1013822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latin typeface="Verdana" pitchFamily="34" charset="0"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18655" y="1759527"/>
            <a:ext cx="8520545" cy="4668981"/>
          </a:xfrm>
          <a:prstGeom prst="rect">
            <a:avLst/>
          </a:prstGeom>
        </p:spPr>
        <p:txBody>
          <a:bodyPr/>
          <a:lstStyle>
            <a:lvl1pPr>
              <a:buClr>
                <a:srgbClr val="0000CC"/>
              </a:buClr>
              <a:buFont typeface="Wingdings" pitchFamily="2" charset="2"/>
              <a:buChar char="Ø"/>
              <a:defRPr sz="2400">
                <a:latin typeface="Verdana" pitchFamily="34" charset="0"/>
              </a:defRPr>
            </a:lvl1pPr>
            <a:lvl2pPr>
              <a:buClr>
                <a:srgbClr val="0066FF"/>
              </a:buClr>
              <a:buFont typeface="Wingdings" pitchFamily="2" charset="2"/>
              <a:buChar char="v"/>
              <a:defRPr sz="2000">
                <a:latin typeface="Verdana" pitchFamily="34" charset="0"/>
              </a:defRPr>
            </a:lvl2pPr>
            <a:lvl3pPr>
              <a:buClr>
                <a:srgbClr val="004A82"/>
              </a:buClr>
              <a:defRPr sz="1800">
                <a:latin typeface="Verdana" pitchFamily="34" charset="0"/>
              </a:defRPr>
            </a:lvl3pPr>
            <a:lvl4pPr>
              <a:buClr>
                <a:srgbClr val="0066FF"/>
              </a:buClr>
              <a:defRPr sz="1600"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2"/>
          <p:cNvSpPr>
            <a:spLocks noGrp="1"/>
          </p:cNvSpPr>
          <p:nvPr>
            <p:ph idx="10"/>
          </p:nvPr>
        </p:nvSpPr>
        <p:spPr>
          <a:xfrm>
            <a:off x="318655" y="1759527"/>
            <a:ext cx="4211781" cy="4668981"/>
          </a:xfrm>
          <a:prstGeom prst="rect">
            <a:avLst/>
          </a:prstGeom>
        </p:spPr>
        <p:txBody>
          <a:bodyPr/>
          <a:lstStyle>
            <a:lvl1pPr>
              <a:buClr>
                <a:srgbClr val="0000CC"/>
              </a:buClr>
              <a:buFont typeface="Wingdings" pitchFamily="2" charset="2"/>
              <a:buChar char="Ø"/>
              <a:defRPr sz="2400">
                <a:latin typeface="Verdana" pitchFamily="34" charset="0"/>
              </a:defRPr>
            </a:lvl1pPr>
            <a:lvl2pPr>
              <a:buClr>
                <a:srgbClr val="0066FF"/>
              </a:buClr>
              <a:buFont typeface="Wingdings" pitchFamily="2" charset="2"/>
              <a:buChar char="v"/>
              <a:defRPr sz="2000">
                <a:latin typeface="Verdana" pitchFamily="34" charset="0"/>
              </a:defRPr>
            </a:lvl2pPr>
            <a:lvl3pPr>
              <a:buClr>
                <a:srgbClr val="004A82"/>
              </a:buClr>
              <a:defRPr sz="1800">
                <a:latin typeface="Verdana" pitchFamily="34" charset="0"/>
              </a:defRPr>
            </a:lvl3pPr>
            <a:lvl4pPr>
              <a:buClr>
                <a:srgbClr val="0066FF"/>
              </a:buClr>
              <a:defRPr sz="1600"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1"/>
          </p:nvPr>
        </p:nvSpPr>
        <p:spPr>
          <a:xfrm>
            <a:off x="4627555" y="1759522"/>
            <a:ext cx="4211781" cy="4668981"/>
          </a:xfrm>
          <a:prstGeom prst="rect">
            <a:avLst/>
          </a:prstGeom>
        </p:spPr>
        <p:txBody>
          <a:bodyPr/>
          <a:lstStyle>
            <a:lvl1pPr>
              <a:buClr>
                <a:srgbClr val="0000CC"/>
              </a:buClr>
              <a:buFont typeface="Wingdings" pitchFamily="2" charset="2"/>
              <a:buChar char="Ø"/>
              <a:defRPr sz="2400">
                <a:latin typeface="Verdana" pitchFamily="34" charset="0"/>
              </a:defRPr>
            </a:lvl1pPr>
            <a:lvl2pPr>
              <a:buClr>
                <a:srgbClr val="0066FF"/>
              </a:buClr>
              <a:buFont typeface="Wingdings" pitchFamily="2" charset="2"/>
              <a:buChar char="v"/>
              <a:defRPr sz="2000">
                <a:latin typeface="Verdana" pitchFamily="34" charset="0"/>
              </a:defRPr>
            </a:lvl2pPr>
            <a:lvl3pPr>
              <a:buClr>
                <a:srgbClr val="004A82"/>
              </a:buClr>
              <a:defRPr sz="1800">
                <a:latin typeface="Verdana" pitchFamily="34" charset="0"/>
              </a:defRPr>
            </a:lvl3pPr>
            <a:lvl4pPr>
              <a:buClr>
                <a:srgbClr val="0066FF"/>
              </a:buClr>
              <a:defRPr sz="1600"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318655" y="648723"/>
            <a:ext cx="8520545" cy="1013822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latin typeface="Verdana" pitchFamily="34" charset="0"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Conteúdo 2"/>
          <p:cNvSpPr>
            <a:spLocks noGrp="1"/>
          </p:cNvSpPr>
          <p:nvPr>
            <p:ph idx="10"/>
          </p:nvPr>
        </p:nvSpPr>
        <p:spPr>
          <a:xfrm>
            <a:off x="318655" y="2507673"/>
            <a:ext cx="4211781" cy="3920835"/>
          </a:xfrm>
          <a:prstGeom prst="rect">
            <a:avLst/>
          </a:prstGeom>
        </p:spPr>
        <p:txBody>
          <a:bodyPr/>
          <a:lstStyle>
            <a:lvl1pPr>
              <a:buClr>
                <a:srgbClr val="0000CC"/>
              </a:buClr>
              <a:buFont typeface="Wingdings" pitchFamily="2" charset="2"/>
              <a:buChar char="Ø"/>
              <a:defRPr sz="2400">
                <a:latin typeface="Verdana" pitchFamily="34" charset="0"/>
              </a:defRPr>
            </a:lvl1pPr>
            <a:lvl2pPr>
              <a:buClr>
                <a:srgbClr val="0066FF"/>
              </a:buClr>
              <a:buFont typeface="Wingdings" pitchFamily="2" charset="2"/>
              <a:buChar char="v"/>
              <a:defRPr sz="2000">
                <a:latin typeface="Verdana" pitchFamily="34" charset="0"/>
              </a:defRPr>
            </a:lvl2pPr>
            <a:lvl3pPr>
              <a:buClr>
                <a:srgbClr val="004A82"/>
              </a:buClr>
              <a:defRPr sz="1800">
                <a:latin typeface="Verdana" pitchFamily="34" charset="0"/>
              </a:defRPr>
            </a:lvl3pPr>
            <a:lvl4pPr>
              <a:buClr>
                <a:srgbClr val="0066FF"/>
              </a:buClr>
              <a:defRPr sz="1600"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1"/>
          </p:nvPr>
        </p:nvSpPr>
        <p:spPr>
          <a:xfrm>
            <a:off x="4627555" y="2507668"/>
            <a:ext cx="4211781" cy="3920835"/>
          </a:xfrm>
          <a:prstGeom prst="rect">
            <a:avLst/>
          </a:prstGeom>
        </p:spPr>
        <p:txBody>
          <a:bodyPr/>
          <a:lstStyle>
            <a:lvl1pPr>
              <a:buClr>
                <a:srgbClr val="0000CC"/>
              </a:buClr>
              <a:buFont typeface="Wingdings" pitchFamily="2" charset="2"/>
              <a:buChar char="Ø"/>
              <a:defRPr sz="2400">
                <a:latin typeface="Verdana" pitchFamily="34" charset="0"/>
              </a:defRPr>
            </a:lvl1pPr>
            <a:lvl2pPr>
              <a:buClr>
                <a:srgbClr val="0066FF"/>
              </a:buClr>
              <a:buFont typeface="Wingdings" pitchFamily="2" charset="2"/>
              <a:buChar char="v"/>
              <a:defRPr sz="2000">
                <a:latin typeface="Verdana" pitchFamily="34" charset="0"/>
              </a:defRPr>
            </a:lvl2pPr>
            <a:lvl3pPr>
              <a:buClr>
                <a:srgbClr val="004A82"/>
              </a:buClr>
              <a:defRPr sz="1800">
                <a:latin typeface="Verdana" pitchFamily="34" charset="0"/>
              </a:defRPr>
            </a:lvl3pPr>
            <a:lvl4pPr>
              <a:buClr>
                <a:srgbClr val="0066FF"/>
              </a:buClr>
              <a:defRPr sz="1600"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318655" y="662578"/>
            <a:ext cx="8520545" cy="1013822"/>
          </a:xfrm>
          <a:prstGeom prst="rect">
            <a:avLst/>
          </a:prstGeom>
        </p:spPr>
        <p:txBody>
          <a:bodyPr anchor="ctr"/>
          <a:lstStyle>
            <a:lvl1pPr algn="l">
              <a:defRPr sz="2800" b="1">
                <a:latin typeface="Verdana" pitchFamily="34" charset="0"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18650" y="1770648"/>
            <a:ext cx="421200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Verdan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11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31169" y="1770648"/>
            <a:ext cx="421200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Verdan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717550"/>
            <a:ext cx="8253413" cy="5735638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1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584200"/>
            <a:ext cx="91440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2" descr="algar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772400" y="65088"/>
            <a:ext cx="126047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4" r:id="rId4"/>
    <p:sldLayoutId id="2147483673" r:id="rId5"/>
    <p:sldLayoutId id="2147483675" r:id="rId6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hyperlink" Target="http://www.information-management.com/news/-10016150-1.html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hyperlink" Target="http://www.informationweek.com/news/global-cio/security/showArticle.jhtml?articleID=222002799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viu.com.br/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hyperlink" Target="http://info.abril.com.br/professional/salarios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gar.com.br/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Profissional de TI &amp; Mercado de TI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Márcio Moreira – 19/11/2010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10 principais desafios dos </a:t>
            </a:r>
            <a:r>
              <a:rPr lang="pt-BR" dirty="0" err="1" smtClean="0"/>
              <a:t>CIOs</a:t>
            </a:r>
            <a:r>
              <a:rPr lang="pt-BR" dirty="0" smtClean="0"/>
              <a:t> em 2009</a:t>
            </a:r>
            <a:endParaRPr lang="en-US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Produtividade do negócio e redução de custos</a:t>
            </a:r>
          </a:p>
          <a:p>
            <a:r>
              <a:rPr lang="pt-BR" dirty="0" smtClean="0"/>
              <a:t>Alinhamento de TI com negócio</a:t>
            </a:r>
          </a:p>
          <a:p>
            <a:r>
              <a:rPr lang="pt-BR" dirty="0" smtClean="0"/>
              <a:t>Agilidade do negócio e </a:t>
            </a:r>
            <a:r>
              <a:rPr lang="pt-BR" i="1" dirty="0" smtClean="0"/>
              <a:t>time to </a:t>
            </a:r>
            <a:r>
              <a:rPr lang="pt-BR" i="1" dirty="0" err="1" smtClean="0"/>
              <a:t>market</a:t>
            </a:r>
            <a:endParaRPr lang="pt-BR" i="1" dirty="0" smtClean="0"/>
          </a:p>
          <a:p>
            <a:r>
              <a:rPr lang="pt-BR" dirty="0" smtClean="0"/>
              <a:t>Reengenharia de processos de negócio</a:t>
            </a:r>
          </a:p>
          <a:p>
            <a:r>
              <a:rPr lang="pt-BR" dirty="0" smtClean="0"/>
              <a:t>Redução dos custos de TI</a:t>
            </a:r>
          </a:p>
          <a:p>
            <a:r>
              <a:rPr lang="pt-BR" dirty="0" smtClean="0"/>
              <a:t>Confiabilidade e eficiência de TI</a:t>
            </a:r>
          </a:p>
          <a:p>
            <a:r>
              <a:rPr lang="pt-BR" dirty="0" smtClean="0"/>
              <a:t>Planejamento estratégico de TI</a:t>
            </a:r>
          </a:p>
          <a:p>
            <a:r>
              <a:rPr lang="pt-BR" dirty="0" smtClean="0"/>
              <a:t>Geração de faturamento com inovações de TI</a:t>
            </a:r>
          </a:p>
          <a:p>
            <a:r>
              <a:rPr lang="pt-BR" dirty="0" smtClean="0"/>
              <a:t>O papel do CIO (</a:t>
            </a:r>
            <a:r>
              <a:rPr lang="en-US" i="1" dirty="0" smtClean="0"/>
              <a:t>Chief Information Officers</a:t>
            </a:r>
            <a:r>
              <a:rPr lang="en-US" dirty="0" smtClean="0"/>
              <a:t>)</a:t>
            </a:r>
            <a:r>
              <a:rPr lang="pt-BR" dirty="0" smtClean="0"/>
              <a:t> como liderança</a:t>
            </a:r>
            <a:endParaRPr lang="en-US" dirty="0" smtClean="0"/>
          </a:p>
          <a:p>
            <a:r>
              <a:rPr lang="pt-BR" dirty="0" smtClean="0"/>
              <a:t>Privacidade e segurança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3210033" y="6442455"/>
            <a:ext cx="5633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Fonte: </a:t>
            </a:r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www.information-management.com/news/-10016150-1.html</a:t>
            </a:r>
            <a:endParaRPr lang="en-US" sz="12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" name="Imagem 10" descr="f1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54435" y="5678268"/>
            <a:ext cx="2688208" cy="7906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10 principais desafios dos </a:t>
            </a:r>
            <a:r>
              <a:rPr lang="pt-BR" dirty="0" err="1" smtClean="0"/>
              <a:t>CIOs</a:t>
            </a:r>
            <a:r>
              <a:rPr lang="pt-BR" dirty="0" smtClean="0"/>
              <a:t> em 2010</a:t>
            </a:r>
            <a:endParaRPr lang="en-US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Cloud computing</a:t>
            </a:r>
            <a:r>
              <a:rPr lang="pt-BR" dirty="0" smtClean="0"/>
              <a:t> é imperativo</a:t>
            </a:r>
          </a:p>
          <a:p>
            <a:r>
              <a:rPr lang="pt-BR" dirty="0" smtClean="0"/>
              <a:t>A armadilha do 80/20 (80% OPEX e 20% CAPEX)</a:t>
            </a:r>
          </a:p>
          <a:p>
            <a:r>
              <a:rPr lang="pt-BR" dirty="0" smtClean="0"/>
              <a:t>Crescimento da receita e engajamento do cliente</a:t>
            </a:r>
          </a:p>
          <a:p>
            <a:r>
              <a:rPr lang="pt-BR" dirty="0" smtClean="0"/>
              <a:t>Dominando o processo </a:t>
            </a:r>
            <a:r>
              <a:rPr lang="pt-BR" dirty="0" err="1" smtClean="0"/>
              <a:t>fim-a-fim</a:t>
            </a:r>
            <a:endParaRPr lang="pt-BR" dirty="0" smtClean="0"/>
          </a:p>
          <a:p>
            <a:r>
              <a:rPr lang="pt-BR" dirty="0" smtClean="0"/>
              <a:t>Análise de negócios e análise preditiva</a:t>
            </a:r>
          </a:p>
          <a:p>
            <a:r>
              <a:rPr lang="pt-BR" dirty="0" smtClean="0"/>
              <a:t>Informações externas versus informações internas</a:t>
            </a:r>
          </a:p>
          <a:p>
            <a:r>
              <a:rPr lang="it-IT" dirty="0" smtClean="0"/>
              <a:t>Prioridades, compensação e avaliação do CIO</a:t>
            </a:r>
          </a:p>
          <a:p>
            <a:r>
              <a:rPr lang="pt-BR" dirty="0" smtClean="0"/>
              <a:t>Consolidação de fornecedores com exceção radical</a:t>
            </a:r>
          </a:p>
          <a:p>
            <a:r>
              <a:rPr lang="pt-BR" dirty="0" smtClean="0"/>
              <a:t>Mobilidade corporativa e mentalidade móvel</a:t>
            </a:r>
          </a:p>
          <a:p>
            <a:r>
              <a:rPr lang="pt-BR" dirty="0" smtClean="0"/>
              <a:t>O quociente de transformação</a:t>
            </a:r>
          </a:p>
          <a:p>
            <a:endParaRPr lang="pt-BR" dirty="0" smtClean="0"/>
          </a:p>
          <a:p>
            <a:endParaRPr lang="it-IT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698176" y="6442455"/>
            <a:ext cx="8104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Fonte: </a:t>
            </a:r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www.informationweek.com/news/global-cio/security/showArticle.</a:t>
            </a:r>
            <a:r>
              <a:rPr lang="pt-BR" sz="1200" u="none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jhtml</a:t>
            </a:r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?</a:t>
            </a:r>
            <a:r>
              <a:rPr lang="pt-BR" sz="1200" u="none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articleID</a:t>
            </a:r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=222002799</a:t>
            </a:r>
            <a:endParaRPr lang="en-US" sz="12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Imagem 7" descr="f1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79152" y="5714134"/>
            <a:ext cx="2343150" cy="666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Espaço Reservado para Conteúdo 8"/>
          <p:cNvGraphicFramePr>
            <a:graphicFrameLocks noGrp="1"/>
          </p:cNvGraphicFramePr>
          <p:nvPr>
            <p:ph idx="10"/>
          </p:nvPr>
        </p:nvGraphicFramePr>
        <p:xfrm>
          <a:off x="319088" y="2508250"/>
          <a:ext cx="4211637" cy="3919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19.470 Vagas em TI no Brasil</a:t>
            </a:r>
            <a:endParaRPr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Estado</a:t>
            </a:r>
            <a:endParaRPr lang="en-US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Salário médio em SP</a:t>
            </a:r>
            <a:endParaRPr lang="en-US" dirty="0"/>
          </a:p>
        </p:txBody>
      </p:sp>
      <p:sp>
        <p:nvSpPr>
          <p:cNvPr id="8" name="CaixaDeTexto 7"/>
          <p:cNvSpPr txBox="1"/>
          <p:nvPr/>
        </p:nvSpPr>
        <p:spPr>
          <a:xfrm>
            <a:off x="2174600" y="6400889"/>
            <a:ext cx="2166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Fonte: </a:t>
            </a:r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www.ceviu.com.br</a:t>
            </a:r>
            <a:endParaRPr lang="en-US" sz="12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3" name="Espaço Reservado para Conteúdo 12"/>
          <p:cNvGraphicFramePr>
            <a:graphicFrameLocks noGrp="1"/>
          </p:cNvGraphicFramePr>
          <p:nvPr>
            <p:ph idx="11"/>
          </p:nvPr>
        </p:nvGraphicFramePr>
        <p:xfrm>
          <a:off x="4627563" y="2508250"/>
          <a:ext cx="4309747" cy="3708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18043"/>
                <a:gridCol w="727393"/>
                <a:gridCol w="727393"/>
                <a:gridCol w="736918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Cargo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Júnior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Pleno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Sênior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Analista de vendas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1.200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1.800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Técnico de hardware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1.200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1.800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Analista programador Java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3.000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4.500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6.000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DBA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3.922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5.256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8.376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Analista de sistemas 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4.761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6.284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7.620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Analista de negócios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5.096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5.675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6.033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Gerente de projetos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12.995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13.873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15.596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Gerente de TI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15.000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18.000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22.000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Executivo de TI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20.000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23.000</a:t>
                      </a:r>
                      <a:endParaRPr lang="pt-BR" sz="1100" b="0" i="0" u="none" strike="noStrike" noProof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noProof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26.000</a:t>
                      </a:r>
                      <a:endParaRPr lang="pt-BR" sz="1100" b="0" i="0" u="none" strike="noStrike" noProof="0" dirty="0">
                        <a:solidFill>
                          <a:srgbClr val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CaixaDeTexto 13"/>
          <p:cNvSpPr txBox="1"/>
          <p:nvPr/>
        </p:nvSpPr>
        <p:spPr>
          <a:xfrm>
            <a:off x="4595610" y="6400889"/>
            <a:ext cx="44145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Fonte: </a:t>
            </a:r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http://info.abril.com.br/professional/salarios/</a:t>
            </a:r>
            <a:endParaRPr lang="en-US" sz="12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5" name="Imagem 14" descr="f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96336" y="5677725"/>
            <a:ext cx="1080078" cy="930896"/>
          </a:xfrm>
          <a:prstGeom prst="rect">
            <a:avLst/>
          </a:prstGeom>
        </p:spPr>
      </p:pic>
      <p:pic>
        <p:nvPicPr>
          <p:cNvPr id="16" name="Imagem 15" descr="f1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683927" y="1219197"/>
            <a:ext cx="1248495" cy="697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Espaço Reservado para Conteúdo 8"/>
          <p:cNvGraphicFramePr>
            <a:graphicFrameLocks noGrp="1"/>
          </p:cNvGraphicFramePr>
          <p:nvPr>
            <p:ph idx="10"/>
          </p:nvPr>
        </p:nvGraphicFramePr>
        <p:xfrm>
          <a:off x="319088" y="2508250"/>
          <a:ext cx="4211637" cy="3919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242 Vagas no grupo</a:t>
            </a:r>
            <a:endParaRPr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Área de atuação</a:t>
            </a:r>
            <a:endParaRPr lang="en-US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Nível das vagas de TI</a:t>
            </a:r>
            <a:endParaRPr lang="en-US" dirty="0"/>
          </a:p>
        </p:txBody>
      </p:sp>
      <p:sp>
        <p:nvSpPr>
          <p:cNvPr id="8" name="CaixaDeTexto 7"/>
          <p:cNvSpPr txBox="1"/>
          <p:nvPr/>
        </p:nvSpPr>
        <p:spPr>
          <a:xfrm>
            <a:off x="5356878" y="6511726"/>
            <a:ext cx="3583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Fonte: </a:t>
            </a:r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www.algar.com.br</a:t>
            </a:r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trabalhe conosco.</a:t>
            </a:r>
            <a:endParaRPr lang="en-US" sz="12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0" name="Espaço Reservado para Conteúdo 8"/>
          <p:cNvGraphicFramePr>
            <a:graphicFrameLocks noGrp="1"/>
          </p:cNvGraphicFramePr>
          <p:nvPr>
            <p:ph idx="11"/>
          </p:nvPr>
        </p:nvGraphicFramePr>
        <p:xfrm>
          <a:off x="4627563" y="2508250"/>
          <a:ext cx="4211637" cy="3919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5295900" y="2260600"/>
            <a:ext cx="332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5178425" y="18700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29033" name="Text Box 9"/>
          <p:cNvSpPr txBox="1">
            <a:spLocks noChangeArrowheads="1"/>
          </p:cNvSpPr>
          <p:nvPr/>
        </p:nvSpPr>
        <p:spPr bwMode="auto">
          <a:xfrm>
            <a:off x="0" y="3025775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3600" b="1" u="none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Obrigado</a:t>
            </a:r>
            <a:r>
              <a:rPr lang="pt-BR" sz="3600" b="1" u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!</a:t>
            </a:r>
            <a:endParaRPr lang="pt-BR" sz="3600" b="1" u="none" dirty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Profissional de TI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Competências esperadas</a:t>
            </a:r>
            <a:endParaRPr lang="en-US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Conhecimentos:</a:t>
            </a:r>
          </a:p>
          <a:p>
            <a:pPr lvl="1"/>
            <a:r>
              <a:rPr lang="pt-BR" dirty="0" smtClean="0"/>
              <a:t>Graduação em computação ou similares:</a:t>
            </a:r>
          </a:p>
          <a:p>
            <a:pPr lvl="2"/>
            <a:r>
              <a:rPr lang="pt-BR" dirty="0" smtClean="0"/>
              <a:t>Orientação a objetos, linguagens orientadas a objetos (JAVA e .NET) e banco de dados SQL (</a:t>
            </a:r>
            <a:r>
              <a:rPr lang="en-US" i="1" dirty="0" smtClean="0"/>
              <a:t>Structured Query Language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Inglês intermediário ou melhor</a:t>
            </a:r>
          </a:p>
          <a:p>
            <a:pPr lvl="1"/>
            <a:r>
              <a:rPr lang="pt-BR" dirty="0" smtClean="0"/>
              <a:t>Domínio de ferramentas de modelagem de processos (BPA ou Visio) e de projeto de aplicações (EA)</a:t>
            </a:r>
          </a:p>
          <a:p>
            <a:pPr lvl="1"/>
            <a:r>
              <a:rPr lang="pt-BR" dirty="0" smtClean="0"/>
              <a:t>Conhecimento de frameworks de processos de TI:</a:t>
            </a:r>
          </a:p>
          <a:p>
            <a:pPr lvl="2"/>
            <a:r>
              <a:rPr lang="pt-BR" dirty="0" smtClean="0"/>
              <a:t>RUP (</a:t>
            </a:r>
            <a:r>
              <a:rPr lang="en-US" i="1" dirty="0" smtClean="0"/>
              <a:t>Rational Unified Process</a:t>
            </a:r>
            <a:r>
              <a:rPr lang="pt-BR" dirty="0" smtClean="0"/>
              <a:t>) e/ou XP (</a:t>
            </a:r>
            <a:r>
              <a:rPr lang="pt-BR" i="1" dirty="0" smtClean="0"/>
              <a:t>Extreme Programming</a:t>
            </a:r>
            <a:r>
              <a:rPr lang="pt-BR" dirty="0" smtClean="0"/>
              <a:t>)</a:t>
            </a:r>
          </a:p>
          <a:p>
            <a:pPr lvl="2"/>
            <a:r>
              <a:rPr lang="pt-BR" dirty="0" smtClean="0"/>
              <a:t>ITIL (</a:t>
            </a:r>
            <a:r>
              <a:rPr lang="en-US" i="1" dirty="0" smtClean="0"/>
              <a:t>Information Technology Infrastructure Library</a:t>
            </a:r>
            <a:r>
              <a:rPr lang="pt-BR" dirty="0" smtClean="0"/>
              <a:t>)</a:t>
            </a:r>
          </a:p>
          <a:p>
            <a:pPr lvl="2"/>
            <a:r>
              <a:rPr lang="pt-BR" dirty="0" smtClean="0"/>
              <a:t>PMBOK (</a:t>
            </a:r>
            <a:r>
              <a:rPr lang="en-US" i="1" dirty="0" smtClean="0"/>
              <a:t>Project Management Body of Knowledge</a:t>
            </a:r>
            <a:r>
              <a:rPr lang="pt-BR" dirty="0" smtClean="0"/>
              <a:t>) e SCRUN</a:t>
            </a:r>
          </a:p>
          <a:p>
            <a:pPr lvl="2"/>
            <a:r>
              <a:rPr lang="pt-BR" dirty="0" err="1" smtClean="0"/>
              <a:t>eTOM</a:t>
            </a:r>
            <a:r>
              <a:rPr lang="pt-BR" dirty="0" smtClean="0"/>
              <a:t> (</a:t>
            </a:r>
            <a:r>
              <a:rPr lang="en-US" i="1" dirty="0" smtClean="0"/>
              <a:t>enhanced Telecom Operations Map</a:t>
            </a:r>
            <a:r>
              <a:rPr lang="pt-BR" dirty="0" smtClean="0"/>
              <a:t>) [para profissionais ligados à área de Telecomunicações]</a:t>
            </a:r>
          </a:p>
        </p:txBody>
      </p:sp>
      <p:pic>
        <p:nvPicPr>
          <p:cNvPr id="5" name="Picture 2" descr="C:\Documents and Settings\marciorm\Configurações locais\Temporary Internet Files\Content.IE5\HLS51HIF\MPj0431734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15206" y="697052"/>
            <a:ext cx="178595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Competências esperadas</a:t>
            </a:r>
            <a:endParaRPr lang="en-US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Habilidades dos analistas:</a:t>
            </a:r>
          </a:p>
          <a:p>
            <a:pPr lvl="1"/>
            <a:r>
              <a:rPr lang="pt-BR" dirty="0" smtClean="0"/>
              <a:t>Facilitar a resolução de problemas</a:t>
            </a:r>
          </a:p>
          <a:p>
            <a:pPr lvl="1"/>
            <a:r>
              <a:rPr lang="pt-BR" dirty="0" smtClean="0"/>
              <a:t>Habilidade de comunicação acima da média</a:t>
            </a:r>
          </a:p>
          <a:p>
            <a:pPr lvl="1"/>
            <a:r>
              <a:rPr lang="pt-BR" dirty="0" err="1" smtClean="0"/>
              <a:t>Coaching</a:t>
            </a:r>
            <a:r>
              <a:rPr lang="pt-BR" dirty="0" smtClean="0"/>
              <a:t>, trabalho em equipe, etc.</a:t>
            </a:r>
          </a:p>
          <a:p>
            <a:pPr lvl="1"/>
            <a:r>
              <a:rPr lang="pt-BR" dirty="0" smtClean="0"/>
              <a:t>Capacidade de identificar e compreender rapidamente problemas (abstração) e oportunidades (síntese)</a:t>
            </a:r>
          </a:p>
          <a:p>
            <a:r>
              <a:rPr lang="pt-BR" dirty="0" smtClean="0"/>
              <a:t>Habilidades dos desenvolvedores:</a:t>
            </a:r>
          </a:p>
          <a:p>
            <a:pPr lvl="1"/>
            <a:r>
              <a:rPr lang="pt-BR" dirty="0" smtClean="0"/>
              <a:t>Comunicação na média, domínio de programação e de ferramentas de desenvolvimento</a:t>
            </a:r>
          </a:p>
          <a:p>
            <a:r>
              <a:rPr lang="pt-BR" dirty="0" smtClean="0"/>
              <a:t>Atitudes:</a:t>
            </a:r>
          </a:p>
          <a:p>
            <a:pPr lvl="1"/>
            <a:r>
              <a:rPr lang="pt-BR" dirty="0" smtClean="0"/>
              <a:t>Vontade de: aprender sempre, compartilhar conhecimento, resolver problemas, cooperar, etc.</a:t>
            </a:r>
          </a:p>
          <a:p>
            <a:pPr lvl="1"/>
            <a:r>
              <a:rPr lang="pt-BR" dirty="0" smtClean="0"/>
              <a:t>Gostar de tecnologia e dos benefícios que ela gera</a:t>
            </a:r>
          </a:p>
        </p:txBody>
      </p:sp>
      <p:pic>
        <p:nvPicPr>
          <p:cNvPr id="8" name="Imagem 7" descr="f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88727" y="789709"/>
            <a:ext cx="2231449" cy="1857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Como entrar no mercado?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Construindo sua Empregabilidade:</a:t>
            </a:r>
          </a:p>
          <a:p>
            <a:pPr lvl="3"/>
            <a:endParaRPr lang="pt-BR" dirty="0" smtClean="0"/>
          </a:p>
          <a:p>
            <a:pPr lvl="1"/>
            <a:r>
              <a:rPr lang="pt-BR" dirty="0" smtClean="0"/>
              <a:t>Formando a Competência necessária:</a:t>
            </a:r>
          </a:p>
          <a:p>
            <a:pPr lvl="2"/>
            <a:r>
              <a:rPr lang="pt-BR" dirty="0" smtClean="0"/>
              <a:t>Conhecimentos + Habilidades + Atitudes</a:t>
            </a:r>
          </a:p>
          <a:p>
            <a:pPr lvl="3"/>
            <a:endParaRPr lang="pt-BR" dirty="0" smtClean="0"/>
          </a:p>
          <a:p>
            <a:pPr lvl="1"/>
            <a:r>
              <a:rPr lang="pt-BR" dirty="0" smtClean="0"/>
              <a:t>Conhecimento:</a:t>
            </a:r>
          </a:p>
          <a:p>
            <a:pPr lvl="2"/>
            <a:r>
              <a:rPr lang="pt-BR" dirty="0" smtClean="0"/>
              <a:t>Graduação</a:t>
            </a:r>
          </a:p>
          <a:p>
            <a:pPr lvl="2"/>
            <a:r>
              <a:rPr lang="pt-BR" dirty="0" smtClean="0"/>
              <a:t>Especialização x Mestrado x Doutorado</a:t>
            </a:r>
          </a:p>
          <a:p>
            <a:pPr lvl="3"/>
            <a:endParaRPr lang="pt-BR" dirty="0" smtClean="0"/>
          </a:p>
          <a:p>
            <a:pPr lvl="1"/>
            <a:r>
              <a:rPr lang="pt-BR" dirty="0" smtClean="0"/>
              <a:t>Habilidades:</a:t>
            </a:r>
          </a:p>
          <a:p>
            <a:pPr lvl="2"/>
            <a:r>
              <a:rPr lang="pt-BR" dirty="0" smtClean="0"/>
              <a:t>Estágio, </a:t>
            </a:r>
            <a:r>
              <a:rPr lang="en-US" dirty="0" smtClean="0"/>
              <a:t>Trainee</a:t>
            </a:r>
            <a:r>
              <a:rPr lang="pt-BR" dirty="0" smtClean="0"/>
              <a:t>, Júnior e Certificação</a:t>
            </a:r>
          </a:p>
          <a:p>
            <a:pPr lvl="3"/>
            <a:endParaRPr lang="pt-BR" dirty="0" smtClean="0"/>
          </a:p>
          <a:p>
            <a:pPr lvl="1"/>
            <a:r>
              <a:rPr lang="pt-BR" dirty="0" smtClean="0"/>
              <a:t>Atitudes:</a:t>
            </a:r>
          </a:p>
          <a:p>
            <a:pPr lvl="2"/>
            <a:r>
              <a:rPr lang="pt-BR" dirty="0" smtClean="0"/>
              <a:t>Conheça a si mesmo </a:t>
            </a:r>
            <a:r>
              <a:rPr lang="pt-BR" dirty="0" smtClean="0">
                <a:sym typeface="Wingdings"/>
              </a:rPr>
              <a:t> Erre  Melhore</a:t>
            </a:r>
            <a:endParaRPr lang="pt-BR" dirty="0" smtClean="0"/>
          </a:p>
        </p:txBody>
      </p:sp>
      <p:pic>
        <p:nvPicPr>
          <p:cNvPr id="3074" name="Picture 2" descr="C:\Documents and Settings\marciorm\Configurações locais\Temporary Internet Files\Content.IE5\5TZPZC40\MPj0410053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59236" y="3280001"/>
            <a:ext cx="2641921" cy="2665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Carreira Profissional</a:t>
            </a:r>
            <a:endParaRPr lang="pt-BR" dirty="0"/>
          </a:p>
        </p:txBody>
      </p:sp>
      <p:cxnSp>
        <p:nvCxnSpPr>
          <p:cNvPr id="5" name="Conector de seta reta 4"/>
          <p:cNvCxnSpPr/>
          <p:nvPr/>
        </p:nvCxnSpPr>
        <p:spPr>
          <a:xfrm rot="5400000">
            <a:off x="-999767" y="4572405"/>
            <a:ext cx="3571106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>
          <a:xfrm>
            <a:off x="500034" y="6084348"/>
            <a:ext cx="8072494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rma livre 7"/>
          <p:cNvSpPr/>
          <p:nvPr/>
        </p:nvSpPr>
        <p:spPr>
          <a:xfrm>
            <a:off x="1028900" y="3648935"/>
            <a:ext cx="6728347" cy="2422477"/>
          </a:xfrm>
          <a:custGeom>
            <a:avLst/>
            <a:gdLst>
              <a:gd name="connsiteX0" fmla="*/ 0 w 6728347"/>
              <a:gd name="connsiteY0" fmla="*/ 2422477 h 2422477"/>
              <a:gd name="connsiteX1" fmla="*/ 1173708 w 6728347"/>
              <a:gd name="connsiteY1" fmla="*/ 2204113 h 2422477"/>
              <a:gd name="connsiteX2" fmla="*/ 1733266 w 6728347"/>
              <a:gd name="connsiteY2" fmla="*/ 1876567 h 2422477"/>
              <a:gd name="connsiteX3" fmla="*/ 2565779 w 6728347"/>
              <a:gd name="connsiteY3" fmla="*/ 825689 h 2422477"/>
              <a:gd name="connsiteX4" fmla="*/ 3425588 w 6728347"/>
              <a:gd name="connsiteY4" fmla="*/ 279779 h 2422477"/>
              <a:gd name="connsiteX5" fmla="*/ 5254388 w 6728347"/>
              <a:gd name="connsiteY5" fmla="*/ 225188 h 2422477"/>
              <a:gd name="connsiteX6" fmla="*/ 6127845 w 6728347"/>
              <a:gd name="connsiteY6" fmla="*/ 1630907 h 2422477"/>
              <a:gd name="connsiteX7" fmla="*/ 6728347 w 6728347"/>
              <a:gd name="connsiteY7" fmla="*/ 2367886 h 2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28347" h="2422477">
                <a:moveTo>
                  <a:pt x="0" y="2422477"/>
                </a:moveTo>
                <a:cubicBezTo>
                  <a:pt x="442415" y="2358787"/>
                  <a:pt x="884830" y="2295098"/>
                  <a:pt x="1173708" y="2204113"/>
                </a:cubicBezTo>
                <a:cubicBezTo>
                  <a:pt x="1462586" y="2113128"/>
                  <a:pt x="1501254" y="2106304"/>
                  <a:pt x="1733266" y="1876567"/>
                </a:cubicBezTo>
                <a:cubicBezTo>
                  <a:pt x="1965278" y="1646830"/>
                  <a:pt x="2283725" y="1091820"/>
                  <a:pt x="2565779" y="825689"/>
                </a:cubicBezTo>
                <a:cubicBezTo>
                  <a:pt x="2847833" y="559558"/>
                  <a:pt x="2977487" y="379862"/>
                  <a:pt x="3425588" y="279779"/>
                </a:cubicBezTo>
                <a:cubicBezTo>
                  <a:pt x="3873689" y="179696"/>
                  <a:pt x="4804012" y="0"/>
                  <a:pt x="5254388" y="225188"/>
                </a:cubicBezTo>
                <a:cubicBezTo>
                  <a:pt x="5704764" y="450376"/>
                  <a:pt x="5882185" y="1273791"/>
                  <a:pt x="6127845" y="1630907"/>
                </a:cubicBezTo>
                <a:cubicBezTo>
                  <a:pt x="6373505" y="1988023"/>
                  <a:pt x="6437195" y="2256429"/>
                  <a:pt x="6728347" y="2367886"/>
                </a:cubicBezTo>
              </a:path>
            </a:pathLst>
          </a:cu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sz="1400" u="none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2" name="Conector reto 11"/>
          <p:cNvCxnSpPr/>
          <p:nvPr/>
        </p:nvCxnSpPr>
        <p:spPr>
          <a:xfrm rot="5400000">
            <a:off x="1393406" y="5821776"/>
            <a:ext cx="64373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 rot="5400000">
            <a:off x="1679555" y="5607065"/>
            <a:ext cx="1071570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 rot="5400000">
            <a:off x="1771476" y="5214950"/>
            <a:ext cx="185738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 rot="5400000">
            <a:off x="2108183" y="4822041"/>
            <a:ext cx="264320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 rot="5400000">
            <a:off x="2963851" y="4678371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 rot="5400000">
            <a:off x="4678363" y="4679165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 rot="16200000">
            <a:off x="682136" y="5231989"/>
            <a:ext cx="1148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Graduação</a:t>
            </a:r>
            <a:endParaRPr lang="pt-BR" sz="14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6" name="CaixaDeTexto 25"/>
          <p:cNvSpPr txBox="1"/>
          <p:nvPr/>
        </p:nvSpPr>
        <p:spPr>
          <a:xfrm rot="16200000">
            <a:off x="1095769" y="4772385"/>
            <a:ext cx="17253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Estágio e </a:t>
            </a:r>
            <a:r>
              <a:rPr lang="en-US" sz="14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Trainee</a:t>
            </a:r>
            <a:endParaRPr lang="en-US" sz="14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" name="CaixaDeTexto 27"/>
          <p:cNvSpPr txBox="1"/>
          <p:nvPr/>
        </p:nvSpPr>
        <p:spPr>
          <a:xfrm rot="16200000">
            <a:off x="2093664" y="5082340"/>
            <a:ext cx="72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Júnior</a:t>
            </a:r>
            <a:endParaRPr lang="pt-BR" sz="14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9" name="CaixaDeTexto 28"/>
          <p:cNvSpPr txBox="1"/>
          <p:nvPr/>
        </p:nvSpPr>
        <p:spPr>
          <a:xfrm rot="16200000">
            <a:off x="2836096" y="4204245"/>
            <a:ext cx="673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Pleno</a:t>
            </a:r>
            <a:endParaRPr lang="pt-BR" sz="14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" name="CaixaDeTexto 29"/>
          <p:cNvSpPr txBox="1"/>
          <p:nvPr/>
        </p:nvSpPr>
        <p:spPr>
          <a:xfrm rot="16200000">
            <a:off x="3588371" y="3479387"/>
            <a:ext cx="7649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Sênior</a:t>
            </a:r>
            <a:endParaRPr lang="pt-BR" sz="14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1" name="CaixaDeTexto 30"/>
          <p:cNvSpPr txBox="1"/>
          <p:nvPr/>
        </p:nvSpPr>
        <p:spPr>
          <a:xfrm rot="16200000">
            <a:off x="4849288" y="3207473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Máster</a:t>
            </a:r>
            <a:endParaRPr lang="pt-BR" sz="14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2" name="CaixaDeTexto 31"/>
          <p:cNvSpPr txBox="1"/>
          <p:nvPr/>
        </p:nvSpPr>
        <p:spPr>
          <a:xfrm rot="16200000">
            <a:off x="6465164" y="3921853"/>
            <a:ext cx="10454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Consultor</a:t>
            </a:r>
            <a:endParaRPr lang="pt-BR" sz="14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1448524" y="6072206"/>
            <a:ext cx="7167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46063"/>
            <a:r>
              <a:rPr lang="pt-BR" sz="14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22		24		26			30				38							50					60			Idade</a:t>
            </a:r>
            <a:endParaRPr lang="pt-BR" sz="14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6" name="CaixaDeTexto 35"/>
          <p:cNvSpPr txBox="1"/>
          <p:nvPr/>
        </p:nvSpPr>
        <p:spPr>
          <a:xfrm rot="16200000">
            <a:off x="-136708" y="3392965"/>
            <a:ext cx="14130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Remuneração</a:t>
            </a:r>
            <a:endParaRPr lang="pt-BR" sz="14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146" name="Picture 2" descr="C:\Documents and Settings\marciorm\Configurações locais\Temporary Internet Files\Content.IE5\5TZPZC40\MPj0427825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571612"/>
            <a:ext cx="1113402" cy="1000108"/>
          </a:xfrm>
          <a:prstGeom prst="rect">
            <a:avLst/>
          </a:prstGeom>
          <a:noFill/>
        </p:spPr>
      </p:pic>
      <p:pic>
        <p:nvPicPr>
          <p:cNvPr id="6150" name="Picture 6" descr="C:\Documents and Settings\marciorm\Configurações locais\Temporary Internet Files\Content.IE5\HLS51HIF\MPj04222980000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1780" y="1571612"/>
            <a:ext cx="667080" cy="1000132"/>
          </a:xfrm>
          <a:prstGeom prst="rect">
            <a:avLst/>
          </a:prstGeom>
          <a:noFill/>
        </p:spPr>
      </p:pic>
      <p:pic>
        <p:nvPicPr>
          <p:cNvPr id="6151" name="Picture 7" descr="C:\Documents and Settings\marciorm\Configurações locais\Temporary Internet Files\Content.IE5\MVCGZQVG\MPj04225890000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0298" y="1571612"/>
            <a:ext cx="1500198" cy="999741"/>
          </a:xfrm>
          <a:prstGeom prst="rect">
            <a:avLst/>
          </a:prstGeom>
          <a:noFill/>
        </p:spPr>
      </p:pic>
      <p:pic>
        <p:nvPicPr>
          <p:cNvPr id="6153" name="Picture 9" descr="C:\Documents and Settings\marciorm\Configurações locais\Temporary Internet Files\Content.IE5\HLS51HIF\MPj04306370000[1]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7193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5" name="Picture 11" descr="C:\Documents and Settings\marciorm\Configurações locais\Temporary Internet Files\Content.IE5\5TZPZC40\MPj04317290000[1]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350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6" name="Picture 12" descr="C:\Documents and Settings\marciorm\Configurações locais\Temporary Internet Files\Content.IE5\GIGGD1DC\MPj04317260000[1]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1507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60" name="Picture 16" descr="C:\Documents and Settings\marciorm\Configurações locais\Temporary Internet Files\Content.IE5\GIGGD1DC\MPj04226460000[1]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286644" y="1571612"/>
            <a:ext cx="1490301" cy="1000132"/>
          </a:xfrm>
          <a:prstGeom prst="rect">
            <a:avLst/>
          </a:prstGeom>
          <a:noFill/>
        </p:spPr>
      </p:pic>
      <p:grpSp>
        <p:nvGrpSpPr>
          <p:cNvPr id="3" name="Grupo 37"/>
          <p:cNvGrpSpPr/>
          <p:nvPr/>
        </p:nvGrpSpPr>
        <p:grpSpPr>
          <a:xfrm>
            <a:off x="2487123" y="3656962"/>
            <a:ext cx="6728347" cy="2422477"/>
            <a:chOff x="2487123" y="3656962"/>
            <a:chExt cx="6728347" cy="2422477"/>
          </a:xfrm>
        </p:grpSpPr>
        <p:sp>
          <p:nvSpPr>
            <p:cNvPr id="34" name="Forma livre 33"/>
            <p:cNvSpPr/>
            <p:nvPr/>
          </p:nvSpPr>
          <p:spPr>
            <a:xfrm>
              <a:off x="2487123" y="3656962"/>
              <a:ext cx="6728347" cy="2422477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 sz="1400" u="none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5" name="CaixaDeTexto 34"/>
            <p:cNvSpPr txBox="1"/>
            <p:nvPr/>
          </p:nvSpPr>
          <p:spPr>
            <a:xfrm rot="19225594">
              <a:off x="3522935" y="4356265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b="1" u="none" dirty="0" smtClean="0">
                  <a:solidFill>
                    <a:schemeClr val="accent2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Principal</a:t>
              </a:r>
              <a:endParaRPr lang="pt-BR" sz="1200" b="1" u="none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7" name="CaixaDeTexto 36"/>
            <p:cNvSpPr txBox="1"/>
            <p:nvPr/>
          </p:nvSpPr>
          <p:spPr>
            <a:xfrm rot="19169945">
              <a:off x="4846915" y="4478428"/>
              <a:ext cx="11448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b="1" u="none" dirty="0" smtClean="0">
                  <a:solidFill>
                    <a:schemeClr val="accent4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Alternativa</a:t>
              </a:r>
              <a:endParaRPr lang="pt-BR" sz="1200" b="1" u="none" dirty="0">
                <a:solidFill>
                  <a:schemeClr val="accent4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39" name="Retângulo de cantos arredondados 38"/>
          <p:cNvSpPr/>
          <p:nvPr/>
        </p:nvSpPr>
        <p:spPr>
          <a:xfrm>
            <a:off x="1142976" y="2786058"/>
            <a:ext cx="7286676" cy="8572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VOCÊ É O PRODUTO!</a:t>
            </a:r>
            <a:endParaRPr lang="pt-BR" sz="3200" b="1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sz="half" idx="10"/>
          </p:nvPr>
        </p:nvSpPr>
        <p:spPr>
          <a:xfrm>
            <a:off x="319088" y="1758950"/>
            <a:ext cx="4211637" cy="4668838"/>
          </a:xfrm>
        </p:spPr>
        <p:txBody>
          <a:bodyPr/>
          <a:lstStyle/>
          <a:p>
            <a:r>
              <a:rPr lang="pt-BR" dirty="0" smtClean="0"/>
              <a:t>Ganhando dinheiro para sua empresa</a:t>
            </a:r>
          </a:p>
          <a:p>
            <a:r>
              <a:rPr lang="pt-BR" dirty="0" smtClean="0"/>
              <a:t>Planejando sua carreira:</a:t>
            </a:r>
          </a:p>
          <a:p>
            <a:pPr lvl="1"/>
            <a:r>
              <a:rPr lang="pt-BR" dirty="0" smtClean="0"/>
              <a:t>Decida-se cedo</a:t>
            </a:r>
          </a:p>
          <a:p>
            <a:r>
              <a:rPr lang="pt-BR" dirty="0" smtClean="0"/>
              <a:t>Antecipando-se ao</a:t>
            </a:r>
          </a:p>
          <a:p>
            <a:pPr>
              <a:buNone/>
            </a:pPr>
            <a:r>
              <a:rPr lang="pt-BR" dirty="0" smtClean="0"/>
              <a:t> 	mercado</a:t>
            </a:r>
          </a:p>
          <a:p>
            <a:r>
              <a:rPr lang="pt-BR" dirty="0" smtClean="0"/>
              <a:t>Sendo útil sempre:</a:t>
            </a:r>
          </a:p>
          <a:p>
            <a:pPr lvl="1"/>
            <a:r>
              <a:rPr lang="pt-BR" dirty="0" smtClean="0"/>
              <a:t>Adicione algo no CV todo ano</a:t>
            </a:r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11"/>
          </p:nvPr>
        </p:nvSpPr>
        <p:spPr>
          <a:xfrm>
            <a:off x="4627563" y="1758950"/>
            <a:ext cx="4211637" cy="4668838"/>
          </a:xfrm>
        </p:spPr>
        <p:txBody>
          <a:bodyPr/>
          <a:lstStyle/>
          <a:p>
            <a:r>
              <a:rPr lang="pt-BR" smtClean="0"/>
              <a:t>Carreira em Y: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Como ganhar dinheiro?</a:t>
            </a:r>
            <a:endParaRPr lang="pt-BR" dirty="0"/>
          </a:p>
        </p:txBody>
      </p:sp>
      <p:grpSp>
        <p:nvGrpSpPr>
          <p:cNvPr id="3" name="Grupo 10"/>
          <p:cNvGrpSpPr/>
          <p:nvPr/>
        </p:nvGrpSpPr>
        <p:grpSpPr>
          <a:xfrm>
            <a:off x="4609324" y="900104"/>
            <a:ext cx="4086375" cy="6447919"/>
            <a:chOff x="4762751" y="1042980"/>
            <a:chExt cx="4086375" cy="6447919"/>
          </a:xfrm>
        </p:grpSpPr>
        <p:sp>
          <p:nvSpPr>
            <p:cNvPr id="5" name="Retângulo 4"/>
            <p:cNvSpPr/>
            <p:nvPr/>
          </p:nvSpPr>
          <p:spPr>
            <a:xfrm>
              <a:off x="4762751" y="1042980"/>
              <a:ext cx="4086375" cy="644791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pt-BR" sz="41300" b="1" u="none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Verdana" pitchFamily="34" charset="0"/>
                  <a:ea typeface="Verdana" pitchFamily="34" charset="0"/>
                  <a:cs typeface="Verdana" pitchFamily="34" charset="0"/>
                </a:rPr>
                <a:t>Y</a:t>
              </a:r>
              <a:endParaRPr lang="pt-BR" sz="41300" b="1" u="none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8" name="CaixaDeTexto 7"/>
            <p:cNvSpPr txBox="1"/>
            <p:nvPr/>
          </p:nvSpPr>
          <p:spPr>
            <a:xfrm rot="16200000">
              <a:off x="6124203" y="5280240"/>
              <a:ext cx="12715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u="none" dirty="0" smtClean="0">
                  <a:solidFill>
                    <a:schemeClr val="accent2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Comum</a:t>
              </a:r>
              <a:endParaRPr lang="pt-BR" sz="2000" b="1" u="none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 rot="17969580">
              <a:off x="6905418" y="3248890"/>
              <a:ext cx="15424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u="none" dirty="0" smtClean="0">
                  <a:solidFill>
                    <a:schemeClr val="accent2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Gerencial</a:t>
              </a:r>
              <a:endParaRPr lang="pt-BR" sz="2000" b="1" u="none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0" name="CaixaDeTexto 9"/>
            <p:cNvSpPr txBox="1"/>
            <p:nvPr/>
          </p:nvSpPr>
          <p:spPr>
            <a:xfrm rot="14231296">
              <a:off x="5404434" y="3313194"/>
              <a:ext cx="12731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u="none" dirty="0" smtClean="0">
                  <a:solidFill>
                    <a:schemeClr val="accent2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Técnica</a:t>
              </a:r>
              <a:endParaRPr lang="pt-BR" sz="2000" b="1" u="none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4" name="Grupo 14"/>
          <p:cNvGrpSpPr/>
          <p:nvPr/>
        </p:nvGrpSpPr>
        <p:grpSpPr>
          <a:xfrm>
            <a:off x="4002382" y="3343191"/>
            <a:ext cx="4944008" cy="2639929"/>
            <a:chOff x="4002382" y="3486067"/>
            <a:chExt cx="4944008" cy="2639929"/>
          </a:xfrm>
        </p:grpSpPr>
        <p:sp>
          <p:nvSpPr>
            <p:cNvPr id="12" name="CaixaDeTexto 11"/>
            <p:cNvSpPr txBox="1"/>
            <p:nvPr/>
          </p:nvSpPr>
          <p:spPr>
            <a:xfrm>
              <a:off x="4552439" y="4817946"/>
              <a:ext cx="1595373" cy="1308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sz="1400" u="none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Pleno </a:t>
              </a:r>
              <a:r>
                <a:rPr lang="pt-BR" sz="1400" u="none" dirty="0" smtClean="0">
                  <a:latin typeface="Verdana" pitchFamily="34" charset="0"/>
                  <a:ea typeface="Verdana" pitchFamily="34" charset="0"/>
                  <a:cs typeface="Verdana" pitchFamily="34" charset="0"/>
                  <a:sym typeface="Wingdings"/>
                </a:rPr>
                <a:t></a:t>
              </a:r>
              <a:endParaRPr lang="pt-BR" sz="1400" u="none" dirty="0" smtClean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r"/>
              <a:endParaRPr lang="pt-BR" sz="900" u="none" dirty="0" smtClean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r"/>
              <a:r>
                <a:rPr lang="pt-BR" sz="1400" u="none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Certificação</a:t>
              </a:r>
            </a:p>
            <a:p>
              <a:pPr algn="r"/>
              <a:r>
                <a:rPr lang="pt-BR" sz="1400" u="none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Júnior</a:t>
              </a:r>
            </a:p>
            <a:p>
              <a:pPr algn="r"/>
              <a:r>
                <a:rPr lang="pt-BR" sz="1400" u="none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Estágio/</a:t>
              </a:r>
              <a:r>
                <a:rPr lang="en-US" sz="1400" i="1" u="none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Trainee</a:t>
              </a:r>
            </a:p>
            <a:p>
              <a:pPr algn="r"/>
              <a:r>
                <a:rPr lang="pt-BR" sz="1400" u="none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Graduação</a:t>
              </a:r>
              <a:endParaRPr lang="pt-BR" sz="1400" u="none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 rot="19619906">
              <a:off x="4002382" y="3652757"/>
              <a:ext cx="1600182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sz="1400" u="none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Mestrado x PhD</a:t>
              </a:r>
            </a:p>
            <a:p>
              <a:pPr algn="r"/>
              <a:r>
                <a:rPr lang="pt-BR" sz="1400" u="none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Máster</a:t>
              </a:r>
            </a:p>
            <a:p>
              <a:pPr algn="r"/>
              <a:r>
                <a:rPr lang="pt-BR" sz="1400" u="none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Certificação</a:t>
              </a:r>
            </a:p>
            <a:p>
              <a:pPr algn="r"/>
              <a:r>
                <a:rPr lang="pt-BR" sz="1400" u="none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Sênior</a:t>
              </a:r>
              <a:endParaRPr lang="en-US" sz="1400" i="1" u="none" dirty="0" smtClean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pPr algn="r"/>
              <a:r>
                <a:rPr lang="pt-BR" sz="1400" u="none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Especialização</a:t>
              </a:r>
              <a:endParaRPr lang="pt-BR" sz="1400" u="none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4" name="CaixaDeTexto 13"/>
            <p:cNvSpPr txBox="1"/>
            <p:nvPr/>
          </p:nvSpPr>
          <p:spPr>
            <a:xfrm rot="1935119">
              <a:off x="7710154" y="3486067"/>
              <a:ext cx="1236236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u="none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Executivo</a:t>
              </a:r>
            </a:p>
            <a:p>
              <a:r>
                <a:rPr lang="pt-BR" sz="1400" u="none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Máster</a:t>
              </a:r>
            </a:p>
            <a:p>
              <a:r>
                <a:rPr lang="pt-BR" sz="1400" u="none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Certificação</a:t>
              </a:r>
            </a:p>
            <a:p>
              <a:r>
                <a:rPr lang="pt-BR" sz="1400" u="none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Sênior</a:t>
              </a:r>
              <a:endParaRPr lang="en-US" sz="1400" i="1" u="none" dirty="0" smtClean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  <a:p>
              <a:r>
                <a:rPr lang="pt-BR" sz="1400" u="none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MBA</a:t>
              </a:r>
              <a:endParaRPr lang="pt-BR" sz="1400" u="none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Como resgatar o investimento?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Valorizando-se!</a:t>
            </a:r>
          </a:p>
          <a:p>
            <a:r>
              <a:rPr lang="pt-BR" dirty="0" smtClean="0"/>
              <a:t>Trabalhando com prazer e idoneidade:</a:t>
            </a:r>
          </a:p>
          <a:p>
            <a:pPr lvl="1"/>
            <a:r>
              <a:rPr lang="pt-BR" dirty="0" smtClean="0"/>
              <a:t>Sinta-se livre para ir e para voltar</a:t>
            </a:r>
          </a:p>
          <a:p>
            <a:r>
              <a:rPr lang="pt-BR" dirty="0" smtClean="0"/>
              <a:t>Arriscando-se:</a:t>
            </a:r>
          </a:p>
          <a:p>
            <a:pPr lvl="1"/>
            <a:r>
              <a:rPr lang="pt-BR" dirty="0" smtClean="0"/>
              <a:t>Trabalhando em projetos</a:t>
            </a:r>
          </a:p>
          <a:p>
            <a:pPr lvl="1"/>
            <a:r>
              <a:rPr lang="pt-BR" dirty="0" smtClean="0"/>
              <a:t>Aceite e proponha: Remuneração Variável</a:t>
            </a:r>
          </a:p>
          <a:p>
            <a:pPr lvl="1"/>
            <a:r>
              <a:rPr lang="pt-BR" dirty="0" smtClean="0"/>
              <a:t>Participe dos lucros da empresa</a:t>
            </a:r>
          </a:p>
          <a:p>
            <a:pPr lvl="1"/>
            <a:r>
              <a:rPr lang="pt-BR" dirty="0" smtClean="0"/>
              <a:t>Troque Prêmios por Ações da empresa</a:t>
            </a:r>
          </a:p>
          <a:p>
            <a:r>
              <a:rPr lang="pt-BR" dirty="0" smtClean="0"/>
              <a:t>Poupando e Aplicando:</a:t>
            </a:r>
          </a:p>
          <a:p>
            <a:pPr lvl="1"/>
            <a:r>
              <a:rPr lang="pt-BR" dirty="0" smtClean="0"/>
              <a:t>Mantenha sempre 1 ano de salário disponível</a:t>
            </a:r>
          </a:p>
          <a:p>
            <a:pPr lvl="1"/>
            <a:r>
              <a:rPr lang="pt-BR" dirty="0" smtClean="0"/>
              <a:t>Aumentando sua própria eficiência</a:t>
            </a:r>
          </a:p>
        </p:txBody>
      </p:sp>
      <p:pic>
        <p:nvPicPr>
          <p:cNvPr id="4" name="Picture 12" descr="C:\Documents and Settings\marciorm\Configurações locais\Temporary Internet Files\Content.IE5\HLS51HIF\MPj0422993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20439" y="1912826"/>
            <a:ext cx="2056026" cy="1357298"/>
          </a:xfrm>
          <a:prstGeom prst="rect">
            <a:avLst/>
          </a:prstGeom>
          <a:noFill/>
        </p:spPr>
      </p:pic>
      <p:pic>
        <p:nvPicPr>
          <p:cNvPr id="4100" name="Picture 4" descr="C:\Documents and Settings\marciorm\Configurações locais\Temporary Internet Files\Content.IE5\MVCGZQVG\MPj04308050000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07848" y="4275414"/>
            <a:ext cx="1567938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Mercado de TI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rutura padrão">
  <a:themeElements>
    <a:clrScheme name="CTBC">
      <a:dk1>
        <a:sysClr val="windowText" lastClr="000000"/>
      </a:dk1>
      <a:lt1>
        <a:sysClr val="window" lastClr="FFFFFF"/>
      </a:lt1>
      <a:dk2>
        <a:srgbClr val="000000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Estrutura padrã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TBC">
    <a:dk1>
      <a:sysClr val="windowText" lastClr="000000"/>
    </a:dk1>
    <a:lt1>
      <a:sysClr val="window" lastClr="FFFFFF"/>
    </a:lt1>
    <a:dk2>
      <a:srgbClr val="000000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  <a:fontScheme name="Estrutura padrão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TBC">
    <a:dk1>
      <a:sysClr val="windowText" lastClr="000000"/>
    </a:dk1>
    <a:lt1>
      <a:sysClr val="window" lastClr="FFFFFF"/>
    </a:lt1>
    <a:dk2>
      <a:srgbClr val="000000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  <a:fontScheme name="Estrutura padrão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22603</TotalTime>
  <Words>633</Words>
  <Application>Microsoft Office PowerPoint</Application>
  <PresentationFormat>Apresentação na tela (4:3)</PresentationFormat>
  <Paragraphs>175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Estrutura padrão</vt:lpstr>
      <vt:lpstr>Profissional de TI &amp; Mercado de TI  Márcio Moreira – 19/11/2010</vt:lpstr>
      <vt:lpstr>Profissional de TI</vt:lpstr>
      <vt:lpstr>Competências esperadas</vt:lpstr>
      <vt:lpstr>Competências esperadas</vt:lpstr>
      <vt:lpstr>Como entrar no mercado?</vt:lpstr>
      <vt:lpstr>Carreira Profissional</vt:lpstr>
      <vt:lpstr>Como ganhar dinheiro?</vt:lpstr>
      <vt:lpstr>Como resgatar o investimento?</vt:lpstr>
      <vt:lpstr>Mercado de TI</vt:lpstr>
      <vt:lpstr>10 principais desafios dos CIOs em 2009</vt:lpstr>
      <vt:lpstr>10 principais desafios dos CIOs em 2010</vt:lpstr>
      <vt:lpstr>19.470 Vagas em TI no Brasil</vt:lpstr>
      <vt:lpstr>242 Vagas no grupo</vt:lpstr>
      <vt:lpstr>Slide 14</vt:lpstr>
    </vt:vector>
  </TitlesOfParts>
  <Company>Algar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sem título </dc:title>
  <dc:creator>Multimidia - CCM</dc:creator>
  <cp:lastModifiedBy>MARCIO AURELIO RIBEIRO MOREIRA</cp:lastModifiedBy>
  <cp:revision>2262</cp:revision>
  <dcterms:created xsi:type="dcterms:W3CDTF">1999-08-06T15:20:43Z</dcterms:created>
  <dcterms:modified xsi:type="dcterms:W3CDTF">2010-11-18T23:21:54Z</dcterms:modified>
</cp:coreProperties>
</file>