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3"/>
  </p:notesMasterIdLst>
  <p:sldIdLst>
    <p:sldId id="355" r:id="rId2"/>
    <p:sldId id="257" r:id="rId3"/>
    <p:sldId id="358" r:id="rId4"/>
    <p:sldId id="360" r:id="rId5"/>
    <p:sldId id="356" r:id="rId6"/>
    <p:sldId id="366" r:id="rId7"/>
    <p:sldId id="375" r:id="rId8"/>
    <p:sldId id="365" r:id="rId9"/>
    <p:sldId id="363" r:id="rId10"/>
    <p:sldId id="345" r:id="rId11"/>
    <p:sldId id="362" r:id="rId12"/>
    <p:sldId id="376" r:id="rId13"/>
    <p:sldId id="357" r:id="rId14"/>
    <p:sldId id="367" r:id="rId15"/>
    <p:sldId id="377" r:id="rId16"/>
    <p:sldId id="348" r:id="rId17"/>
    <p:sldId id="349" r:id="rId18"/>
    <p:sldId id="350" r:id="rId19"/>
    <p:sldId id="351" r:id="rId20"/>
    <p:sldId id="352" r:id="rId21"/>
    <p:sldId id="378" r:id="rId22"/>
    <p:sldId id="369" r:id="rId23"/>
    <p:sldId id="372" r:id="rId24"/>
    <p:sldId id="371" r:id="rId25"/>
    <p:sldId id="370" r:id="rId26"/>
    <p:sldId id="373" r:id="rId27"/>
    <p:sldId id="379" r:id="rId28"/>
    <p:sldId id="374" r:id="rId29"/>
    <p:sldId id="368" r:id="rId30"/>
    <p:sldId id="346" r:id="rId31"/>
    <p:sldId id="380" r:id="rId3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3300"/>
    <a:srgbClr val="CCEDB1"/>
    <a:srgbClr val="FFCCCC"/>
    <a:srgbClr val="FFCCFF"/>
    <a:srgbClr val="000000"/>
    <a:srgbClr val="0000CC"/>
    <a:srgbClr val="FF0066"/>
    <a:srgbClr val="FF9933"/>
    <a:srgbClr val="FF6600"/>
  </p:clrMru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Estilo com Tema 2 - Ênfas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Estilo com Tema 1 - Ênfas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DCAF9ED-07DC-4A11-8D7F-57B35C25682E}" styleName="Estilo Médio 1 - Ênfas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Estilo Médio 1 - Ênfas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Estilo Médio 3 - Ênfas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Estilo Escuro 1 - Ênfas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658" autoAdjust="0"/>
  </p:normalViewPr>
  <p:slideViewPr>
    <p:cSldViewPr>
      <p:cViewPr varScale="1">
        <p:scale>
          <a:sx n="70" d="100"/>
          <a:sy n="70" d="100"/>
        </p:scale>
        <p:origin x="-108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9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hart>
    <c:plotArea>
      <c:layout/>
      <c:lineChart>
        <c:grouping val="standard"/>
        <c:ser>
          <c:idx val="0"/>
          <c:order val="0"/>
          <c:tx>
            <c:strRef>
              <c:f>Plan1!$B$1</c:f>
              <c:strCache>
                <c:ptCount val="1"/>
                <c:pt idx="0">
                  <c:v>Sucesso</c:v>
                </c:pt>
              </c:strCache>
            </c:strRef>
          </c:tx>
          <c:marker>
            <c:symbol val="none"/>
          </c:marker>
          <c:cat>
            <c:numRef>
              <c:f>Plan1!$A$2:$A$9</c:f>
              <c:numCache>
                <c:formatCode>General</c:formatCode>
                <c:ptCount val="8"/>
                <c:pt idx="0">
                  <c:v>1994</c:v>
                </c:pt>
                <c:pt idx="1">
                  <c:v>1996</c:v>
                </c:pt>
                <c:pt idx="2">
                  <c:v>1998</c:v>
                </c:pt>
                <c:pt idx="3">
                  <c:v>2000</c:v>
                </c:pt>
                <c:pt idx="4">
                  <c:v>2002</c:v>
                </c:pt>
                <c:pt idx="5">
                  <c:v>2004</c:v>
                </c:pt>
                <c:pt idx="6">
                  <c:v>2006</c:v>
                </c:pt>
                <c:pt idx="7">
                  <c:v>2009</c:v>
                </c:pt>
              </c:numCache>
            </c:numRef>
          </c:cat>
          <c:val>
            <c:numRef>
              <c:f>Plan1!$B$2:$B$9</c:f>
              <c:numCache>
                <c:formatCode>0%</c:formatCode>
                <c:ptCount val="8"/>
                <c:pt idx="0">
                  <c:v>0.16000000000000025</c:v>
                </c:pt>
                <c:pt idx="1">
                  <c:v>0.27</c:v>
                </c:pt>
                <c:pt idx="2">
                  <c:v>0.26</c:v>
                </c:pt>
                <c:pt idx="3">
                  <c:v>0.28000000000000008</c:v>
                </c:pt>
                <c:pt idx="4">
                  <c:v>0.34000000000000058</c:v>
                </c:pt>
                <c:pt idx="5">
                  <c:v>0.29000000000000031</c:v>
                </c:pt>
                <c:pt idx="6">
                  <c:v>0.35000000000000031</c:v>
                </c:pt>
                <c:pt idx="7">
                  <c:v>0.32000000000000051</c:v>
                </c:pt>
              </c:numCache>
            </c:numRef>
          </c:val>
        </c:ser>
        <c:ser>
          <c:idx val="1"/>
          <c:order val="1"/>
          <c:tx>
            <c:strRef>
              <c:f>Plan1!$C$1</c:f>
              <c:strCache>
                <c:ptCount val="1"/>
                <c:pt idx="0">
                  <c:v>Extrapolação</c:v>
                </c:pt>
              </c:strCache>
            </c:strRef>
          </c:tx>
          <c:spPr>
            <a:ln>
              <a:solidFill>
                <a:schemeClr val="accent3">
                  <a:lumMod val="50000"/>
                </a:schemeClr>
              </a:solidFill>
            </a:ln>
          </c:spPr>
          <c:marker>
            <c:symbol val="none"/>
          </c:marker>
          <c:cat>
            <c:numRef>
              <c:f>Plan1!$A$2:$A$9</c:f>
              <c:numCache>
                <c:formatCode>General</c:formatCode>
                <c:ptCount val="8"/>
                <c:pt idx="0">
                  <c:v>1994</c:v>
                </c:pt>
                <c:pt idx="1">
                  <c:v>1996</c:v>
                </c:pt>
                <c:pt idx="2">
                  <c:v>1998</c:v>
                </c:pt>
                <c:pt idx="3">
                  <c:v>2000</c:v>
                </c:pt>
                <c:pt idx="4">
                  <c:v>2002</c:v>
                </c:pt>
                <c:pt idx="5">
                  <c:v>2004</c:v>
                </c:pt>
                <c:pt idx="6">
                  <c:v>2006</c:v>
                </c:pt>
                <c:pt idx="7">
                  <c:v>2009</c:v>
                </c:pt>
              </c:numCache>
            </c:numRef>
          </c:cat>
          <c:val>
            <c:numRef>
              <c:f>Plan1!$C$2:$C$9</c:f>
              <c:numCache>
                <c:formatCode>0%</c:formatCode>
                <c:ptCount val="8"/>
                <c:pt idx="0">
                  <c:v>0.53</c:v>
                </c:pt>
                <c:pt idx="1">
                  <c:v>0.33000000000000057</c:v>
                </c:pt>
                <c:pt idx="2">
                  <c:v>0.46</c:v>
                </c:pt>
                <c:pt idx="3">
                  <c:v>0.49000000000000032</c:v>
                </c:pt>
                <c:pt idx="4">
                  <c:v>0.51</c:v>
                </c:pt>
                <c:pt idx="5">
                  <c:v>0.53</c:v>
                </c:pt>
                <c:pt idx="6">
                  <c:v>0.46</c:v>
                </c:pt>
                <c:pt idx="7">
                  <c:v>0.44000000000000045</c:v>
                </c:pt>
              </c:numCache>
            </c:numRef>
          </c:val>
        </c:ser>
        <c:ser>
          <c:idx val="2"/>
          <c:order val="2"/>
          <c:tx>
            <c:strRef>
              <c:f>Plan1!$D$1</c:f>
              <c:strCache>
                <c:ptCount val="1"/>
                <c:pt idx="0">
                  <c:v>Falhas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Plan1!$A$2:$A$9</c:f>
              <c:numCache>
                <c:formatCode>General</c:formatCode>
                <c:ptCount val="8"/>
                <c:pt idx="0">
                  <c:v>1994</c:v>
                </c:pt>
                <c:pt idx="1">
                  <c:v>1996</c:v>
                </c:pt>
                <c:pt idx="2">
                  <c:v>1998</c:v>
                </c:pt>
                <c:pt idx="3">
                  <c:v>2000</c:v>
                </c:pt>
                <c:pt idx="4">
                  <c:v>2002</c:v>
                </c:pt>
                <c:pt idx="5">
                  <c:v>2004</c:v>
                </c:pt>
                <c:pt idx="6">
                  <c:v>2006</c:v>
                </c:pt>
                <c:pt idx="7">
                  <c:v>2009</c:v>
                </c:pt>
              </c:numCache>
            </c:numRef>
          </c:cat>
          <c:val>
            <c:numRef>
              <c:f>Plan1!$D$2:$D$9</c:f>
              <c:numCache>
                <c:formatCode>0%</c:formatCode>
                <c:ptCount val="8"/>
                <c:pt idx="0">
                  <c:v>0.31000000000000044</c:v>
                </c:pt>
                <c:pt idx="1">
                  <c:v>0.4</c:v>
                </c:pt>
                <c:pt idx="2">
                  <c:v>0.28000000000000008</c:v>
                </c:pt>
                <c:pt idx="3">
                  <c:v>0.23</c:v>
                </c:pt>
                <c:pt idx="4">
                  <c:v>0.15000000000000022</c:v>
                </c:pt>
                <c:pt idx="5">
                  <c:v>0.18000000000000022</c:v>
                </c:pt>
                <c:pt idx="6">
                  <c:v>0.19000000000000025</c:v>
                </c:pt>
                <c:pt idx="7">
                  <c:v>0.24000000000000021</c:v>
                </c:pt>
              </c:numCache>
            </c:numRef>
          </c:val>
        </c:ser>
        <c:marker val="1"/>
        <c:axId val="64926464"/>
        <c:axId val="64928000"/>
      </c:lineChart>
      <c:catAx>
        <c:axId val="64926464"/>
        <c:scaling>
          <c:orientation val="minMax"/>
        </c:scaling>
        <c:axPos val="b"/>
        <c:numFmt formatCode="General" sourceLinked="1"/>
        <c:tickLblPos val="nextTo"/>
        <c:crossAx val="64928000"/>
        <c:crosses val="autoZero"/>
        <c:auto val="1"/>
        <c:lblAlgn val="ctr"/>
        <c:lblOffset val="100"/>
      </c:catAx>
      <c:valAx>
        <c:axId val="64928000"/>
        <c:scaling>
          <c:orientation val="minMax"/>
        </c:scaling>
        <c:axPos val="l"/>
        <c:majorGridlines/>
        <c:numFmt formatCode="0%" sourceLinked="1"/>
        <c:tickLblPos val="nextTo"/>
        <c:crossAx val="64926464"/>
        <c:crosses val="autoZero"/>
        <c:crossBetween val="between"/>
      </c:valAx>
    </c:plotArea>
    <c:legend>
      <c:legendPos val="t"/>
      <c:layout/>
    </c:legend>
    <c:plotVisOnly val="1"/>
  </c:chart>
  <c:txPr>
    <a:bodyPr/>
    <a:lstStyle/>
    <a:p>
      <a:pPr>
        <a:defRPr sz="1800"/>
      </a:pPr>
      <a:endParaRPr lang="pt-BR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4564021995286687E-2"/>
          <c:y val="0.14466982529995917"/>
          <c:w val="0.9308719560094274"/>
          <c:h val="0.7364068972970077"/>
        </c:manualLayout>
      </c:layout>
      <c:pie3DChart>
        <c:varyColors val="1"/>
        <c:ser>
          <c:idx val="0"/>
          <c:order val="0"/>
          <c:tx>
            <c:strRef>
              <c:f>Plan1!$B$1</c:f>
              <c:strCache>
                <c:ptCount val="1"/>
                <c:pt idx="0">
                  <c:v>%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25571512516159334"/>
                  <c:y val="-0.17643213464372509"/>
                </c:manualLayout>
              </c:layout>
              <c:dLblPos val="bestFit"/>
              <c:showVal val="1"/>
            </c:dLbl>
            <c:dLbl>
              <c:idx val="1"/>
              <c:layout>
                <c:manualLayout>
                  <c:x val="2.048555399545994E-2"/>
                  <c:y val="-4.0594874530754096E-2"/>
                </c:manualLayout>
              </c:layout>
              <c:dLblPos val="bestFit"/>
              <c:showVal val="1"/>
            </c:dLbl>
            <c:dLbl>
              <c:idx val="2"/>
              <c:layout>
                <c:manualLayout>
                  <c:x val="5.6900000618540121E-2"/>
                  <c:y val="7.8298539184827633E-3"/>
                </c:manualLayout>
              </c:layout>
              <c:dLblPos val="bestFit"/>
              <c:showVal val="1"/>
            </c:dLbl>
            <c:dLbl>
              <c:idx val="3"/>
              <c:layout>
                <c:manualLayout>
                  <c:x val="7.4881456785694397E-2"/>
                  <c:y val="1.0417112196608342E-2"/>
                </c:manualLayout>
              </c:layout>
              <c:dLblPos val="bestFit"/>
              <c:showVal val="1"/>
            </c:dLbl>
            <c:dLbl>
              <c:idx val="4"/>
              <c:layout>
                <c:manualLayout>
                  <c:x val="9.3732085531728043E-2"/>
                  <c:y val="3.3309147120925454E-2"/>
                </c:manualLayout>
              </c:layout>
              <c:dLblPos val="bestFit"/>
              <c:showVal val="1"/>
            </c:dLbl>
            <c:dLblPos val="inEnd"/>
            <c:showVal val="1"/>
            <c:showLeaderLines val="1"/>
          </c:dLbls>
          <c:cat>
            <c:strRef>
              <c:f>Plan1!$A$2:$A$5</c:f>
              <c:strCache>
                <c:ptCount val="4"/>
                <c:pt idx="0">
                  <c:v>Linux</c:v>
                </c:pt>
                <c:pt idx="1">
                  <c:v>Windows</c:v>
                </c:pt>
                <c:pt idx="2">
                  <c:v>FreeBSD</c:v>
                </c:pt>
                <c:pt idx="3">
                  <c:v>Outros</c:v>
                </c:pt>
              </c:strCache>
            </c:strRef>
          </c:cat>
          <c:val>
            <c:numRef>
              <c:f>Plan1!$B$2:$B$5</c:f>
              <c:numCache>
                <c:formatCode>0.0%</c:formatCode>
                <c:ptCount val="4"/>
                <c:pt idx="0">
                  <c:v>0.75000000000000011</c:v>
                </c:pt>
                <c:pt idx="1">
                  <c:v>0.17</c:v>
                </c:pt>
                <c:pt idx="2">
                  <c:v>7.1999999999999995E-2</c:v>
                </c:pt>
                <c:pt idx="3">
                  <c:v>5.7000000000000011E-3</c:v>
                </c:pt>
              </c:numCache>
            </c:numRef>
          </c:val>
        </c:ser>
      </c:pie3DChart>
    </c:plotArea>
    <c:legend>
      <c:legendPos val="t"/>
      <c:layout>
        <c:manualLayout>
          <c:xMode val="edge"/>
          <c:yMode val="edge"/>
          <c:x val="9.081282357380123E-2"/>
          <c:y val="1.2856570530057681E-2"/>
          <c:w val="0.80580537016533582"/>
          <c:h val="0.17359710899258898"/>
        </c:manualLayout>
      </c:layout>
    </c:legend>
    <c:plotVisOnly val="1"/>
  </c:chart>
  <c:txPr>
    <a:bodyPr/>
    <a:lstStyle/>
    <a:p>
      <a:pPr>
        <a:defRPr sz="1800"/>
      </a:pPr>
      <a:endParaRPr lang="pt-BR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2.7804148928336183E-2"/>
          <c:y val="0.10057088555652342"/>
          <c:w val="0.94439170214332813"/>
          <c:h val="0.89942911444347706"/>
        </c:manualLayout>
      </c:layout>
      <c:pie3DChart>
        <c:varyColors val="1"/>
        <c:ser>
          <c:idx val="0"/>
          <c:order val="0"/>
          <c:tx>
            <c:strRef>
              <c:f>Plan1!$B$1</c:f>
              <c:strCache>
                <c:ptCount val="1"/>
                <c:pt idx="0">
                  <c:v>%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9539430343342451"/>
                  <c:y val="-0.3343780371039623"/>
                </c:manualLayout>
              </c:layout>
              <c:dLblPos val="bestFit"/>
              <c:showVal val="1"/>
            </c:dLbl>
            <c:dLbl>
              <c:idx val="2"/>
              <c:layout>
                <c:manualLayout>
                  <c:x val="8.9250920004856391E-2"/>
                  <c:y val="0.10621602942976241"/>
                </c:manualLayout>
              </c:layout>
              <c:dLblPos val="bestFit"/>
              <c:showVal val="1"/>
            </c:dLbl>
            <c:dLblPos val="inEnd"/>
            <c:showVal val="1"/>
            <c:showLeaderLines val="1"/>
          </c:dLbls>
          <c:cat>
            <c:strRef>
              <c:f>Plan1!$A$2:$A$4</c:f>
              <c:strCache>
                <c:ptCount val="3"/>
                <c:pt idx="0">
                  <c:v>Internas</c:v>
                </c:pt>
                <c:pt idx="1">
                  <c:v>Externas</c:v>
                </c:pt>
                <c:pt idx="2">
                  <c:v>Outras</c:v>
                </c:pt>
              </c:strCache>
            </c:strRef>
          </c:cat>
          <c:val>
            <c:numRef>
              <c:f>Plan1!$B$2:$B$4</c:f>
              <c:numCache>
                <c:formatCode>0%</c:formatCode>
                <c:ptCount val="3"/>
                <c:pt idx="0">
                  <c:v>0.8</c:v>
                </c:pt>
                <c:pt idx="1">
                  <c:v>0.17</c:v>
                </c:pt>
                <c:pt idx="2">
                  <c:v>2.9999999999999916E-2</c:v>
                </c:pt>
              </c:numCache>
            </c:numRef>
          </c:val>
        </c:ser>
      </c:pie3DChart>
    </c:plotArea>
    <c:legend>
      <c:legendPos val="t"/>
      <c:layout>
        <c:manualLayout>
          <c:xMode val="edge"/>
          <c:yMode val="edge"/>
          <c:x val="0.14235385904470757"/>
          <c:y val="0"/>
          <c:w val="0.7152920828830337"/>
          <c:h val="0.12688021481998737"/>
        </c:manualLayout>
      </c:layout>
      <c:overlay val="1"/>
    </c:legend>
    <c:plotVisOnly val="1"/>
  </c:chart>
  <c:txPr>
    <a:bodyPr/>
    <a:lstStyle/>
    <a:p>
      <a:pPr>
        <a:defRPr sz="1800"/>
      </a:pPr>
      <a:endParaRPr lang="pt-BR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B86A5B-F3A8-49BB-8152-AB0B59A20D8F}" type="datetimeFigureOut">
              <a:rPr lang="pt-BR" smtClean="0"/>
              <a:pPr/>
              <a:t>23/10/2009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3130E5-1E58-4A9B-B22B-A63F968A42A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0000" lnSpcReduction="20000"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3FBAB-B55F-4964-9FC5-AAC45040013C}" type="slidenum">
              <a:rPr lang="pt-BR" smtClean="0"/>
              <a:pPr/>
              <a:t>14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EF943B-EE03-4C4C-90DC-052A2A419BDE}" type="datetimeFigureOut">
              <a:rPr lang="pt-BR" smtClean="0"/>
              <a:pPr/>
              <a:t>23/10/2009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Retângulo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23/10/2009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23/10/2009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23/10/2009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23/10/2009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23/10/2009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23/10/2009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23/10/2009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23/10/2009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23/10/2009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2" name="Retângulo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48EF943B-EE03-4C4C-90DC-052A2A419BDE}" type="datetimeFigureOut">
              <a:rPr lang="pt-BR" smtClean="0"/>
              <a:pPr/>
              <a:t>23/10/2009</a:t>
            </a:fld>
            <a:endParaRPr lang="pt-BR"/>
          </a:p>
        </p:txBody>
      </p:sp>
      <p:sp>
        <p:nvSpPr>
          <p:cNvPr id="11" name="Retângulo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tângulo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48EF943B-EE03-4C4C-90DC-052A2A419BDE}" type="datetimeFigureOut">
              <a:rPr lang="pt-BR" smtClean="0"/>
              <a:pPr/>
              <a:t>23/10/2009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marcio.moreira@uniminas.br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hyperlink" Target="http://computerworld.uol.com.br/seguranca/2008/06/05/ameacas-internas-sao-maiores-preocupacoes-de-diretores-de-ti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2bmagazine.com.br/web/interna.asp?id_canais=4&amp;id_subcanais=23&amp;id_noticia=15125&amp;nome=&amp;descricao=&amp;foto=&amp;colunista=1&amp;pg=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ecurity-assessment.com/files/presentations/Industry%20Overview%20May%202007%20B.pdfhttp:/www.security-assessment.com/files/presentations/Industry%20Overview%20May%202007%20B.pdf" TargetMode="External"/><Relationship Id="rId3" Type="http://schemas.openxmlformats.org/officeDocument/2006/relationships/hyperlink" Target="http://www.companyweb.com.br/lista_artigos.cfm?id_artigo=269" TargetMode="External"/><Relationship Id="rId7" Type="http://schemas.openxmlformats.org/officeDocument/2006/relationships/hyperlink" Target="http://si.uniminas.br/~marcio/ITIL/20080606_5thCONTECSI_ITILNaGestaoDaSegurancaDaInformacao.pdf" TargetMode="External"/><Relationship Id="rId2" Type="http://schemas.openxmlformats.org/officeDocument/2006/relationships/hyperlink" Target="http://www.b2bmagazine.com.br/web/interna.asp?id_canais=4&amp;id_subcanais=23&amp;id_noticia=15125&amp;nome=&amp;descricao=&amp;foto=&amp;colunista=1&amp;pg=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i.uniminas.br/~marcio/marcio/20080530_Uniube_IIEnutec_Sustentabilidade&amp;Empregabilidade.zip" TargetMode="External"/><Relationship Id="rId5" Type="http://schemas.openxmlformats.org/officeDocument/2006/relationships/hyperlink" Target="http://www.projectsmart.co.uk/the-curious-case-of-the-chaos-report-2009.html" TargetMode="External"/><Relationship Id="rId4" Type="http://schemas.openxmlformats.org/officeDocument/2006/relationships/hyperlink" Target="http://computerworld.uol.com.br/seguranca/2008/06/05/ameacas-internas-sao-maiores-preocupacoes-de-diretores-de-ti/" TargetMode="External"/><Relationship Id="rId9" Type="http://schemas.openxmlformats.org/officeDocument/2006/relationships/hyperlink" Target="http://net.educause.edu/ir/library/pdf/NCP08083B.pdf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marcio.moreira@uniminas.br" TargetMode="External"/><Relationship Id="rId5" Type="http://schemas.openxmlformats.org/officeDocument/2006/relationships/hyperlink" Target="http://www.geocities.com/marciomoreira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ojectsmart.co.uk/the-curious-case-of-the-chaos-report-2009.html" TargetMode="Externa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net.educause.edu/ir/library/pdf/NCP08083B.pdf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companyweb.com.br/lista_artigos.cfm?id_artigo=269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si.uniminas.br/~marcio/ITIL/20080606_5thCONTECSI_ITILNaGestaoDaSegurancaDaInformacao.pdf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curity-assessment.com/files/presentations/Industry%20Overview%20May%202007%20B.pdfhttp:/www.security-assessment.com/files/presentations/Industry%20Overview%20May%202007%20B.pdf" TargetMode="Externa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00034" y="3071810"/>
            <a:ext cx="5643602" cy="1957390"/>
          </a:xfrm>
        </p:spPr>
        <p:txBody>
          <a:bodyPr anchor="ctr">
            <a:noAutofit/>
          </a:bodyPr>
          <a:lstStyle/>
          <a:p>
            <a:r>
              <a:rPr lang="pt-BR" sz="3600" dirty="0" smtClean="0"/>
              <a:t>Uma visão geral do mercado de TI</a:t>
            </a:r>
            <a:endParaRPr lang="pt-BR" sz="36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00034" y="1386444"/>
            <a:ext cx="5715040" cy="1613928"/>
          </a:xfrm>
        </p:spPr>
        <p:txBody>
          <a:bodyPr>
            <a:normAutofit/>
          </a:bodyPr>
          <a:lstStyle/>
          <a:p>
            <a:r>
              <a:rPr lang="pt-BR" dirty="0" smtClean="0"/>
              <a:t>Márcio Moreira</a:t>
            </a:r>
          </a:p>
          <a:p>
            <a:endParaRPr lang="pt-BR" dirty="0" smtClean="0"/>
          </a:p>
          <a:p>
            <a:r>
              <a:rPr lang="pt-BR" dirty="0" smtClean="0">
                <a:hlinkClick r:id="rId2"/>
              </a:rPr>
              <a:t>marcio.moreira@uniminas.br</a:t>
            </a:r>
            <a:endParaRPr lang="pt-BR" dirty="0" smtClean="0"/>
          </a:p>
          <a:p>
            <a:endParaRPr lang="pt-BR" dirty="0" smtClean="0"/>
          </a:p>
          <a:p>
            <a:r>
              <a:rPr lang="pt-BR" dirty="0" smtClean="0"/>
              <a:t>24/Outubro/2009</a:t>
            </a:r>
          </a:p>
        </p:txBody>
      </p:sp>
      <p:pic>
        <p:nvPicPr>
          <p:cNvPr id="6" name="Imagem 5" descr="pitagoras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27031" y="5286412"/>
            <a:ext cx="1516077" cy="1500174"/>
          </a:xfrm>
          <a:prstGeom prst="rect">
            <a:avLst/>
          </a:prstGeom>
        </p:spPr>
      </p:pic>
      <p:pic>
        <p:nvPicPr>
          <p:cNvPr id="7" name="Imagem 6" descr="Uniminas_Logo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786182" y="5214950"/>
            <a:ext cx="1785950" cy="1509939"/>
          </a:xfrm>
          <a:prstGeom prst="rect">
            <a:avLst/>
          </a:prstGeom>
        </p:spPr>
      </p:pic>
      <p:pic>
        <p:nvPicPr>
          <p:cNvPr id="8" name="Imagem 7" descr="uniminas_pos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215206" y="5286388"/>
            <a:ext cx="1619476" cy="1467055"/>
          </a:xfrm>
          <a:prstGeom prst="rect">
            <a:avLst/>
          </a:prstGeom>
        </p:spPr>
      </p:pic>
      <p:pic>
        <p:nvPicPr>
          <p:cNvPr id="29" name="Picture 20" descr="C:\Documents and Settings\marciorm\Configurações locais\Temporary Internet Files\Content.IE5\4L186U2J\MPj04221140000[1]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710142" y="884882"/>
            <a:ext cx="4076700" cy="3901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Por que segurança da informação?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BR" dirty="0" smtClean="0"/>
              <a:t>O volume de dados e tráfego de rede vem crescendo exponencialmente.</a:t>
            </a:r>
          </a:p>
          <a:p>
            <a:endParaRPr lang="pt-BR" dirty="0" smtClean="0"/>
          </a:p>
          <a:p>
            <a:r>
              <a:rPr lang="pt-BR" dirty="0" smtClean="0"/>
              <a:t>Principais preocupações dos </a:t>
            </a:r>
            <a:r>
              <a:rPr lang="pt-BR" dirty="0" err="1" smtClean="0"/>
              <a:t>CIOs</a:t>
            </a:r>
            <a:r>
              <a:rPr lang="pt-BR" dirty="0" smtClean="0"/>
              <a:t> em relação à segurança:</a:t>
            </a:r>
          </a:p>
          <a:p>
            <a:pPr lvl="1"/>
            <a:r>
              <a:rPr lang="pt-BR" dirty="0" smtClean="0"/>
              <a:t>Origem das ameaças:</a:t>
            </a:r>
          </a:p>
          <a:p>
            <a:pPr lvl="2"/>
            <a:r>
              <a:rPr lang="pt-BR" dirty="0" smtClean="0"/>
              <a:t>80% Ameaças internas</a:t>
            </a:r>
          </a:p>
          <a:p>
            <a:pPr lvl="2"/>
            <a:r>
              <a:rPr lang="pt-BR" dirty="0" smtClean="0"/>
              <a:t>17% Ameaças externas</a:t>
            </a:r>
          </a:p>
          <a:p>
            <a:pPr lvl="1"/>
            <a:r>
              <a:rPr lang="pt-BR" dirty="0" smtClean="0"/>
              <a:t>Fontes de riscos:</a:t>
            </a:r>
          </a:p>
          <a:p>
            <a:pPr lvl="2"/>
            <a:r>
              <a:rPr lang="pt-BR" dirty="0" smtClean="0"/>
              <a:t>34% </a:t>
            </a:r>
            <a:r>
              <a:rPr lang="pt-BR" dirty="0" err="1" smtClean="0"/>
              <a:t>E-mail</a:t>
            </a:r>
            <a:endParaRPr lang="pt-BR" dirty="0" smtClean="0"/>
          </a:p>
          <a:p>
            <a:pPr lvl="2"/>
            <a:r>
              <a:rPr lang="pt-BR" dirty="0" smtClean="0"/>
              <a:t>25% </a:t>
            </a:r>
            <a:r>
              <a:rPr lang="pt-BR" dirty="0" err="1" smtClean="0"/>
              <a:t>VoIP</a:t>
            </a:r>
            <a:endParaRPr lang="pt-BR" dirty="0" smtClean="0"/>
          </a:p>
          <a:p>
            <a:pPr lvl="2"/>
            <a:r>
              <a:rPr lang="pt-BR" dirty="0" smtClean="0"/>
              <a:t>21% Navegação Web</a:t>
            </a:r>
          </a:p>
          <a:p>
            <a:pPr lvl="2"/>
            <a:r>
              <a:rPr lang="pt-BR" dirty="0" smtClean="0"/>
              <a:t>20% Outras</a:t>
            </a:r>
          </a:p>
          <a:p>
            <a:pPr lvl="1"/>
            <a:r>
              <a:rPr lang="pt-BR" dirty="0" smtClean="0"/>
              <a:t>Fonte:</a:t>
            </a:r>
          </a:p>
          <a:p>
            <a:pPr lvl="2"/>
            <a:r>
              <a:rPr lang="pt-BR" dirty="0" err="1" smtClean="0"/>
              <a:t>Computerwold</a:t>
            </a:r>
            <a:r>
              <a:rPr lang="pt-BR" dirty="0" smtClean="0"/>
              <a:t> - </a:t>
            </a:r>
            <a:r>
              <a:rPr lang="pt-BR" i="1" dirty="0" smtClean="0">
                <a:hlinkClick r:id="rId2"/>
              </a:rPr>
              <a:t>Ameaças internas são maiores preocupações de diretores de TI</a:t>
            </a:r>
            <a:r>
              <a:rPr lang="pt-BR" dirty="0" smtClean="0"/>
              <a:t> – Pesquisa com 103 </a:t>
            </a:r>
            <a:r>
              <a:rPr lang="pt-BR" dirty="0" err="1" smtClean="0"/>
              <a:t>CIOs</a:t>
            </a:r>
            <a:r>
              <a:rPr lang="pt-BR" dirty="0" smtClean="0"/>
              <a:t> de Londres – 6/6/2008</a:t>
            </a:r>
          </a:p>
        </p:txBody>
      </p:sp>
      <p:graphicFrame>
        <p:nvGraphicFramePr>
          <p:cNvPr id="4" name="Gráfico 3"/>
          <p:cNvGraphicFramePr/>
          <p:nvPr/>
        </p:nvGraphicFramePr>
        <p:xfrm>
          <a:off x="3929058" y="3143248"/>
          <a:ext cx="5024430" cy="2778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 ambiente abaixo é seguro?</a:t>
            </a:r>
            <a:endParaRPr lang="pt-BR" dirty="0"/>
          </a:p>
        </p:txBody>
      </p:sp>
      <p:pic>
        <p:nvPicPr>
          <p:cNvPr id="9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1628798"/>
            <a:ext cx="6896100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Agenda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797081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>
                <a:sym typeface="Wingdings" pitchFamily="2" charset="2"/>
              </a:rPr>
              <a:t>Por que Gestão em TI?</a:t>
            </a:r>
          </a:p>
          <a:p>
            <a:pPr lvl="1"/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Por que Segurança da Informação?</a:t>
            </a:r>
          </a:p>
          <a:p>
            <a:pPr lvl="1"/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Por que Desenvolvimento para Web?</a:t>
            </a:r>
          </a:p>
          <a:p>
            <a:pPr lvl="1"/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Por que fazer uma Especialização?</a:t>
            </a:r>
          </a:p>
          <a:p>
            <a:pPr lvl="1"/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Conteúdo programático</a:t>
            </a:r>
          </a:p>
          <a:p>
            <a:pPr lvl="1"/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Corpo docente</a:t>
            </a:r>
          </a:p>
        </p:txBody>
      </p:sp>
      <p:sp>
        <p:nvSpPr>
          <p:cNvPr id="4" name="Retângulo 3"/>
          <p:cNvSpPr/>
          <p:nvPr/>
        </p:nvSpPr>
        <p:spPr>
          <a:xfrm>
            <a:off x="500034" y="3500438"/>
            <a:ext cx="8358246" cy="500066"/>
          </a:xfrm>
          <a:prstGeom prst="rect">
            <a:avLst/>
          </a:prstGeom>
          <a:solidFill>
            <a:srgbClr val="92D050">
              <a:alpha val="30196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Por que desenvolver para Web?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85720" y="1775191"/>
            <a:ext cx="6500858" cy="4939957"/>
          </a:xfrm>
        </p:spPr>
        <p:txBody>
          <a:bodyPr>
            <a:normAutofit fontScale="92500" lnSpcReduction="20000"/>
          </a:bodyPr>
          <a:lstStyle/>
          <a:p>
            <a:r>
              <a:rPr lang="pt-BR" dirty="0" smtClean="0"/>
              <a:t>6 das 10 prioridades dos </a:t>
            </a:r>
            <a:r>
              <a:rPr lang="pt-BR" dirty="0" err="1" smtClean="0"/>
              <a:t>CIOs</a:t>
            </a:r>
            <a:r>
              <a:rPr lang="pt-BR" dirty="0" smtClean="0"/>
              <a:t> estão relacionadas ao desenvolvimento para Web</a:t>
            </a:r>
          </a:p>
          <a:p>
            <a:pPr lvl="1"/>
            <a:r>
              <a:rPr lang="pt-BR" dirty="0" smtClean="0"/>
              <a:t>Fonte: </a:t>
            </a:r>
            <a:r>
              <a:rPr lang="pt-BR" dirty="0" err="1" smtClean="0"/>
              <a:t>Gartner</a:t>
            </a:r>
            <a:r>
              <a:rPr lang="pt-BR" dirty="0" smtClean="0"/>
              <a:t> </a:t>
            </a:r>
            <a:r>
              <a:rPr lang="pt-BR" dirty="0" err="1" smtClean="0"/>
              <a:t>Group</a:t>
            </a:r>
            <a:r>
              <a:rPr lang="pt-BR" dirty="0" smtClean="0"/>
              <a:t> – 1400 CIOS – 30 países – 21/6/2006</a:t>
            </a:r>
          </a:p>
          <a:p>
            <a:pPr lvl="2"/>
            <a:endParaRPr lang="pt-BR" dirty="0" smtClean="0"/>
          </a:p>
          <a:p>
            <a:r>
              <a:rPr lang="pt-BR" dirty="0" smtClean="0"/>
              <a:t>“75% dos jovens de 16 a 24 anos não vivem sem a Internet”</a:t>
            </a:r>
          </a:p>
          <a:p>
            <a:pPr lvl="1"/>
            <a:r>
              <a:rPr lang="pt-BR" dirty="0" smtClean="0"/>
              <a:t>Fonte: </a:t>
            </a:r>
            <a:r>
              <a:rPr lang="pt-BR" dirty="0" err="1" smtClean="0"/>
              <a:t>YouthNet</a:t>
            </a:r>
            <a:r>
              <a:rPr lang="pt-BR" dirty="0" smtClean="0"/>
              <a:t> – 14/10/2009</a:t>
            </a:r>
          </a:p>
          <a:p>
            <a:pPr lvl="2"/>
            <a:endParaRPr lang="pt-BR" dirty="0" smtClean="0"/>
          </a:p>
          <a:p>
            <a:r>
              <a:rPr lang="pt-BR" dirty="0" smtClean="0"/>
              <a:t>Navegador (</a:t>
            </a:r>
            <a:r>
              <a:rPr lang="pt-BR" i="1" dirty="0" smtClean="0"/>
              <a:t>browser</a:t>
            </a:r>
            <a:r>
              <a:rPr lang="pt-BR" dirty="0" smtClean="0"/>
              <a:t>) = </a:t>
            </a:r>
            <a:r>
              <a:rPr lang="pt-BR" i="1" dirty="0" err="1" smtClean="0"/>
              <a:t>Client</a:t>
            </a:r>
            <a:r>
              <a:rPr lang="pt-BR" dirty="0" smtClean="0"/>
              <a:t> Universal </a:t>
            </a:r>
            <a:r>
              <a:rPr lang="pt-BR" dirty="0" smtClean="0">
                <a:sym typeface="Wingdings"/>
              </a:rPr>
              <a:t> Praticamente não tem instalação no lado </a:t>
            </a:r>
            <a:r>
              <a:rPr lang="pt-BR" i="1" dirty="0" err="1" smtClean="0">
                <a:sym typeface="Wingdings"/>
              </a:rPr>
              <a:t>Client</a:t>
            </a:r>
            <a:endParaRPr lang="pt-BR" i="1" dirty="0" smtClean="0">
              <a:sym typeface="Wingdings"/>
            </a:endParaRPr>
          </a:p>
        </p:txBody>
      </p:sp>
      <p:pic>
        <p:nvPicPr>
          <p:cNvPr id="1028" name="Picture 4" descr="C:\Documents and Settings\marciorm\Configurações locais\Temporary Internet Files\Content.IE5\W745S3XH\MPj04393520000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58016" y="3928471"/>
            <a:ext cx="1857388" cy="2783605"/>
          </a:xfrm>
          <a:prstGeom prst="rect">
            <a:avLst/>
          </a:prstGeom>
          <a:noFill/>
        </p:spPr>
      </p:pic>
      <p:pic>
        <p:nvPicPr>
          <p:cNvPr id="1034" name="Picture 10" descr="C:\Documents and Settings\marciorm\Configurações locais\Temporary Internet Files\Content.IE5\FYM3MIYJ\MPj04394160000[1]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15140" y="1657360"/>
            <a:ext cx="2128830" cy="21288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" name="Tabela 33"/>
          <p:cNvGraphicFramePr>
            <a:graphicFrameLocks noGrp="1"/>
          </p:cNvGraphicFramePr>
          <p:nvPr/>
        </p:nvGraphicFramePr>
        <p:xfrm>
          <a:off x="88900" y="1549400"/>
          <a:ext cx="8953499" cy="5041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4334"/>
                <a:gridCol w="1907114"/>
                <a:gridCol w="1907114"/>
                <a:gridCol w="1907114"/>
                <a:gridCol w="1717823"/>
              </a:tblGrid>
              <a:tr h="4318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Até</a:t>
                      </a:r>
                      <a:r>
                        <a:rPr lang="pt-BR" baseline="0" dirty="0" smtClean="0"/>
                        <a:t> 1969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Década de 70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Década de 80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Década de 90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Atualmente</a:t>
                      </a:r>
                      <a:endParaRPr lang="pt-BR" dirty="0"/>
                    </a:p>
                  </a:txBody>
                  <a:tcPr anchor="ctr"/>
                </a:tc>
              </a:tr>
              <a:tr h="4610100"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Evolução dos softwares</a:t>
            </a:r>
            <a:endParaRPr lang="pt-BR" dirty="0"/>
          </a:p>
        </p:txBody>
      </p:sp>
      <p:cxnSp>
        <p:nvCxnSpPr>
          <p:cNvPr id="11" name="Conector de seta reta 10"/>
          <p:cNvCxnSpPr/>
          <p:nvPr/>
        </p:nvCxnSpPr>
        <p:spPr bwMode="auto">
          <a:xfrm>
            <a:off x="241300" y="2563814"/>
            <a:ext cx="6972300" cy="10668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2" name="CaixaDeTexto 11"/>
          <p:cNvSpPr txBox="1"/>
          <p:nvPr/>
        </p:nvSpPr>
        <p:spPr>
          <a:xfrm rot="524740">
            <a:off x="194964" y="2740970"/>
            <a:ext cx="69454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279400"/>
            <a:r>
              <a:rPr lang="pt-BR" sz="1200" u="none" dirty="0" smtClean="0">
                <a:latin typeface="Verdana" pitchFamily="34" charset="0"/>
              </a:rPr>
              <a:t>Análise Clássica			A. Estruturada			A. Essencial			Modelagem O. Objeto</a:t>
            </a:r>
            <a:endParaRPr lang="pt-BR" sz="1200" u="none" dirty="0">
              <a:latin typeface="Verdana" pitchFamily="34" charset="0"/>
            </a:endParaRPr>
          </a:p>
        </p:txBody>
      </p:sp>
      <p:grpSp>
        <p:nvGrpSpPr>
          <p:cNvPr id="2" name="Grupo 25"/>
          <p:cNvGrpSpPr/>
          <p:nvPr/>
        </p:nvGrpSpPr>
        <p:grpSpPr>
          <a:xfrm>
            <a:off x="219978" y="3436118"/>
            <a:ext cx="6942822" cy="551684"/>
            <a:chOff x="219978" y="3221804"/>
            <a:chExt cx="6942822" cy="551684"/>
          </a:xfrm>
        </p:grpSpPr>
        <p:cxnSp>
          <p:nvCxnSpPr>
            <p:cNvPr id="13" name="Conector de seta reta 12"/>
            <p:cNvCxnSpPr/>
            <p:nvPr/>
          </p:nvCxnSpPr>
          <p:spPr bwMode="auto">
            <a:xfrm>
              <a:off x="266700" y="3327400"/>
              <a:ext cx="6896100" cy="446088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CaixaDeTexto 15"/>
            <p:cNvSpPr txBox="1"/>
            <p:nvPr/>
          </p:nvSpPr>
          <p:spPr>
            <a:xfrm rot="222926">
              <a:off x="219978" y="3221804"/>
              <a:ext cx="691022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254000"/>
              <a:r>
                <a:rPr lang="pt-BR" sz="1200" u="none" dirty="0" smtClean="0">
                  <a:latin typeface="Verdana" pitchFamily="34" charset="0"/>
                </a:rPr>
                <a:t>Programação </a:t>
              </a:r>
              <a:r>
                <a:rPr lang="pt-BR" sz="1200" u="none" dirty="0" err="1" smtClean="0">
                  <a:latin typeface="Verdana" pitchFamily="34" charset="0"/>
                </a:rPr>
                <a:t>Procedural</a:t>
              </a:r>
              <a:r>
                <a:rPr lang="pt-BR" sz="1200" u="none" dirty="0" smtClean="0">
                  <a:latin typeface="Verdana" pitchFamily="34" charset="0"/>
                </a:rPr>
                <a:t>		P. Estruturada		Orientada a Eventos		O. Objetos</a:t>
              </a:r>
              <a:endParaRPr lang="pt-BR" sz="1200" u="none" dirty="0">
                <a:latin typeface="Verdana" pitchFamily="34" charset="0"/>
              </a:endParaRPr>
            </a:p>
          </p:txBody>
        </p:sp>
      </p:grpSp>
      <p:grpSp>
        <p:nvGrpSpPr>
          <p:cNvPr id="4" name="Grupo 28"/>
          <p:cNvGrpSpPr/>
          <p:nvPr/>
        </p:nvGrpSpPr>
        <p:grpSpPr>
          <a:xfrm>
            <a:off x="164390" y="4621214"/>
            <a:ext cx="7023810" cy="647700"/>
            <a:chOff x="164390" y="4406900"/>
            <a:chExt cx="7023810" cy="647700"/>
          </a:xfrm>
        </p:grpSpPr>
        <p:cxnSp>
          <p:nvCxnSpPr>
            <p:cNvPr id="17" name="Conector de seta reta 16"/>
            <p:cNvCxnSpPr/>
            <p:nvPr/>
          </p:nvCxnSpPr>
          <p:spPr bwMode="auto">
            <a:xfrm flipV="1">
              <a:off x="241300" y="4406900"/>
              <a:ext cx="6946900" cy="64770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33" name="CaixaDeTexto 32"/>
            <p:cNvSpPr txBox="1"/>
            <p:nvPr/>
          </p:nvSpPr>
          <p:spPr>
            <a:xfrm rot="21286796">
              <a:off x="164390" y="4435932"/>
              <a:ext cx="694856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254000"/>
              <a:r>
                <a:rPr lang="pt-BR" sz="1200" u="none" dirty="0" smtClean="0">
                  <a:latin typeface="Verdana" pitchFamily="34" charset="0"/>
                </a:rPr>
                <a:t>Testes: Depuração			Profissionalização			Qualidade Total				Automação</a:t>
              </a:r>
              <a:endParaRPr lang="pt-BR" sz="1200" u="none" dirty="0">
                <a:latin typeface="Verdana" pitchFamily="34" charset="0"/>
              </a:endParaRPr>
            </a:p>
          </p:txBody>
        </p:sp>
      </p:grpSp>
      <p:grpSp>
        <p:nvGrpSpPr>
          <p:cNvPr id="5" name="Grupo 27"/>
          <p:cNvGrpSpPr/>
          <p:nvPr/>
        </p:nvGrpSpPr>
        <p:grpSpPr>
          <a:xfrm>
            <a:off x="86481" y="4033018"/>
            <a:ext cx="7126438" cy="296096"/>
            <a:chOff x="86481" y="3818704"/>
            <a:chExt cx="7126438" cy="296096"/>
          </a:xfrm>
        </p:grpSpPr>
        <p:cxnSp>
          <p:nvCxnSpPr>
            <p:cNvPr id="27" name="Conector de seta reta 26"/>
            <p:cNvCxnSpPr/>
            <p:nvPr/>
          </p:nvCxnSpPr>
          <p:spPr bwMode="auto">
            <a:xfrm>
              <a:off x="266700" y="4102100"/>
              <a:ext cx="6908800" cy="1270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35" name="CaixaDeTexto 34"/>
            <p:cNvSpPr txBox="1"/>
            <p:nvPr/>
          </p:nvSpPr>
          <p:spPr>
            <a:xfrm>
              <a:off x="86481" y="3818704"/>
              <a:ext cx="712643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254000"/>
              <a:r>
                <a:rPr lang="pt-BR" sz="1200" u="none" dirty="0" smtClean="0">
                  <a:latin typeface="Verdana" pitchFamily="34" charset="0"/>
                </a:rPr>
                <a:t>Ciclo Cascata			Incremental			Evolutivo e Espiral		Iterativo &amp; Incremental</a:t>
              </a:r>
              <a:endParaRPr lang="pt-BR" sz="1200" u="none" dirty="0">
                <a:latin typeface="Verdana" pitchFamily="34" charset="0"/>
              </a:endParaRPr>
            </a:p>
          </p:txBody>
        </p:sp>
      </p:grpSp>
      <p:sp>
        <p:nvSpPr>
          <p:cNvPr id="38" name="CaixaDeTexto 37"/>
          <p:cNvSpPr txBox="1"/>
          <p:nvPr/>
        </p:nvSpPr>
        <p:spPr>
          <a:xfrm>
            <a:off x="3321140" y="6260374"/>
            <a:ext cx="56800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81000"/>
            <a:r>
              <a:rPr lang="pt-BR" sz="1200" dirty="0" smtClean="0">
                <a:latin typeface="Verdana" pitchFamily="34" charset="0"/>
              </a:rPr>
              <a:t>Fontes: BEI90, CAR98, GIL88, JAC98, KRU98, MYE79, PRE95 e SUM07</a:t>
            </a:r>
          </a:p>
        </p:txBody>
      </p:sp>
      <p:sp>
        <p:nvSpPr>
          <p:cNvPr id="30" name="Elipse 29"/>
          <p:cNvSpPr/>
          <p:nvPr/>
        </p:nvSpPr>
        <p:spPr bwMode="auto">
          <a:xfrm>
            <a:off x="6861426" y="3637565"/>
            <a:ext cx="2068292" cy="1648823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Engenharia de Software</a:t>
            </a:r>
          </a:p>
        </p:txBody>
      </p:sp>
      <p:grpSp>
        <p:nvGrpSpPr>
          <p:cNvPr id="6" name="Grupo 35"/>
          <p:cNvGrpSpPr/>
          <p:nvPr/>
        </p:nvGrpSpPr>
        <p:grpSpPr>
          <a:xfrm>
            <a:off x="62189" y="5146697"/>
            <a:ext cx="7113871" cy="1282699"/>
            <a:chOff x="62189" y="4932383"/>
            <a:chExt cx="7113871" cy="1282699"/>
          </a:xfrm>
        </p:grpSpPr>
        <p:cxnSp>
          <p:nvCxnSpPr>
            <p:cNvPr id="22" name="Conector de seta reta 21"/>
            <p:cNvCxnSpPr/>
            <p:nvPr/>
          </p:nvCxnSpPr>
          <p:spPr bwMode="auto">
            <a:xfrm flipV="1">
              <a:off x="247668" y="4932383"/>
              <a:ext cx="6896100" cy="1282699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18" name="CaixaDeTexto 17"/>
            <p:cNvSpPr txBox="1"/>
            <p:nvPr/>
          </p:nvSpPr>
          <p:spPr>
            <a:xfrm rot="20983813">
              <a:off x="62189" y="5234721"/>
              <a:ext cx="711387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254000"/>
              <a:r>
                <a:rPr lang="pt-BR" sz="1200" dirty="0" smtClean="0">
                  <a:latin typeface="Verdana" pitchFamily="34" charset="0"/>
                </a:rPr>
                <a:t>Programa Monolítico		</a:t>
              </a:r>
              <a:r>
                <a:rPr lang="pt-BR" sz="1200" dirty="0" err="1" smtClean="0">
                  <a:latin typeface="Verdana" pitchFamily="34" charset="0"/>
                </a:rPr>
                <a:t>Modularização</a:t>
              </a:r>
              <a:r>
                <a:rPr lang="pt-BR" sz="1200" dirty="0" smtClean="0">
                  <a:latin typeface="Verdana" pitchFamily="34" charset="0"/>
                </a:rPr>
                <a:t>		</a:t>
              </a:r>
              <a:r>
                <a:rPr lang="pt-BR" sz="1200" dirty="0" err="1" smtClean="0">
                  <a:latin typeface="Verdana" pitchFamily="34" charset="0"/>
                </a:rPr>
                <a:t>Client-Server</a:t>
              </a:r>
              <a:r>
                <a:rPr lang="pt-BR" sz="1200" dirty="0" smtClean="0">
                  <a:latin typeface="Verdana" pitchFamily="34" charset="0"/>
                </a:rPr>
                <a:t>			Arquitetura MVC (Web)</a:t>
              </a:r>
              <a:endParaRPr lang="pt-BR" sz="1200" u="none" dirty="0">
                <a:latin typeface="Verdana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Agenda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797081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>
                <a:sym typeface="Wingdings" pitchFamily="2" charset="2"/>
              </a:rPr>
              <a:t>Por que Gestão em TI?</a:t>
            </a:r>
          </a:p>
          <a:p>
            <a:pPr lvl="1"/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Por que Segurança da Informação?</a:t>
            </a:r>
          </a:p>
          <a:p>
            <a:pPr lvl="1"/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Por que Desenvolvimento para Web?</a:t>
            </a:r>
          </a:p>
          <a:p>
            <a:pPr lvl="1"/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Por que fazer uma Especialização?</a:t>
            </a:r>
          </a:p>
          <a:p>
            <a:pPr lvl="1"/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Conteúdo programático</a:t>
            </a:r>
          </a:p>
          <a:p>
            <a:pPr lvl="1"/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Corpo docente</a:t>
            </a:r>
          </a:p>
        </p:txBody>
      </p:sp>
      <p:sp>
        <p:nvSpPr>
          <p:cNvPr id="4" name="Retângulo 3"/>
          <p:cNvSpPr/>
          <p:nvPr/>
        </p:nvSpPr>
        <p:spPr>
          <a:xfrm>
            <a:off x="500034" y="4357694"/>
            <a:ext cx="8358246" cy="500066"/>
          </a:xfrm>
          <a:prstGeom prst="rect">
            <a:avLst/>
          </a:prstGeom>
          <a:solidFill>
            <a:srgbClr val="92D050">
              <a:alpha val="30196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Como entrar no mercado?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868519"/>
          </a:xfrm>
        </p:spPr>
        <p:txBody>
          <a:bodyPr>
            <a:normAutofit/>
          </a:bodyPr>
          <a:lstStyle/>
          <a:p>
            <a:r>
              <a:rPr lang="pt-BR" dirty="0" smtClean="0"/>
              <a:t>Construindo sua Empregabilidade:</a:t>
            </a:r>
          </a:p>
          <a:p>
            <a:pPr lvl="1"/>
            <a:r>
              <a:rPr lang="pt-BR" dirty="0" smtClean="0"/>
              <a:t>Formando a Competência necessária:</a:t>
            </a:r>
          </a:p>
          <a:p>
            <a:pPr lvl="2"/>
            <a:r>
              <a:rPr lang="pt-BR" dirty="0" smtClean="0"/>
              <a:t>Conhecimentos + Habilidades + Atitudes</a:t>
            </a:r>
          </a:p>
          <a:p>
            <a:pPr lvl="1"/>
            <a:r>
              <a:rPr lang="pt-BR" dirty="0" smtClean="0"/>
              <a:t>Conhecimento:</a:t>
            </a:r>
          </a:p>
          <a:p>
            <a:pPr lvl="2"/>
            <a:r>
              <a:rPr lang="pt-BR" dirty="0" smtClean="0"/>
              <a:t>Graduação</a:t>
            </a:r>
          </a:p>
          <a:p>
            <a:pPr lvl="2"/>
            <a:r>
              <a:rPr lang="pt-BR" dirty="0" smtClean="0"/>
              <a:t>Especialização x Mestrado x Doutorado</a:t>
            </a:r>
          </a:p>
          <a:p>
            <a:pPr lvl="1"/>
            <a:r>
              <a:rPr lang="pt-BR" dirty="0" smtClean="0"/>
              <a:t>Habilidades:</a:t>
            </a:r>
          </a:p>
          <a:p>
            <a:pPr lvl="2"/>
            <a:r>
              <a:rPr lang="pt-BR" dirty="0" smtClean="0"/>
              <a:t>Estágio, </a:t>
            </a:r>
            <a:r>
              <a:rPr lang="en-US" i="1" dirty="0" smtClean="0"/>
              <a:t>Trainee</a:t>
            </a:r>
            <a:r>
              <a:rPr lang="pt-BR" dirty="0" smtClean="0"/>
              <a:t>, Júnior e Certificação</a:t>
            </a:r>
          </a:p>
          <a:p>
            <a:pPr lvl="1"/>
            <a:r>
              <a:rPr lang="pt-BR" dirty="0" smtClean="0"/>
              <a:t>Atitudes:</a:t>
            </a:r>
          </a:p>
          <a:p>
            <a:pPr lvl="2"/>
            <a:r>
              <a:rPr lang="pt-BR" dirty="0" smtClean="0"/>
              <a:t>Conheça a si mesmo </a:t>
            </a:r>
            <a:r>
              <a:rPr lang="pt-BR" dirty="0" smtClean="0">
                <a:sym typeface="Wingdings"/>
              </a:rPr>
              <a:t> Erre  Melhore</a:t>
            </a:r>
            <a:endParaRPr lang="pt-BR" dirty="0" smtClean="0"/>
          </a:p>
        </p:txBody>
      </p:sp>
      <p:pic>
        <p:nvPicPr>
          <p:cNvPr id="3074" name="Picture 2" descr="C:\Documents and Settings\marciorm\Configurações locais\Temporary Internet Files\Content.IE5\5TZPZC40\MPj04100530000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664423" y="3643314"/>
            <a:ext cx="2336734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Carreira Profissional</a:t>
            </a:r>
            <a:endParaRPr lang="pt-BR" dirty="0"/>
          </a:p>
        </p:txBody>
      </p:sp>
      <p:cxnSp>
        <p:nvCxnSpPr>
          <p:cNvPr id="5" name="Conector de seta reta 4"/>
          <p:cNvCxnSpPr/>
          <p:nvPr/>
        </p:nvCxnSpPr>
        <p:spPr>
          <a:xfrm rot="5400000">
            <a:off x="-999767" y="4572405"/>
            <a:ext cx="3571106" cy="1588"/>
          </a:xfrm>
          <a:prstGeom prst="straightConnector1">
            <a:avLst/>
          </a:prstGeom>
          <a:ln w="12700">
            <a:solidFill>
              <a:schemeClr val="accent2">
                <a:lumMod val="50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de seta reta 6"/>
          <p:cNvCxnSpPr/>
          <p:nvPr/>
        </p:nvCxnSpPr>
        <p:spPr>
          <a:xfrm>
            <a:off x="500034" y="6084348"/>
            <a:ext cx="8072494" cy="1588"/>
          </a:xfrm>
          <a:prstGeom prst="straightConnector1">
            <a:avLst/>
          </a:prstGeom>
          <a:ln w="127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rma livre 7"/>
          <p:cNvSpPr/>
          <p:nvPr/>
        </p:nvSpPr>
        <p:spPr>
          <a:xfrm>
            <a:off x="1028900" y="3648935"/>
            <a:ext cx="6728347" cy="2422477"/>
          </a:xfrm>
          <a:custGeom>
            <a:avLst/>
            <a:gdLst>
              <a:gd name="connsiteX0" fmla="*/ 0 w 6728347"/>
              <a:gd name="connsiteY0" fmla="*/ 2422477 h 2422477"/>
              <a:gd name="connsiteX1" fmla="*/ 1173708 w 6728347"/>
              <a:gd name="connsiteY1" fmla="*/ 2204113 h 2422477"/>
              <a:gd name="connsiteX2" fmla="*/ 1733266 w 6728347"/>
              <a:gd name="connsiteY2" fmla="*/ 1876567 h 2422477"/>
              <a:gd name="connsiteX3" fmla="*/ 2565779 w 6728347"/>
              <a:gd name="connsiteY3" fmla="*/ 825689 h 2422477"/>
              <a:gd name="connsiteX4" fmla="*/ 3425588 w 6728347"/>
              <a:gd name="connsiteY4" fmla="*/ 279779 h 2422477"/>
              <a:gd name="connsiteX5" fmla="*/ 5254388 w 6728347"/>
              <a:gd name="connsiteY5" fmla="*/ 225188 h 2422477"/>
              <a:gd name="connsiteX6" fmla="*/ 6127845 w 6728347"/>
              <a:gd name="connsiteY6" fmla="*/ 1630907 h 2422477"/>
              <a:gd name="connsiteX7" fmla="*/ 6728347 w 6728347"/>
              <a:gd name="connsiteY7" fmla="*/ 2367886 h 2422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728347" h="2422477">
                <a:moveTo>
                  <a:pt x="0" y="2422477"/>
                </a:moveTo>
                <a:cubicBezTo>
                  <a:pt x="442415" y="2358787"/>
                  <a:pt x="884830" y="2295098"/>
                  <a:pt x="1173708" y="2204113"/>
                </a:cubicBezTo>
                <a:cubicBezTo>
                  <a:pt x="1462586" y="2113128"/>
                  <a:pt x="1501254" y="2106304"/>
                  <a:pt x="1733266" y="1876567"/>
                </a:cubicBezTo>
                <a:cubicBezTo>
                  <a:pt x="1965278" y="1646830"/>
                  <a:pt x="2283725" y="1091820"/>
                  <a:pt x="2565779" y="825689"/>
                </a:cubicBezTo>
                <a:cubicBezTo>
                  <a:pt x="2847833" y="559558"/>
                  <a:pt x="2977487" y="379862"/>
                  <a:pt x="3425588" y="279779"/>
                </a:cubicBezTo>
                <a:cubicBezTo>
                  <a:pt x="3873689" y="179696"/>
                  <a:pt x="4804012" y="0"/>
                  <a:pt x="5254388" y="225188"/>
                </a:cubicBezTo>
                <a:cubicBezTo>
                  <a:pt x="5704764" y="450376"/>
                  <a:pt x="5882185" y="1273791"/>
                  <a:pt x="6127845" y="1630907"/>
                </a:cubicBezTo>
                <a:cubicBezTo>
                  <a:pt x="6373505" y="1988023"/>
                  <a:pt x="6437195" y="2256429"/>
                  <a:pt x="6728347" y="2367886"/>
                </a:cubicBezTo>
              </a:path>
            </a:pathLst>
          </a:cu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Conector reto 11"/>
          <p:cNvCxnSpPr/>
          <p:nvPr/>
        </p:nvCxnSpPr>
        <p:spPr>
          <a:xfrm rot="5400000">
            <a:off x="1393406" y="5821776"/>
            <a:ext cx="643736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to 12"/>
          <p:cNvCxnSpPr/>
          <p:nvPr/>
        </p:nvCxnSpPr>
        <p:spPr>
          <a:xfrm rot="5400000">
            <a:off x="1679555" y="5607065"/>
            <a:ext cx="1071570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to 13"/>
          <p:cNvCxnSpPr/>
          <p:nvPr/>
        </p:nvCxnSpPr>
        <p:spPr>
          <a:xfrm rot="5400000">
            <a:off x="1771476" y="5214950"/>
            <a:ext cx="1857388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to 15"/>
          <p:cNvCxnSpPr/>
          <p:nvPr/>
        </p:nvCxnSpPr>
        <p:spPr>
          <a:xfrm rot="5400000">
            <a:off x="2108183" y="4822041"/>
            <a:ext cx="2643206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to 17"/>
          <p:cNvCxnSpPr/>
          <p:nvPr/>
        </p:nvCxnSpPr>
        <p:spPr>
          <a:xfrm rot="5400000">
            <a:off x="2963851" y="4678371"/>
            <a:ext cx="2928958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to 19"/>
          <p:cNvCxnSpPr/>
          <p:nvPr/>
        </p:nvCxnSpPr>
        <p:spPr>
          <a:xfrm rot="5400000">
            <a:off x="4678363" y="4679165"/>
            <a:ext cx="2928958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ixaDeTexto 24"/>
          <p:cNvSpPr txBox="1"/>
          <p:nvPr/>
        </p:nvSpPr>
        <p:spPr>
          <a:xfrm rot="16200000">
            <a:off x="656649" y="5201212"/>
            <a:ext cx="1199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Graduação</a:t>
            </a:r>
            <a:endParaRPr lang="pt-BR" dirty="0"/>
          </a:p>
        </p:txBody>
      </p:sp>
      <p:sp>
        <p:nvSpPr>
          <p:cNvPr id="26" name="CaixaDeTexto 25"/>
          <p:cNvSpPr txBox="1"/>
          <p:nvPr/>
        </p:nvSpPr>
        <p:spPr>
          <a:xfrm rot="16200000">
            <a:off x="1058997" y="4741608"/>
            <a:ext cx="1798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Estágio e </a:t>
            </a:r>
            <a:r>
              <a:rPr lang="en-US" dirty="0" smtClean="0"/>
              <a:t>Trainee</a:t>
            </a:r>
            <a:endParaRPr lang="en-US" dirty="0"/>
          </a:p>
        </p:txBody>
      </p:sp>
      <p:sp>
        <p:nvSpPr>
          <p:cNvPr id="28" name="CaixaDeTexto 27"/>
          <p:cNvSpPr txBox="1"/>
          <p:nvPr/>
        </p:nvSpPr>
        <p:spPr>
          <a:xfrm rot="16200000">
            <a:off x="2080039" y="5051563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Júnior</a:t>
            </a:r>
            <a:endParaRPr lang="pt-BR" dirty="0"/>
          </a:p>
        </p:txBody>
      </p:sp>
      <p:sp>
        <p:nvSpPr>
          <p:cNvPr id="29" name="CaixaDeTexto 28"/>
          <p:cNvSpPr txBox="1"/>
          <p:nvPr/>
        </p:nvSpPr>
        <p:spPr>
          <a:xfrm rot="16200000">
            <a:off x="2815257" y="4173468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Pleno</a:t>
            </a:r>
            <a:endParaRPr lang="pt-BR" dirty="0"/>
          </a:p>
        </p:txBody>
      </p:sp>
      <p:sp>
        <p:nvSpPr>
          <p:cNvPr id="30" name="CaixaDeTexto 29"/>
          <p:cNvSpPr txBox="1"/>
          <p:nvPr/>
        </p:nvSpPr>
        <p:spPr>
          <a:xfrm rot="16200000">
            <a:off x="3579555" y="3448610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Sênior</a:t>
            </a:r>
            <a:endParaRPr lang="pt-BR" dirty="0"/>
          </a:p>
        </p:txBody>
      </p:sp>
      <p:sp>
        <p:nvSpPr>
          <p:cNvPr id="31" name="CaixaDeTexto 30"/>
          <p:cNvSpPr txBox="1"/>
          <p:nvPr/>
        </p:nvSpPr>
        <p:spPr>
          <a:xfrm rot="16200000">
            <a:off x="4819762" y="3176696"/>
            <a:ext cx="849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Máster</a:t>
            </a:r>
            <a:endParaRPr lang="pt-BR" dirty="0"/>
          </a:p>
        </p:txBody>
      </p:sp>
      <p:sp>
        <p:nvSpPr>
          <p:cNvPr id="32" name="CaixaDeTexto 31"/>
          <p:cNvSpPr txBox="1"/>
          <p:nvPr/>
        </p:nvSpPr>
        <p:spPr>
          <a:xfrm rot="16200000">
            <a:off x="6441439" y="3891076"/>
            <a:ext cx="1092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Consultor</a:t>
            </a:r>
            <a:endParaRPr lang="pt-BR" dirty="0"/>
          </a:p>
        </p:txBody>
      </p:sp>
      <p:sp>
        <p:nvSpPr>
          <p:cNvPr id="33" name="CaixaDeTexto 32"/>
          <p:cNvSpPr txBox="1"/>
          <p:nvPr/>
        </p:nvSpPr>
        <p:spPr>
          <a:xfrm>
            <a:off x="1500166" y="6072206"/>
            <a:ext cx="7185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246063"/>
            <a:r>
              <a:rPr lang="pt-BR" dirty="0" smtClean="0"/>
              <a:t>22		24		26			30				38							50					60			Idade</a:t>
            </a:r>
            <a:endParaRPr lang="pt-BR" dirty="0"/>
          </a:p>
        </p:txBody>
      </p:sp>
      <p:sp>
        <p:nvSpPr>
          <p:cNvPr id="36" name="CaixaDeTexto 35"/>
          <p:cNvSpPr txBox="1"/>
          <p:nvPr/>
        </p:nvSpPr>
        <p:spPr>
          <a:xfrm rot="16200000">
            <a:off x="-169569" y="3362188"/>
            <a:ext cx="1478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Remuneração</a:t>
            </a:r>
            <a:endParaRPr lang="pt-BR" dirty="0"/>
          </a:p>
        </p:txBody>
      </p:sp>
      <p:pic>
        <p:nvPicPr>
          <p:cNvPr id="6146" name="Picture 2" descr="C:\Documents and Settings\marciorm\Configurações locais\Temporary Internet Files\Content.IE5\5TZPZC40\MPj04278250000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1571612"/>
            <a:ext cx="1113402" cy="1000108"/>
          </a:xfrm>
          <a:prstGeom prst="rect">
            <a:avLst/>
          </a:prstGeom>
          <a:noFill/>
        </p:spPr>
      </p:pic>
      <p:pic>
        <p:nvPicPr>
          <p:cNvPr id="6150" name="Picture 6" descr="C:\Documents and Settings\marciorm\Configurações locais\Temporary Internet Files\Content.IE5\HLS51HIF\MPj04222980000[1]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61780" y="1571612"/>
            <a:ext cx="667080" cy="1000132"/>
          </a:xfrm>
          <a:prstGeom prst="rect">
            <a:avLst/>
          </a:prstGeom>
          <a:noFill/>
        </p:spPr>
      </p:pic>
      <p:pic>
        <p:nvPicPr>
          <p:cNvPr id="6151" name="Picture 7" descr="C:\Documents and Settings\marciorm\Configurações locais\Temporary Internet Files\Content.IE5\MVCGZQVG\MPj04225890000[1]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00298" y="1571612"/>
            <a:ext cx="1500198" cy="999741"/>
          </a:xfrm>
          <a:prstGeom prst="rect">
            <a:avLst/>
          </a:prstGeom>
          <a:noFill/>
        </p:spPr>
      </p:pic>
      <p:pic>
        <p:nvPicPr>
          <p:cNvPr id="6153" name="Picture 9" descr="C:\Documents and Settings\marciorm\Configurações locais\Temporary Internet Files\Content.IE5\HLS51HIF\MPj04306370000[1]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071934" y="1571612"/>
            <a:ext cx="1000132" cy="1000132"/>
          </a:xfrm>
          <a:prstGeom prst="rect">
            <a:avLst/>
          </a:prstGeom>
          <a:noFill/>
        </p:spPr>
      </p:pic>
      <p:pic>
        <p:nvPicPr>
          <p:cNvPr id="6155" name="Picture 11" descr="C:\Documents and Settings\marciorm\Configurações locais\Temporary Internet Files\Content.IE5\5TZPZC40\MPj04317290000[1]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143504" y="1571612"/>
            <a:ext cx="1000132" cy="1000132"/>
          </a:xfrm>
          <a:prstGeom prst="rect">
            <a:avLst/>
          </a:prstGeom>
          <a:noFill/>
        </p:spPr>
      </p:pic>
      <p:pic>
        <p:nvPicPr>
          <p:cNvPr id="6156" name="Picture 12" descr="C:\Documents and Settings\marciorm\Configurações locais\Temporary Internet Files\Content.IE5\GIGGD1DC\MPj04317260000[1]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215074" y="1571612"/>
            <a:ext cx="1000132" cy="1000132"/>
          </a:xfrm>
          <a:prstGeom prst="rect">
            <a:avLst/>
          </a:prstGeom>
          <a:noFill/>
        </p:spPr>
      </p:pic>
      <p:pic>
        <p:nvPicPr>
          <p:cNvPr id="6160" name="Picture 16" descr="C:\Documents and Settings\marciorm\Configurações locais\Temporary Internet Files\Content.IE5\GIGGD1DC\MPj04226460000[1]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286644" y="1571612"/>
            <a:ext cx="1490301" cy="1000132"/>
          </a:xfrm>
          <a:prstGeom prst="rect">
            <a:avLst/>
          </a:prstGeom>
          <a:noFill/>
        </p:spPr>
      </p:pic>
      <p:grpSp>
        <p:nvGrpSpPr>
          <p:cNvPr id="3" name="Grupo 37"/>
          <p:cNvGrpSpPr/>
          <p:nvPr/>
        </p:nvGrpSpPr>
        <p:grpSpPr>
          <a:xfrm>
            <a:off x="2487123" y="3656962"/>
            <a:ext cx="6728347" cy="2422477"/>
            <a:chOff x="2487123" y="3656962"/>
            <a:chExt cx="6728347" cy="2422477"/>
          </a:xfrm>
        </p:grpSpPr>
        <p:sp>
          <p:nvSpPr>
            <p:cNvPr id="34" name="Forma livre 33"/>
            <p:cNvSpPr/>
            <p:nvPr/>
          </p:nvSpPr>
          <p:spPr>
            <a:xfrm>
              <a:off x="2487123" y="3656962"/>
              <a:ext cx="6728347" cy="2422477"/>
            </a:xfrm>
            <a:custGeom>
              <a:avLst/>
              <a:gdLst>
                <a:gd name="connsiteX0" fmla="*/ 0 w 6728347"/>
                <a:gd name="connsiteY0" fmla="*/ 2422477 h 2422477"/>
                <a:gd name="connsiteX1" fmla="*/ 1173708 w 6728347"/>
                <a:gd name="connsiteY1" fmla="*/ 2204113 h 2422477"/>
                <a:gd name="connsiteX2" fmla="*/ 1733266 w 6728347"/>
                <a:gd name="connsiteY2" fmla="*/ 1876567 h 2422477"/>
                <a:gd name="connsiteX3" fmla="*/ 2565779 w 6728347"/>
                <a:gd name="connsiteY3" fmla="*/ 825689 h 2422477"/>
                <a:gd name="connsiteX4" fmla="*/ 3425588 w 6728347"/>
                <a:gd name="connsiteY4" fmla="*/ 279779 h 2422477"/>
                <a:gd name="connsiteX5" fmla="*/ 5254388 w 6728347"/>
                <a:gd name="connsiteY5" fmla="*/ 225188 h 2422477"/>
                <a:gd name="connsiteX6" fmla="*/ 6127845 w 6728347"/>
                <a:gd name="connsiteY6" fmla="*/ 1630907 h 2422477"/>
                <a:gd name="connsiteX7" fmla="*/ 6728347 w 6728347"/>
                <a:gd name="connsiteY7" fmla="*/ 2367886 h 2422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28347" h="2422477">
                  <a:moveTo>
                    <a:pt x="0" y="2422477"/>
                  </a:moveTo>
                  <a:cubicBezTo>
                    <a:pt x="442415" y="2358787"/>
                    <a:pt x="884830" y="2295098"/>
                    <a:pt x="1173708" y="2204113"/>
                  </a:cubicBezTo>
                  <a:cubicBezTo>
                    <a:pt x="1462586" y="2113128"/>
                    <a:pt x="1501254" y="2106304"/>
                    <a:pt x="1733266" y="1876567"/>
                  </a:cubicBezTo>
                  <a:cubicBezTo>
                    <a:pt x="1965278" y="1646830"/>
                    <a:pt x="2283725" y="1091820"/>
                    <a:pt x="2565779" y="825689"/>
                  </a:cubicBezTo>
                  <a:cubicBezTo>
                    <a:pt x="2847833" y="559558"/>
                    <a:pt x="2977487" y="379862"/>
                    <a:pt x="3425588" y="279779"/>
                  </a:cubicBezTo>
                  <a:cubicBezTo>
                    <a:pt x="3873689" y="179696"/>
                    <a:pt x="4804012" y="0"/>
                    <a:pt x="5254388" y="225188"/>
                  </a:cubicBezTo>
                  <a:cubicBezTo>
                    <a:pt x="5704764" y="450376"/>
                    <a:pt x="5882185" y="1273791"/>
                    <a:pt x="6127845" y="1630907"/>
                  </a:cubicBezTo>
                  <a:cubicBezTo>
                    <a:pt x="6373505" y="1988023"/>
                    <a:pt x="6437195" y="2256429"/>
                    <a:pt x="6728347" y="2367886"/>
                  </a:cubicBezTo>
                </a:path>
              </a:pathLst>
            </a:custGeom>
            <a:ln w="127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5" name="CaixaDeTexto 34"/>
            <p:cNvSpPr txBox="1"/>
            <p:nvPr/>
          </p:nvSpPr>
          <p:spPr>
            <a:xfrm rot="19225594">
              <a:off x="3418740" y="4294710"/>
              <a:ext cx="114967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000" b="1" dirty="0" smtClean="0">
                  <a:solidFill>
                    <a:schemeClr val="accent2">
                      <a:lumMod val="50000"/>
                    </a:schemeClr>
                  </a:solidFill>
                </a:rPr>
                <a:t>Principal</a:t>
              </a:r>
              <a:endParaRPr lang="pt-BR" sz="2000" b="1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37" name="CaixaDeTexto 36"/>
            <p:cNvSpPr txBox="1"/>
            <p:nvPr/>
          </p:nvSpPr>
          <p:spPr>
            <a:xfrm rot="19169945">
              <a:off x="4704247" y="4416873"/>
              <a:ext cx="14302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000" b="1" dirty="0" smtClean="0">
                  <a:solidFill>
                    <a:schemeClr val="accent4"/>
                  </a:solidFill>
                </a:rPr>
                <a:t>Alternativa</a:t>
              </a:r>
              <a:endParaRPr lang="pt-BR" sz="2000" b="1" dirty="0">
                <a:solidFill>
                  <a:schemeClr val="accent4"/>
                </a:solidFill>
              </a:endParaRPr>
            </a:p>
          </p:txBody>
        </p:sp>
      </p:grpSp>
      <p:sp>
        <p:nvSpPr>
          <p:cNvPr id="39" name="Retângulo de cantos arredondados 38"/>
          <p:cNvSpPr/>
          <p:nvPr/>
        </p:nvSpPr>
        <p:spPr>
          <a:xfrm>
            <a:off x="1142976" y="2786058"/>
            <a:ext cx="7286676" cy="85725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b="1" dirty="0" smtClean="0">
                <a:latin typeface="Arial" pitchFamily="34" charset="0"/>
                <a:cs typeface="Arial" pitchFamily="34" charset="0"/>
              </a:rPr>
              <a:t>VOCÊ É O PRODUTO!</a:t>
            </a:r>
            <a:endParaRPr lang="pt-BR" sz="4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Como ganhar dinheiro?</a:t>
            </a:r>
            <a:endParaRPr lang="pt-BR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pt-BR" dirty="0" smtClean="0"/>
              <a:t>Ganhando dinheiro para sua empresa</a:t>
            </a:r>
          </a:p>
          <a:p>
            <a:r>
              <a:rPr lang="pt-BR" dirty="0" smtClean="0"/>
              <a:t>Planejando sua carreira:</a:t>
            </a:r>
          </a:p>
          <a:p>
            <a:pPr lvl="1"/>
            <a:r>
              <a:rPr lang="pt-BR" dirty="0" smtClean="0"/>
              <a:t>Decida-se cedo</a:t>
            </a:r>
          </a:p>
          <a:p>
            <a:r>
              <a:rPr lang="pt-BR" dirty="0" smtClean="0"/>
              <a:t>Antecipando-se</a:t>
            </a:r>
          </a:p>
          <a:p>
            <a:pPr>
              <a:buNone/>
            </a:pPr>
            <a:r>
              <a:rPr lang="pt-BR" dirty="0" smtClean="0"/>
              <a:t> 	ao mercado</a:t>
            </a:r>
          </a:p>
          <a:p>
            <a:r>
              <a:rPr lang="pt-BR" dirty="0" smtClean="0"/>
              <a:t>Sendo útil sempre:</a:t>
            </a:r>
          </a:p>
          <a:p>
            <a:pPr lvl="1"/>
            <a:r>
              <a:rPr lang="pt-BR" dirty="0" smtClean="0"/>
              <a:t>Adicione algo no CV todo ano</a:t>
            </a:r>
          </a:p>
        </p:txBody>
      </p:sp>
      <p:sp>
        <p:nvSpPr>
          <p:cNvPr id="7" name="Espaço Reservado para Conteúdo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pt-BR" dirty="0" smtClean="0"/>
              <a:t>Carreira em Y:</a:t>
            </a:r>
            <a:endParaRPr lang="pt-BR" dirty="0"/>
          </a:p>
        </p:txBody>
      </p:sp>
      <p:grpSp>
        <p:nvGrpSpPr>
          <p:cNvPr id="3" name="Grupo 10"/>
          <p:cNvGrpSpPr/>
          <p:nvPr/>
        </p:nvGrpSpPr>
        <p:grpSpPr>
          <a:xfrm>
            <a:off x="4542798" y="571480"/>
            <a:ext cx="4219425" cy="7725192"/>
            <a:chOff x="4696225" y="714356"/>
            <a:chExt cx="4219425" cy="7725192"/>
          </a:xfrm>
        </p:grpSpPr>
        <p:sp>
          <p:nvSpPr>
            <p:cNvPr id="5" name="Retângulo 4"/>
            <p:cNvSpPr/>
            <p:nvPr/>
          </p:nvSpPr>
          <p:spPr>
            <a:xfrm>
              <a:off x="4696225" y="714356"/>
              <a:ext cx="4219425" cy="772519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pt-BR" sz="496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Y</a:t>
              </a:r>
              <a:endParaRPr lang="pt-BR" sz="496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8" name="CaixaDeTexto 7"/>
            <p:cNvSpPr txBox="1"/>
            <p:nvPr/>
          </p:nvSpPr>
          <p:spPr>
            <a:xfrm rot="16200000">
              <a:off x="6094547" y="5578087"/>
              <a:ext cx="13308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400" b="1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Comum</a:t>
              </a:r>
              <a:endParaRPr lang="pt-BR" sz="2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CaixaDeTexto 8"/>
            <p:cNvSpPr txBox="1"/>
            <p:nvPr/>
          </p:nvSpPr>
          <p:spPr>
            <a:xfrm rot="18134106">
              <a:off x="6897264" y="3332417"/>
              <a:ext cx="15872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400" b="1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Gerencial</a:t>
              </a:r>
              <a:endParaRPr lang="pt-BR" sz="2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CaixaDeTexto 9"/>
            <p:cNvSpPr txBox="1"/>
            <p:nvPr/>
          </p:nvSpPr>
          <p:spPr>
            <a:xfrm rot="14231296">
              <a:off x="5246987" y="3310993"/>
              <a:ext cx="13308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400" b="1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Técnica</a:t>
              </a:r>
              <a:endParaRPr lang="pt-BR" sz="2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" name="Grupo 14"/>
          <p:cNvGrpSpPr/>
          <p:nvPr/>
        </p:nvGrpSpPr>
        <p:grpSpPr>
          <a:xfrm>
            <a:off x="3754399" y="3355994"/>
            <a:ext cx="5634911" cy="2981069"/>
            <a:chOff x="3754399" y="3498870"/>
            <a:chExt cx="5634911" cy="2981069"/>
          </a:xfrm>
        </p:grpSpPr>
        <p:sp>
          <p:nvSpPr>
            <p:cNvPr id="12" name="CaixaDeTexto 11"/>
            <p:cNvSpPr txBox="1"/>
            <p:nvPr/>
          </p:nvSpPr>
          <p:spPr>
            <a:xfrm>
              <a:off x="4464391" y="4817946"/>
              <a:ext cx="1783437" cy="1661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Pleno </a:t>
              </a:r>
              <a:r>
                <a:rPr lang="pt-BR" dirty="0" smtClean="0">
                  <a:latin typeface="Arial" pitchFamily="34" charset="0"/>
                  <a:cs typeface="Arial" pitchFamily="34" charset="0"/>
                  <a:sym typeface="Wingdings"/>
                </a:rPr>
                <a:t></a:t>
              </a:r>
              <a:endParaRPr lang="pt-BR" dirty="0" smtClean="0">
                <a:latin typeface="Arial" pitchFamily="34" charset="0"/>
                <a:cs typeface="Arial" pitchFamily="34" charset="0"/>
              </a:endParaRPr>
            </a:p>
            <a:p>
              <a:pPr algn="r"/>
              <a:endParaRPr lang="pt-BR" sz="1200" dirty="0" smtClean="0">
                <a:latin typeface="Arial" pitchFamily="34" charset="0"/>
                <a:cs typeface="Arial" pitchFamily="34" charset="0"/>
              </a:endParaRP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Certificação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Júnior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Estágio/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Trainee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Graduação</a:t>
              </a:r>
              <a:endParaRPr lang="pt-BR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CaixaDeTexto 12"/>
            <p:cNvSpPr txBox="1"/>
            <p:nvPr/>
          </p:nvSpPr>
          <p:spPr>
            <a:xfrm rot="19619906">
              <a:off x="3754399" y="3498870"/>
              <a:ext cx="1838965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Mestrado x PhD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Máster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Certificação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Sênior</a:t>
              </a:r>
              <a:endParaRPr lang="en-US" i="1" dirty="0" smtClean="0">
                <a:latin typeface="Arial" pitchFamily="34" charset="0"/>
                <a:cs typeface="Arial" pitchFamily="34" charset="0"/>
              </a:endParaRP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Especialização</a:t>
              </a:r>
              <a:endParaRPr lang="pt-BR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CaixaDeTexto 13"/>
            <p:cNvSpPr txBox="1"/>
            <p:nvPr/>
          </p:nvSpPr>
          <p:spPr>
            <a:xfrm rot="1935119">
              <a:off x="7550345" y="3533913"/>
              <a:ext cx="1838965" cy="1754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>
                  <a:latin typeface="Arial" pitchFamily="34" charset="0"/>
                  <a:cs typeface="Arial" pitchFamily="34" charset="0"/>
                </a:rPr>
                <a:t>Executivo</a:t>
              </a:r>
            </a:p>
            <a:p>
              <a:r>
                <a:rPr lang="pt-BR" dirty="0" smtClean="0">
                  <a:latin typeface="Arial" pitchFamily="34" charset="0"/>
                  <a:cs typeface="Arial" pitchFamily="34" charset="0"/>
                </a:rPr>
                <a:t>Máster</a:t>
              </a:r>
            </a:p>
            <a:p>
              <a:r>
                <a:rPr lang="pt-BR" dirty="0" smtClean="0">
                  <a:latin typeface="Arial" pitchFamily="34" charset="0"/>
                  <a:cs typeface="Arial" pitchFamily="34" charset="0"/>
                </a:rPr>
                <a:t>Certificação</a:t>
              </a:r>
            </a:p>
            <a:p>
              <a:r>
                <a:rPr lang="pt-BR" dirty="0" smtClean="0">
                  <a:latin typeface="Arial" pitchFamily="34" charset="0"/>
                  <a:cs typeface="Arial" pitchFamily="34" charset="0"/>
                </a:rPr>
                <a:t>Sênior</a:t>
              </a:r>
              <a:endParaRPr lang="en-US" i="1" dirty="0" smtClean="0">
                <a:latin typeface="Arial" pitchFamily="34" charset="0"/>
                <a:cs typeface="Arial" pitchFamily="34" charset="0"/>
              </a:endParaRPr>
            </a:p>
            <a:p>
              <a:r>
                <a:rPr lang="pt-BR" dirty="0" smtClean="0">
                  <a:latin typeface="Arial" pitchFamily="34" charset="0"/>
                  <a:cs typeface="Arial" pitchFamily="34" charset="0"/>
                </a:rPr>
                <a:t>MBA</a:t>
              </a:r>
            </a:p>
            <a:p>
              <a:r>
                <a:rPr lang="pt-BR" dirty="0" smtClean="0">
                  <a:latin typeface="Arial" pitchFamily="34" charset="0"/>
                  <a:cs typeface="Arial" pitchFamily="34" charset="0"/>
                </a:rPr>
                <a:t>Esp. em Gestão</a:t>
              </a:r>
              <a:endParaRPr lang="pt-BR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7" name="Picture 2" descr="C:\Documents and Settings\marciorm\Configurações locais\Temporary Internet Files\Content.IE5\HLS51HIF\MPj04317340000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215206" y="142852"/>
            <a:ext cx="1785950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Como resgatar o investimento?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868519"/>
          </a:xfrm>
        </p:spPr>
        <p:txBody>
          <a:bodyPr>
            <a:normAutofit lnSpcReduction="10000"/>
          </a:bodyPr>
          <a:lstStyle/>
          <a:p>
            <a:r>
              <a:rPr lang="pt-BR" dirty="0" smtClean="0"/>
              <a:t>Valorizando-se!</a:t>
            </a:r>
          </a:p>
          <a:p>
            <a:r>
              <a:rPr lang="pt-BR" dirty="0" smtClean="0"/>
              <a:t>Trabalhando com prazer e idoneidade:</a:t>
            </a:r>
          </a:p>
          <a:p>
            <a:pPr lvl="1"/>
            <a:r>
              <a:rPr lang="pt-BR" dirty="0" smtClean="0"/>
              <a:t>Sinta-se livre para ir e para voltar</a:t>
            </a:r>
          </a:p>
          <a:p>
            <a:r>
              <a:rPr lang="pt-BR" dirty="0" smtClean="0"/>
              <a:t>Arriscando-se:</a:t>
            </a:r>
          </a:p>
          <a:p>
            <a:pPr lvl="1"/>
            <a:r>
              <a:rPr lang="pt-BR" dirty="0" smtClean="0"/>
              <a:t>Aceite e proponha: Remuneração Variável</a:t>
            </a:r>
          </a:p>
          <a:p>
            <a:pPr lvl="1"/>
            <a:r>
              <a:rPr lang="pt-BR" dirty="0" smtClean="0"/>
              <a:t>Participe dos lucros da empresa</a:t>
            </a:r>
          </a:p>
          <a:p>
            <a:pPr lvl="1"/>
            <a:r>
              <a:rPr lang="pt-BR" dirty="0" smtClean="0"/>
              <a:t>Troque Prêmios por Ações da empresa</a:t>
            </a:r>
          </a:p>
          <a:p>
            <a:r>
              <a:rPr lang="pt-BR" dirty="0" smtClean="0"/>
              <a:t>Poupando e Aplicando:</a:t>
            </a:r>
          </a:p>
          <a:p>
            <a:pPr lvl="1"/>
            <a:r>
              <a:rPr lang="pt-BR" dirty="0" smtClean="0"/>
              <a:t>Mantenha sempre 1 ano de salário disponível</a:t>
            </a:r>
          </a:p>
          <a:p>
            <a:pPr lvl="1"/>
            <a:r>
              <a:rPr lang="pt-BR" dirty="0" smtClean="0"/>
              <a:t>Aumentando sua própria eficiência</a:t>
            </a:r>
          </a:p>
        </p:txBody>
      </p:sp>
      <p:pic>
        <p:nvPicPr>
          <p:cNvPr id="4" name="Picture 12" descr="C:\Documents and Settings\marciorm\Configurações locais\Temporary Internet Files\Content.IE5\HLS51HIF\MPj04229930000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945130" y="4143404"/>
            <a:ext cx="2056026" cy="1357298"/>
          </a:xfrm>
          <a:prstGeom prst="rect">
            <a:avLst/>
          </a:prstGeom>
          <a:noFill/>
        </p:spPr>
      </p:pic>
      <p:pic>
        <p:nvPicPr>
          <p:cNvPr id="4100" name="Picture 4" descr="C:\Documents and Settings\marciorm\Configurações locais\Temporary Internet Files\Content.IE5\MVCGZQVG\MPj04308050000[1]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29520" y="1643050"/>
            <a:ext cx="1567938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Agenda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797081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>
                <a:sym typeface="Wingdings" pitchFamily="2" charset="2"/>
              </a:rPr>
              <a:t>Por que Gestão em TI?</a:t>
            </a:r>
          </a:p>
          <a:p>
            <a:pPr lvl="1"/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Por que Segurança da Informação?</a:t>
            </a:r>
          </a:p>
          <a:p>
            <a:pPr lvl="1"/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Por que Desenvolvimento para Web?</a:t>
            </a:r>
          </a:p>
          <a:p>
            <a:pPr lvl="1"/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Por que fazer uma Especialização?</a:t>
            </a:r>
          </a:p>
          <a:p>
            <a:pPr lvl="1"/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Conteúdo programático</a:t>
            </a:r>
          </a:p>
          <a:p>
            <a:pPr lvl="1"/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Corpo docente</a:t>
            </a:r>
          </a:p>
        </p:txBody>
      </p:sp>
      <p:sp>
        <p:nvSpPr>
          <p:cNvPr id="4" name="Retângulo 3"/>
          <p:cNvSpPr/>
          <p:nvPr/>
        </p:nvSpPr>
        <p:spPr>
          <a:xfrm>
            <a:off x="500034" y="1785926"/>
            <a:ext cx="8358246" cy="500066"/>
          </a:xfrm>
          <a:prstGeom prst="rect">
            <a:avLst/>
          </a:prstGeom>
          <a:solidFill>
            <a:srgbClr val="92D050">
              <a:alpha val="30196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Como ir além de sobreviver?</a:t>
            </a:r>
            <a:endParaRPr lang="pt-BR" dirty="0"/>
          </a:p>
        </p:txBody>
      </p:sp>
      <p:sp>
        <p:nvSpPr>
          <p:cNvPr id="48" name="Espaço Reservado para Conteúdo 47"/>
          <p:cNvSpPr>
            <a:spLocks noGrp="1"/>
          </p:cNvSpPr>
          <p:nvPr>
            <p:ph sz="half" idx="1"/>
          </p:nvPr>
        </p:nvSpPr>
        <p:spPr>
          <a:xfrm>
            <a:off x="71406" y="1643050"/>
            <a:ext cx="2786082" cy="4623816"/>
          </a:xfrm>
        </p:spPr>
        <p:txBody>
          <a:bodyPr>
            <a:normAutofit/>
          </a:bodyPr>
          <a:lstStyle/>
          <a:p>
            <a:r>
              <a:rPr lang="pt-BR" sz="2400" dirty="0" smtClean="0"/>
              <a:t>Não fique só apagando incêndios</a:t>
            </a:r>
          </a:p>
          <a:p>
            <a:r>
              <a:rPr lang="pt-BR" sz="2400" dirty="0" smtClean="0"/>
              <a:t>Trabalhe em projetos</a:t>
            </a:r>
          </a:p>
          <a:p>
            <a:r>
              <a:rPr lang="pt-BR" sz="2400" dirty="0" smtClean="0"/>
              <a:t>Explore as competências</a:t>
            </a:r>
          </a:p>
          <a:p>
            <a:pPr>
              <a:buNone/>
            </a:pPr>
            <a:r>
              <a:rPr lang="pt-BR" sz="2400" dirty="0" smtClean="0"/>
              <a:t>	da empresa</a:t>
            </a:r>
            <a:endParaRPr lang="pt-BR" sz="2400" dirty="0"/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3360725" y="1474788"/>
            <a:ext cx="547688" cy="5103812"/>
            <a:chOff x="1234" y="817"/>
            <a:chExt cx="345" cy="3215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auto">
            <a:xfrm flipH="1">
              <a:off x="1396" y="986"/>
              <a:ext cx="0" cy="3046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>
              <a:outerShdw dist="17961" dir="2700000" algn="ctr" rotWithShape="0">
                <a:schemeClr val="bg2"/>
              </a:outerShdw>
            </a:effectLst>
          </p:spPr>
          <p:txBody>
            <a:bodyPr wrap="none"/>
            <a:lstStyle/>
            <a:p>
              <a:endParaRPr lang="pt-BR"/>
            </a:p>
          </p:txBody>
        </p:sp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1234" y="817"/>
              <a:ext cx="345" cy="194"/>
            </a:xfrm>
            <a:prstGeom prst="rect">
              <a:avLst/>
            </a:prstGeom>
            <a:solidFill>
              <a:srgbClr val="3366FF">
                <a:alpha val="0"/>
              </a:srgbClr>
            </a:solidFill>
            <a:ln w="28575" algn="ctr">
              <a:noFill/>
              <a:prstDash val="sysDot"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pt-BR" sz="1400" b="1"/>
                <a:t>Hoje</a:t>
              </a:r>
            </a:p>
          </p:txBody>
        </p:sp>
      </p:grpSp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2698737" y="1698625"/>
            <a:ext cx="6389688" cy="5179018"/>
            <a:chOff x="1123" y="1184"/>
            <a:chExt cx="4025" cy="2971"/>
          </a:xfrm>
        </p:grpSpPr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 rot="16200000">
              <a:off x="475" y="1940"/>
              <a:ext cx="1510" cy="213"/>
            </a:xfrm>
            <a:prstGeom prst="rect">
              <a:avLst/>
            </a:prstGeom>
            <a:solidFill>
              <a:srgbClr val="3366FF">
                <a:alpha val="0"/>
              </a:srgbClr>
            </a:solidFill>
            <a:ln w="28575" algn="ctr">
              <a:noFill/>
              <a:prstDash val="sysDot"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pt-BR" sz="1600" b="1" dirty="0"/>
                <a:t>Nível de Serviço ao Negócio</a:t>
              </a:r>
            </a:p>
          </p:txBody>
        </p:sp>
        <p:sp>
          <p:nvSpPr>
            <p:cNvPr id="9" name="Text Box 8"/>
            <p:cNvSpPr txBox="1">
              <a:spLocks noChangeArrowheads="1"/>
            </p:cNvSpPr>
            <p:nvPr/>
          </p:nvSpPr>
          <p:spPr bwMode="auto">
            <a:xfrm>
              <a:off x="4561" y="3978"/>
              <a:ext cx="452" cy="177"/>
            </a:xfrm>
            <a:prstGeom prst="rect">
              <a:avLst/>
            </a:prstGeom>
            <a:solidFill>
              <a:srgbClr val="3366FF">
                <a:alpha val="0"/>
              </a:srgbClr>
            </a:solidFill>
            <a:ln w="28575" algn="ctr">
              <a:noFill/>
              <a:prstDash val="sysDot"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pt-BR" sz="1400" b="1" dirty="0"/>
                <a:t>Tempo</a:t>
              </a: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1341" y="1184"/>
              <a:ext cx="3807" cy="279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2794"/>
                </a:cxn>
                <a:cxn ang="0">
                  <a:pos x="3807" y="2794"/>
                </a:cxn>
              </a:cxnLst>
              <a:rect l="0" t="0" r="r" b="b"/>
              <a:pathLst>
                <a:path w="3807" h="2794">
                  <a:moveTo>
                    <a:pt x="0" y="0"/>
                  </a:moveTo>
                  <a:lnTo>
                    <a:pt x="9" y="2794"/>
                  </a:lnTo>
                  <a:lnTo>
                    <a:pt x="3807" y="2794"/>
                  </a:ln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 type="arrow" w="med" len="med"/>
              <a:tailEnd type="arrow" w="med" len="med"/>
            </a:ln>
            <a:effectLst>
              <a:outerShdw dist="17961" dir="2700000" algn="ctr" rotWithShape="0">
                <a:schemeClr val="bg2"/>
              </a:outerShdw>
            </a:effectLst>
          </p:spPr>
          <p:txBody>
            <a:bodyPr wrap="none"/>
            <a:lstStyle/>
            <a:p>
              <a:endParaRPr lang="pt-BR"/>
            </a:p>
          </p:txBody>
        </p: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068624" y="5311775"/>
            <a:ext cx="5715000" cy="338138"/>
            <a:chOff x="1020" y="3234"/>
            <a:chExt cx="3600" cy="213"/>
          </a:xfrm>
        </p:grpSpPr>
        <p:grpSp>
          <p:nvGrpSpPr>
            <p:cNvPr id="11" name="Group 11"/>
            <p:cNvGrpSpPr>
              <a:grpSpLocks/>
            </p:cNvGrpSpPr>
            <p:nvPr/>
          </p:nvGrpSpPr>
          <p:grpSpPr bwMode="auto">
            <a:xfrm>
              <a:off x="1020" y="3433"/>
              <a:ext cx="3600" cy="2"/>
              <a:chOff x="1020" y="3433"/>
              <a:chExt cx="3600" cy="2"/>
            </a:xfrm>
          </p:grpSpPr>
          <p:sp>
            <p:nvSpPr>
              <p:cNvPr id="14" name="Line 12"/>
              <p:cNvSpPr>
                <a:spLocks noChangeShapeType="1"/>
              </p:cNvSpPr>
              <p:nvPr/>
            </p:nvSpPr>
            <p:spPr bwMode="auto">
              <a:xfrm>
                <a:off x="1389" y="3433"/>
                <a:ext cx="3231" cy="0"/>
              </a:xfrm>
              <a:prstGeom prst="line">
                <a:avLst/>
              </a:prstGeom>
              <a:noFill/>
              <a:ln w="38100" cap="rnd">
                <a:solidFill>
                  <a:schemeClr val="accent6"/>
                </a:solidFill>
                <a:prstDash val="sysDot"/>
                <a:round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15" name="Line 13"/>
              <p:cNvSpPr>
                <a:spLocks noChangeShapeType="1"/>
              </p:cNvSpPr>
              <p:nvPr/>
            </p:nvSpPr>
            <p:spPr bwMode="auto">
              <a:xfrm>
                <a:off x="1020" y="3435"/>
                <a:ext cx="340" cy="0"/>
              </a:xfrm>
              <a:prstGeom prst="line">
                <a:avLst/>
              </a:prstGeom>
              <a:noFill/>
              <a:ln w="38100">
                <a:solidFill>
                  <a:schemeClr val="accent6"/>
                </a:solidFill>
                <a:round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pt-BR"/>
              </a:p>
            </p:txBody>
          </p:sp>
        </p:grpSp>
        <p:sp>
          <p:nvSpPr>
            <p:cNvPr id="13" name="Text Box 14"/>
            <p:cNvSpPr txBox="1">
              <a:spLocks noChangeArrowheads="1"/>
            </p:cNvSpPr>
            <p:nvPr/>
          </p:nvSpPr>
          <p:spPr bwMode="auto">
            <a:xfrm>
              <a:off x="1060" y="3234"/>
              <a:ext cx="482" cy="213"/>
            </a:xfrm>
            <a:prstGeom prst="rect">
              <a:avLst/>
            </a:prstGeom>
            <a:solidFill>
              <a:srgbClr val="3366FF">
                <a:alpha val="0"/>
              </a:srgbClr>
            </a:solidFill>
            <a:ln w="28575" algn="ctr">
              <a:noFill/>
              <a:prstDash val="sysDot"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pt-BR" sz="1600" b="1" dirty="0"/>
                <a:t>Oferta</a:t>
              </a:r>
            </a:p>
          </p:txBody>
        </p:sp>
      </p:grpSp>
      <p:grpSp>
        <p:nvGrpSpPr>
          <p:cNvPr id="12" name="Group 15"/>
          <p:cNvGrpSpPr>
            <a:grpSpLocks/>
          </p:cNvGrpSpPr>
          <p:nvPr/>
        </p:nvGrpSpPr>
        <p:grpSpPr bwMode="auto">
          <a:xfrm>
            <a:off x="3067036" y="3865568"/>
            <a:ext cx="5716588" cy="338138"/>
            <a:chOff x="1019" y="2323"/>
            <a:chExt cx="3601" cy="213"/>
          </a:xfrm>
        </p:grpSpPr>
        <p:sp>
          <p:nvSpPr>
            <p:cNvPr id="17" name="Line 16"/>
            <p:cNvSpPr>
              <a:spLocks noChangeShapeType="1"/>
            </p:cNvSpPr>
            <p:nvPr/>
          </p:nvSpPr>
          <p:spPr bwMode="auto">
            <a:xfrm>
              <a:off x="1019" y="2529"/>
              <a:ext cx="340" cy="0"/>
            </a:xfrm>
            <a:prstGeom prst="line">
              <a:avLst/>
            </a:prstGeom>
            <a:noFill/>
            <a:ln w="38100">
              <a:solidFill>
                <a:schemeClr val="accent6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8" name="Line 17"/>
            <p:cNvSpPr>
              <a:spLocks noChangeShapeType="1"/>
            </p:cNvSpPr>
            <p:nvPr/>
          </p:nvSpPr>
          <p:spPr bwMode="auto">
            <a:xfrm>
              <a:off x="1389" y="2529"/>
              <a:ext cx="3231" cy="0"/>
            </a:xfrm>
            <a:prstGeom prst="line">
              <a:avLst/>
            </a:prstGeom>
            <a:noFill/>
            <a:ln w="38100" cap="rnd">
              <a:solidFill>
                <a:schemeClr val="accent6"/>
              </a:solidFill>
              <a:prstDash val="sysDot"/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9" name="Text Box 18"/>
            <p:cNvSpPr txBox="1">
              <a:spLocks noChangeArrowheads="1"/>
            </p:cNvSpPr>
            <p:nvPr/>
          </p:nvSpPr>
          <p:spPr bwMode="auto">
            <a:xfrm>
              <a:off x="1060" y="2323"/>
              <a:ext cx="659" cy="213"/>
            </a:xfrm>
            <a:prstGeom prst="rect">
              <a:avLst/>
            </a:prstGeom>
            <a:solidFill>
              <a:srgbClr val="3366FF">
                <a:alpha val="0"/>
              </a:srgbClr>
            </a:solidFill>
            <a:ln w="28575" algn="ctr">
              <a:noFill/>
              <a:prstDash val="sysDot"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pt-BR" sz="1600" b="1" dirty="0"/>
                <a:t>Demanda</a:t>
              </a:r>
            </a:p>
          </p:txBody>
        </p:sp>
      </p:grpSp>
      <p:sp>
        <p:nvSpPr>
          <p:cNvPr id="20" name="Line 19"/>
          <p:cNvSpPr>
            <a:spLocks noChangeShapeType="1"/>
          </p:cNvSpPr>
          <p:nvPr/>
        </p:nvSpPr>
        <p:spPr bwMode="auto">
          <a:xfrm flipV="1">
            <a:off x="7254861" y="1946275"/>
            <a:ext cx="1573213" cy="1441450"/>
          </a:xfrm>
          <a:prstGeom prst="line">
            <a:avLst/>
          </a:prstGeom>
          <a:noFill/>
          <a:ln w="38100">
            <a:solidFill>
              <a:schemeClr val="accent6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pt-BR"/>
          </a:p>
        </p:txBody>
      </p:sp>
      <p:grpSp>
        <p:nvGrpSpPr>
          <p:cNvPr id="16" name="Group 20"/>
          <p:cNvGrpSpPr>
            <a:grpSpLocks/>
          </p:cNvGrpSpPr>
          <p:nvPr/>
        </p:nvGrpSpPr>
        <p:grpSpPr bwMode="auto">
          <a:xfrm>
            <a:off x="3660761" y="5630863"/>
            <a:ext cx="5135563" cy="771525"/>
            <a:chOff x="1393" y="3435"/>
            <a:chExt cx="3235" cy="486"/>
          </a:xfrm>
        </p:grpSpPr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1393" y="3435"/>
              <a:ext cx="3235" cy="4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27" y="268"/>
                </a:cxn>
              </a:cxnLst>
              <a:rect l="0" t="0" r="r" b="b"/>
              <a:pathLst>
                <a:path w="527" h="268">
                  <a:moveTo>
                    <a:pt x="0" y="0"/>
                  </a:moveTo>
                  <a:cubicBezTo>
                    <a:pt x="129" y="9"/>
                    <a:pt x="421" y="155"/>
                    <a:pt x="527" y="268"/>
                  </a:cubicBezTo>
                </a:path>
              </a:pathLst>
            </a:custGeom>
            <a:noFill/>
            <a:ln w="38100" cap="flat" cmpd="sng">
              <a:solidFill>
                <a:schemeClr val="accent6"/>
              </a:solidFill>
              <a:prstDash val="dash"/>
              <a:round/>
              <a:headEnd type="none" w="med" len="med"/>
              <a:tailEnd type="none" w="med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23" name="Text Box 22"/>
            <p:cNvSpPr txBox="1">
              <a:spLocks noChangeArrowheads="1"/>
            </p:cNvSpPr>
            <p:nvPr/>
          </p:nvSpPr>
          <p:spPr bwMode="auto">
            <a:xfrm>
              <a:off x="2386" y="3471"/>
              <a:ext cx="956" cy="368"/>
            </a:xfrm>
            <a:prstGeom prst="rect">
              <a:avLst/>
            </a:prstGeom>
            <a:solidFill>
              <a:srgbClr val="3366FF">
                <a:alpha val="0"/>
              </a:srgbClr>
            </a:solidFill>
            <a:ln w="28575" algn="ctr">
              <a:noFill/>
              <a:prstDash val="sysDot"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pt-BR" sz="1600" b="1" dirty="0"/>
                <a:t>Entropia</a:t>
              </a:r>
            </a:p>
            <a:p>
              <a:r>
                <a:rPr lang="pt-BR" sz="1600" b="1" dirty="0"/>
                <a:t>Organizacional</a:t>
              </a:r>
            </a:p>
          </p:txBody>
        </p:sp>
      </p:grpSp>
      <p:grpSp>
        <p:nvGrpSpPr>
          <p:cNvPr id="21" name="Group 24"/>
          <p:cNvGrpSpPr>
            <a:grpSpLocks/>
          </p:cNvGrpSpPr>
          <p:nvPr/>
        </p:nvGrpSpPr>
        <p:grpSpPr bwMode="auto">
          <a:xfrm>
            <a:off x="3602024" y="2994025"/>
            <a:ext cx="5194300" cy="1198563"/>
            <a:chOff x="1356" y="1774"/>
            <a:chExt cx="3272" cy="755"/>
          </a:xfrm>
        </p:grpSpPr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1356" y="1774"/>
              <a:ext cx="3272" cy="755"/>
            </a:xfrm>
            <a:custGeom>
              <a:avLst/>
              <a:gdLst/>
              <a:ahLst/>
              <a:cxnLst>
                <a:cxn ang="0">
                  <a:pos x="0" y="917"/>
                </a:cxn>
                <a:cxn ang="0">
                  <a:pos x="3058" y="0"/>
                </a:cxn>
              </a:cxnLst>
              <a:rect l="0" t="0" r="r" b="b"/>
              <a:pathLst>
                <a:path w="3058" h="917">
                  <a:moveTo>
                    <a:pt x="0" y="917"/>
                  </a:moveTo>
                  <a:cubicBezTo>
                    <a:pt x="527" y="916"/>
                    <a:pt x="2421" y="191"/>
                    <a:pt x="3058" y="0"/>
                  </a:cubicBezTo>
                </a:path>
              </a:pathLst>
            </a:custGeom>
            <a:noFill/>
            <a:ln w="38100" cap="flat" cmpd="sng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27" name="Text Box 26"/>
            <p:cNvSpPr txBox="1">
              <a:spLocks noChangeArrowheads="1"/>
            </p:cNvSpPr>
            <p:nvPr/>
          </p:nvSpPr>
          <p:spPr bwMode="auto">
            <a:xfrm>
              <a:off x="2462" y="1977"/>
              <a:ext cx="830" cy="368"/>
            </a:xfrm>
            <a:prstGeom prst="rect">
              <a:avLst/>
            </a:prstGeom>
            <a:solidFill>
              <a:srgbClr val="3366FF">
                <a:alpha val="0"/>
              </a:srgbClr>
            </a:solidFill>
            <a:ln w="28575" algn="ctr">
              <a:noFill/>
              <a:prstDash val="sysDot"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t-BR" sz="1600" b="1" dirty="0"/>
                <a:t>Estratégias</a:t>
              </a:r>
            </a:p>
            <a:p>
              <a:pPr algn="ctr"/>
              <a:r>
                <a:rPr lang="pt-BR" sz="1600" b="1" dirty="0"/>
                <a:t>Corporativas</a:t>
              </a:r>
            </a:p>
          </p:txBody>
        </p:sp>
      </p:grpSp>
      <p:sp>
        <p:nvSpPr>
          <p:cNvPr id="28" name="Oval 27"/>
          <p:cNvSpPr>
            <a:spLocks noChangeArrowheads="1"/>
          </p:cNvSpPr>
          <p:nvPr/>
        </p:nvSpPr>
        <p:spPr bwMode="ltGray">
          <a:xfrm rot="19217037">
            <a:off x="2934740" y="1746318"/>
            <a:ext cx="3063875" cy="1522412"/>
          </a:xfrm>
          <a:prstGeom prst="ellipse">
            <a:avLst/>
          </a:prstGeom>
          <a:ln>
            <a:headEnd/>
            <a:tailEnd type="none" w="lg" len="lg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pt-BR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Planejamento</a:t>
            </a:r>
          </a:p>
          <a:p>
            <a:pPr algn="ctr"/>
            <a:r>
              <a:rPr lang="pt-BR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Balanceado</a:t>
            </a:r>
          </a:p>
          <a:p>
            <a:pPr algn="ctr"/>
            <a:r>
              <a:rPr lang="pt-BR" sz="1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(iniciativas de curto, </a:t>
            </a:r>
          </a:p>
          <a:p>
            <a:pPr algn="ctr"/>
            <a:r>
              <a:rPr lang="pt-BR" sz="1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médio e longo prazos)</a:t>
            </a:r>
          </a:p>
        </p:txBody>
      </p:sp>
      <p:grpSp>
        <p:nvGrpSpPr>
          <p:cNvPr id="24" name="Group 28"/>
          <p:cNvGrpSpPr>
            <a:grpSpLocks/>
          </p:cNvGrpSpPr>
          <p:nvPr/>
        </p:nvGrpSpPr>
        <p:grpSpPr bwMode="auto">
          <a:xfrm>
            <a:off x="3659174" y="4254500"/>
            <a:ext cx="5105400" cy="1304925"/>
            <a:chOff x="1392" y="2568"/>
            <a:chExt cx="3216" cy="822"/>
          </a:xfrm>
        </p:grpSpPr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>
              <a:off x="1392" y="2568"/>
              <a:ext cx="3216" cy="822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t-BR" sz="1600" b="1"/>
            </a:p>
          </p:txBody>
        </p:sp>
        <p:sp>
          <p:nvSpPr>
            <p:cNvPr id="31" name="Text Box 30"/>
            <p:cNvSpPr txBox="1">
              <a:spLocks noChangeArrowheads="1"/>
            </p:cNvSpPr>
            <p:nvPr/>
          </p:nvSpPr>
          <p:spPr bwMode="auto">
            <a:xfrm>
              <a:off x="3812" y="2826"/>
              <a:ext cx="751" cy="3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pt-BR" sz="1400" b="1" dirty="0"/>
                <a:t>Déficit Tático</a:t>
              </a:r>
            </a:p>
            <a:p>
              <a:pPr algn="r"/>
              <a:r>
                <a:rPr lang="pt-BR" sz="1400" b="1" dirty="0"/>
                <a:t>(projetos)</a:t>
              </a:r>
            </a:p>
          </p:txBody>
        </p:sp>
      </p:grpSp>
      <p:sp>
        <p:nvSpPr>
          <p:cNvPr id="32" name="AutoShape 31"/>
          <p:cNvSpPr>
            <a:spLocks noChangeArrowheads="1"/>
          </p:cNvSpPr>
          <p:nvPr/>
        </p:nvSpPr>
        <p:spPr bwMode="ltGray">
          <a:xfrm rot="16200000">
            <a:off x="2817799" y="4198937"/>
            <a:ext cx="2076450" cy="650875"/>
          </a:xfrm>
          <a:prstGeom prst="rightArrow">
            <a:avLst>
              <a:gd name="adj1" fmla="val 59870"/>
              <a:gd name="adj2" fmla="val 60851"/>
            </a:avLst>
          </a:prstGeom>
          <a:ln>
            <a:headEnd/>
            <a:tailEnd type="none" w="lg" len="lg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pt-BR" sz="1600" b="1" dirty="0"/>
              <a:t>Iniciativas Imediatas</a:t>
            </a:r>
          </a:p>
        </p:txBody>
      </p:sp>
      <p:grpSp>
        <p:nvGrpSpPr>
          <p:cNvPr id="25" name="Group 32"/>
          <p:cNvGrpSpPr>
            <a:grpSpLocks/>
          </p:cNvGrpSpPr>
          <p:nvPr/>
        </p:nvGrpSpPr>
        <p:grpSpPr bwMode="auto">
          <a:xfrm>
            <a:off x="5027599" y="5675313"/>
            <a:ext cx="3746500" cy="681037"/>
            <a:chOff x="2254" y="3456"/>
            <a:chExt cx="2360" cy="436"/>
          </a:xfrm>
        </p:grpSpPr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2254" y="3456"/>
              <a:ext cx="2360" cy="4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60" y="0"/>
                </a:cxn>
                <a:cxn ang="0">
                  <a:pos x="2360" y="436"/>
                </a:cxn>
                <a:cxn ang="0">
                  <a:pos x="2081" y="363"/>
                </a:cxn>
                <a:cxn ang="0">
                  <a:pos x="1598" y="258"/>
                </a:cxn>
                <a:cxn ang="0">
                  <a:pos x="955" y="148"/>
                </a:cxn>
                <a:cxn ang="0">
                  <a:pos x="295" y="56"/>
                </a:cxn>
                <a:cxn ang="0">
                  <a:pos x="0" y="0"/>
                </a:cxn>
              </a:cxnLst>
              <a:rect l="0" t="0" r="r" b="b"/>
              <a:pathLst>
                <a:path w="2360" h="436">
                  <a:moveTo>
                    <a:pt x="0" y="0"/>
                  </a:moveTo>
                  <a:lnTo>
                    <a:pt x="2360" y="0"/>
                  </a:lnTo>
                  <a:lnTo>
                    <a:pt x="2360" y="436"/>
                  </a:lnTo>
                  <a:lnTo>
                    <a:pt x="2081" y="363"/>
                  </a:lnTo>
                  <a:lnTo>
                    <a:pt x="1598" y="258"/>
                  </a:lnTo>
                  <a:lnTo>
                    <a:pt x="955" y="148"/>
                  </a:lnTo>
                  <a:lnTo>
                    <a:pt x="295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pt-BR"/>
            </a:p>
          </p:txBody>
        </p:sp>
        <p:sp>
          <p:nvSpPr>
            <p:cNvPr id="35" name="Text Box 34"/>
            <p:cNvSpPr txBox="1">
              <a:spLocks noChangeArrowheads="1"/>
            </p:cNvSpPr>
            <p:nvPr/>
          </p:nvSpPr>
          <p:spPr bwMode="auto">
            <a:xfrm>
              <a:off x="3508" y="3456"/>
              <a:ext cx="1069" cy="33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pt-BR" sz="1400" b="1" dirty="0"/>
                <a:t>Déficit Operacional</a:t>
              </a:r>
            </a:p>
            <a:p>
              <a:pPr algn="r"/>
              <a:r>
                <a:rPr lang="pt-BR" sz="1400" b="1" dirty="0" smtClean="0"/>
                <a:t>(dia-a-dia)</a:t>
              </a:r>
              <a:endParaRPr lang="pt-BR" sz="1400" b="1" dirty="0"/>
            </a:p>
          </p:txBody>
        </p:sp>
      </p:grpSp>
      <p:grpSp>
        <p:nvGrpSpPr>
          <p:cNvPr id="29" name="Group 35"/>
          <p:cNvGrpSpPr>
            <a:grpSpLocks/>
          </p:cNvGrpSpPr>
          <p:nvPr/>
        </p:nvGrpSpPr>
        <p:grpSpPr bwMode="auto">
          <a:xfrm>
            <a:off x="4411649" y="3092450"/>
            <a:ext cx="4343400" cy="1062038"/>
            <a:chOff x="1866" y="1836"/>
            <a:chExt cx="2736" cy="669"/>
          </a:xfrm>
        </p:grpSpPr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1866" y="1836"/>
              <a:ext cx="2736" cy="669"/>
            </a:xfrm>
            <a:custGeom>
              <a:avLst/>
              <a:gdLst/>
              <a:ahLst/>
              <a:cxnLst>
                <a:cxn ang="0">
                  <a:pos x="0" y="669"/>
                </a:cxn>
                <a:cxn ang="0">
                  <a:pos x="2733" y="654"/>
                </a:cxn>
                <a:cxn ang="0">
                  <a:pos x="2736" y="0"/>
                </a:cxn>
                <a:cxn ang="0">
                  <a:pos x="1503" y="315"/>
                </a:cxn>
                <a:cxn ang="0">
                  <a:pos x="939" y="459"/>
                </a:cxn>
                <a:cxn ang="0">
                  <a:pos x="318" y="606"/>
                </a:cxn>
                <a:cxn ang="0">
                  <a:pos x="0" y="669"/>
                </a:cxn>
              </a:cxnLst>
              <a:rect l="0" t="0" r="r" b="b"/>
              <a:pathLst>
                <a:path w="2736" h="669">
                  <a:moveTo>
                    <a:pt x="0" y="669"/>
                  </a:moveTo>
                  <a:lnTo>
                    <a:pt x="2733" y="654"/>
                  </a:lnTo>
                  <a:lnTo>
                    <a:pt x="2736" y="0"/>
                  </a:lnTo>
                  <a:lnTo>
                    <a:pt x="1503" y="315"/>
                  </a:lnTo>
                  <a:lnTo>
                    <a:pt x="939" y="459"/>
                  </a:lnTo>
                  <a:lnTo>
                    <a:pt x="318" y="606"/>
                  </a:lnTo>
                  <a:lnTo>
                    <a:pt x="0" y="669"/>
                  </a:lnTo>
                  <a:close/>
                </a:path>
              </a:pathLst>
            </a:custGeom>
            <a:solidFill>
              <a:schemeClr val="accent4">
                <a:alpha val="50000"/>
              </a:schemeClr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pt-BR"/>
            </a:p>
          </p:txBody>
        </p:sp>
        <p:sp>
          <p:nvSpPr>
            <p:cNvPr id="38" name="Text Box 37"/>
            <p:cNvSpPr txBox="1">
              <a:spLocks noChangeArrowheads="1"/>
            </p:cNvSpPr>
            <p:nvPr/>
          </p:nvSpPr>
          <p:spPr bwMode="auto">
            <a:xfrm>
              <a:off x="3516" y="2133"/>
              <a:ext cx="1016" cy="3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pt-BR" sz="1400" b="1" dirty="0"/>
                <a:t>Déficit Estratégico</a:t>
              </a:r>
            </a:p>
            <a:p>
              <a:pPr algn="r"/>
              <a:r>
                <a:rPr lang="pt-BR" sz="1400" b="1" dirty="0"/>
                <a:t>(alinhamento)</a:t>
              </a:r>
            </a:p>
          </p:txBody>
        </p:sp>
      </p:grpSp>
      <p:sp>
        <p:nvSpPr>
          <p:cNvPr id="40" name="Freeform 39"/>
          <p:cNvSpPr>
            <a:spLocks/>
          </p:cNvSpPr>
          <p:nvPr/>
        </p:nvSpPr>
        <p:spPr bwMode="auto">
          <a:xfrm>
            <a:off x="3584561" y="3384550"/>
            <a:ext cx="3673475" cy="2684463"/>
          </a:xfrm>
          <a:custGeom>
            <a:avLst/>
            <a:gdLst/>
            <a:ahLst/>
            <a:cxnLst>
              <a:cxn ang="0">
                <a:pos x="0" y="1481"/>
              </a:cxn>
              <a:cxn ang="0">
                <a:pos x="759" y="1373"/>
              </a:cxn>
              <a:cxn ang="0">
                <a:pos x="2331" y="0"/>
              </a:cxn>
            </a:cxnLst>
            <a:rect l="0" t="0" r="r" b="b"/>
            <a:pathLst>
              <a:path w="2331" h="1770">
                <a:moveTo>
                  <a:pt x="0" y="1481"/>
                </a:moveTo>
                <a:cubicBezTo>
                  <a:pt x="344" y="1496"/>
                  <a:pt x="211" y="1770"/>
                  <a:pt x="759" y="1373"/>
                </a:cubicBezTo>
                <a:cubicBezTo>
                  <a:pt x="1147" y="1126"/>
                  <a:pt x="1804" y="487"/>
                  <a:pt x="2331" y="0"/>
                </a:cubicBezTo>
              </a:path>
            </a:pathLst>
          </a:custGeom>
          <a:noFill/>
          <a:ln w="38100" cap="flat" cmpd="sng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pt-BR"/>
          </a:p>
        </p:txBody>
      </p:sp>
      <p:grpSp>
        <p:nvGrpSpPr>
          <p:cNvPr id="33" name="Group 43"/>
          <p:cNvGrpSpPr>
            <a:grpSpLocks/>
          </p:cNvGrpSpPr>
          <p:nvPr/>
        </p:nvGrpSpPr>
        <p:grpSpPr bwMode="auto">
          <a:xfrm>
            <a:off x="7364399" y="2120900"/>
            <a:ext cx="1390650" cy="1152525"/>
            <a:chOff x="3726" y="1224"/>
            <a:chExt cx="876" cy="726"/>
          </a:xfrm>
        </p:grpSpPr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3822" y="1224"/>
              <a:ext cx="780" cy="726"/>
            </a:xfrm>
            <a:custGeom>
              <a:avLst/>
              <a:gdLst/>
              <a:ahLst/>
              <a:cxnLst>
                <a:cxn ang="0">
                  <a:pos x="0" y="726"/>
                </a:cxn>
                <a:cxn ang="0">
                  <a:pos x="780" y="513"/>
                </a:cxn>
                <a:cxn ang="0">
                  <a:pos x="780" y="0"/>
                </a:cxn>
                <a:cxn ang="0">
                  <a:pos x="777" y="0"/>
                </a:cxn>
                <a:cxn ang="0">
                  <a:pos x="0" y="726"/>
                </a:cxn>
              </a:cxnLst>
              <a:rect l="0" t="0" r="r" b="b"/>
              <a:pathLst>
                <a:path w="780" h="726">
                  <a:moveTo>
                    <a:pt x="0" y="726"/>
                  </a:moveTo>
                  <a:lnTo>
                    <a:pt x="780" y="513"/>
                  </a:lnTo>
                  <a:lnTo>
                    <a:pt x="780" y="0"/>
                  </a:lnTo>
                  <a:lnTo>
                    <a:pt x="777" y="0"/>
                  </a:lnTo>
                  <a:lnTo>
                    <a:pt x="0" y="726"/>
                  </a:lnTo>
                  <a:close/>
                </a:path>
              </a:pathLst>
            </a:custGeom>
            <a:solidFill>
              <a:schemeClr val="accent5">
                <a:alpha val="50000"/>
              </a:schemeClr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pt-BR"/>
            </a:p>
          </p:txBody>
        </p:sp>
        <p:sp>
          <p:nvSpPr>
            <p:cNvPr id="46" name="Text Box 45"/>
            <p:cNvSpPr txBox="1">
              <a:spLocks noChangeArrowheads="1"/>
            </p:cNvSpPr>
            <p:nvPr/>
          </p:nvSpPr>
          <p:spPr bwMode="auto">
            <a:xfrm>
              <a:off x="3726" y="1266"/>
              <a:ext cx="760" cy="4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t-BR" sz="1400" b="1" dirty="0"/>
                <a:t>Sobra de</a:t>
              </a:r>
            </a:p>
            <a:p>
              <a:pPr algn="ctr"/>
              <a:r>
                <a:rPr lang="pt-BR" sz="1400" b="1" dirty="0"/>
                <a:t>Competência</a:t>
              </a:r>
            </a:p>
            <a:p>
              <a:pPr algn="ctr"/>
              <a:r>
                <a:rPr lang="pt-BR" sz="1400" b="1" dirty="0"/>
                <a:t>(explorar)</a:t>
              </a:r>
            </a:p>
          </p:txBody>
        </p:sp>
      </p:grpSp>
      <p:sp>
        <p:nvSpPr>
          <p:cNvPr id="39" name="AutoShape 38"/>
          <p:cNvSpPr>
            <a:spLocks noChangeArrowheads="1"/>
          </p:cNvSpPr>
          <p:nvPr/>
        </p:nvSpPr>
        <p:spPr bwMode="ltGray">
          <a:xfrm rot="2171184">
            <a:off x="5303714" y="2296779"/>
            <a:ext cx="2246313" cy="695325"/>
          </a:xfrm>
          <a:prstGeom prst="leftArrow">
            <a:avLst>
              <a:gd name="adj1" fmla="val 59704"/>
              <a:gd name="adj2" fmla="val 60080"/>
            </a:avLst>
          </a:prstGeom>
          <a:ln>
            <a:headEnd/>
            <a:tailEnd type="none" w="lg" len="lg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pt-BR" sz="1600" b="1" dirty="0"/>
              <a:t>Visão de Longo Prazo</a:t>
            </a:r>
          </a:p>
        </p:txBody>
      </p:sp>
      <p:pic>
        <p:nvPicPr>
          <p:cNvPr id="50" name="Picture 8" descr="C:\Documents and Settings\marciorm\Configurações locais\Temporary Internet Files\Content.IE5\GIGGD1DC\MPj04313030000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7516" y="4786322"/>
            <a:ext cx="2679972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20" grpId="0" animBg="1"/>
      <p:bldP spid="28" grpId="0" animBg="1"/>
      <p:bldP spid="32" grpId="0" animBg="1"/>
      <p:bldP spid="40" grpId="0" animBg="1"/>
      <p:bldP spid="3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Agenda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797081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>
                <a:sym typeface="Wingdings" pitchFamily="2" charset="2"/>
              </a:rPr>
              <a:t>Por que Gestão em TI?</a:t>
            </a:r>
          </a:p>
          <a:p>
            <a:pPr lvl="1"/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Por que Segurança da Informação?</a:t>
            </a:r>
          </a:p>
          <a:p>
            <a:pPr lvl="1"/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Por que Desenvolvimento para Web?</a:t>
            </a:r>
          </a:p>
          <a:p>
            <a:pPr lvl="1"/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Por que fazer uma Especialização?</a:t>
            </a:r>
          </a:p>
          <a:p>
            <a:pPr lvl="1"/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Conteúdo programático</a:t>
            </a:r>
          </a:p>
          <a:p>
            <a:pPr lvl="1"/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Corpo docente</a:t>
            </a:r>
          </a:p>
        </p:txBody>
      </p:sp>
      <p:sp>
        <p:nvSpPr>
          <p:cNvPr id="4" name="Retângulo 3"/>
          <p:cNvSpPr/>
          <p:nvPr/>
        </p:nvSpPr>
        <p:spPr>
          <a:xfrm>
            <a:off x="500034" y="5214950"/>
            <a:ext cx="8358246" cy="500066"/>
          </a:xfrm>
          <a:prstGeom prst="rect">
            <a:avLst/>
          </a:prstGeom>
          <a:solidFill>
            <a:srgbClr val="92D050">
              <a:alpha val="30196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Gestão em TI 1/2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dirty="0" smtClean="0"/>
              <a:t>Planejamento Estratégico (</a:t>
            </a:r>
            <a:r>
              <a:rPr lang="en-US" i="1" dirty="0" smtClean="0"/>
              <a:t>Balanced Scored Card BSC</a:t>
            </a:r>
            <a:r>
              <a:rPr lang="pt-BR" dirty="0" smtClean="0"/>
              <a:t>) de TI</a:t>
            </a:r>
          </a:p>
          <a:p>
            <a:r>
              <a:rPr lang="pt-BR" dirty="0" smtClean="0"/>
              <a:t>Gestão de Projetos em TI</a:t>
            </a:r>
          </a:p>
          <a:p>
            <a:r>
              <a:rPr lang="pt-BR" dirty="0" smtClean="0"/>
              <a:t>Gestão da Segurança da Informação</a:t>
            </a:r>
          </a:p>
          <a:p>
            <a:r>
              <a:rPr lang="pt-BR" dirty="0" smtClean="0"/>
              <a:t>Governança Corporativa</a:t>
            </a:r>
          </a:p>
          <a:p>
            <a:r>
              <a:rPr lang="pt-BR" dirty="0" smtClean="0"/>
              <a:t>Tópicos Especiais em Redes de Computadores</a:t>
            </a:r>
          </a:p>
          <a:p>
            <a:r>
              <a:rPr lang="pt-BR" dirty="0" smtClean="0"/>
              <a:t>Sistemas de Apoio a Decisão</a:t>
            </a:r>
          </a:p>
          <a:p>
            <a:r>
              <a:rPr lang="pt-BR" dirty="0" smtClean="0"/>
              <a:t>Análise Orientada a Objetos - UML</a:t>
            </a:r>
          </a:p>
          <a:p>
            <a:r>
              <a:rPr lang="pt-BR" dirty="0" smtClean="0"/>
              <a:t>Análise de Dados Armazenados  em Banco de Dados (</a:t>
            </a:r>
            <a:r>
              <a:rPr lang="en-US" i="1" dirty="0" smtClean="0"/>
              <a:t>Data Mining e Data Warehousing</a:t>
            </a:r>
            <a:r>
              <a:rPr lang="pt-BR" dirty="0" smtClean="0"/>
              <a:t>)</a:t>
            </a:r>
          </a:p>
        </p:txBody>
      </p:sp>
      <p:pic>
        <p:nvPicPr>
          <p:cNvPr id="2050" name="Picture 2" descr="C:\Documents and Settings\marciorm\Configurações locais\Temporary Internet Files\Content.IE5\W745S3XH\MPj04313380000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00826" y="71415"/>
            <a:ext cx="2571768" cy="1733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Gestão em TI 2/2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BR" dirty="0" smtClean="0"/>
              <a:t>Governança de  TI (SOX e COBIT)</a:t>
            </a:r>
          </a:p>
          <a:p>
            <a:r>
              <a:rPr lang="pt-BR" dirty="0" smtClean="0"/>
              <a:t>Metodologia Científica</a:t>
            </a:r>
          </a:p>
          <a:p>
            <a:r>
              <a:rPr lang="pt-BR" dirty="0" smtClean="0"/>
              <a:t>Metodologia ITIL para gerenciamento de serviços de TI</a:t>
            </a:r>
          </a:p>
          <a:p>
            <a:r>
              <a:rPr lang="pt-BR" dirty="0" smtClean="0"/>
              <a:t>Qualidade em Processos de Software</a:t>
            </a:r>
          </a:p>
          <a:p>
            <a:r>
              <a:rPr lang="pt-BR" dirty="0" smtClean="0"/>
              <a:t>Estratégia de Avaliação de Pessoas e Motivação</a:t>
            </a:r>
          </a:p>
          <a:p>
            <a:r>
              <a:rPr lang="pt-BR" dirty="0" smtClean="0"/>
              <a:t>Estratégia de Negócios em TI</a:t>
            </a:r>
          </a:p>
          <a:p>
            <a:r>
              <a:rPr lang="pt-BR" dirty="0" smtClean="0"/>
              <a:t>Gerenciamento de Processos de negócio (BPM)</a:t>
            </a:r>
          </a:p>
          <a:p>
            <a:r>
              <a:rPr lang="pt-BR" dirty="0" smtClean="0"/>
              <a:t>Gerenciamento de Relações de trabalho, mudanças e clima organizacional</a:t>
            </a:r>
          </a:p>
          <a:p>
            <a:r>
              <a:rPr lang="pt-BR" dirty="0" smtClean="0"/>
              <a:t>Arquiteturas orientadas a Serviços (SOA)</a:t>
            </a:r>
          </a:p>
        </p:txBody>
      </p:sp>
      <p:pic>
        <p:nvPicPr>
          <p:cNvPr id="4" name="Picture 2" descr="C:\Documents and Settings\marciorm\Configurações locais\Temporary Internet Files\Content.IE5\W745S3XH\MPj04313380000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00826" y="71415"/>
            <a:ext cx="2571768" cy="1733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Segurança da Informação 1/2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BR" dirty="0" smtClean="0"/>
              <a:t>Sistemas Operacionais – Linux/Unix</a:t>
            </a:r>
          </a:p>
          <a:p>
            <a:r>
              <a:rPr lang="pt-BR" dirty="0" smtClean="0"/>
              <a:t>Arquitetura e Protocolos de Redes de Computadores</a:t>
            </a:r>
          </a:p>
          <a:p>
            <a:r>
              <a:rPr lang="pt-BR" dirty="0" smtClean="0"/>
              <a:t>Fundamentos de Segurança da Informação</a:t>
            </a:r>
          </a:p>
          <a:p>
            <a:r>
              <a:rPr lang="pt-BR" dirty="0" smtClean="0"/>
              <a:t>Sistemas Operacionais – Windows</a:t>
            </a:r>
          </a:p>
          <a:p>
            <a:r>
              <a:rPr lang="pt-BR" dirty="0" smtClean="0"/>
              <a:t>Segurança em Ambiente Linux/Unix</a:t>
            </a:r>
          </a:p>
          <a:p>
            <a:r>
              <a:rPr lang="pt-BR" dirty="0" smtClean="0"/>
              <a:t>Segurança em Aplicações</a:t>
            </a:r>
          </a:p>
          <a:p>
            <a:r>
              <a:rPr lang="pt-BR" dirty="0" smtClean="0"/>
              <a:t>Direito e Legislação na Segurança da Informação</a:t>
            </a:r>
          </a:p>
          <a:p>
            <a:r>
              <a:rPr lang="pt-BR" dirty="0" smtClean="0"/>
              <a:t>Segurança em Ambiente Windows</a:t>
            </a:r>
          </a:p>
          <a:p>
            <a:r>
              <a:rPr lang="pt-BR" dirty="0" smtClean="0"/>
              <a:t>Segurança Física</a:t>
            </a:r>
          </a:p>
          <a:p>
            <a:r>
              <a:rPr lang="pt-BR" dirty="0" smtClean="0"/>
              <a:t>Criptografia</a:t>
            </a:r>
          </a:p>
          <a:p>
            <a:r>
              <a:rPr lang="pt-BR" dirty="0" smtClean="0"/>
              <a:t>Segurança por Perímetro</a:t>
            </a:r>
          </a:p>
        </p:txBody>
      </p:sp>
      <p:pic>
        <p:nvPicPr>
          <p:cNvPr id="3078" name="Picture 6" descr="C:\Documents and Settings\marciorm\Configurações locais\Temporary Internet Files\Content.IE5\SOYSB926\MPj01780390000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15127" y="4929198"/>
            <a:ext cx="2586029" cy="17240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Segurança da Informação 2/2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pt-BR" dirty="0" smtClean="0"/>
              <a:t>Norma NBR ISO/IEC 27000 e Auditoria de Sistemas</a:t>
            </a:r>
          </a:p>
          <a:p>
            <a:r>
              <a:rPr lang="pt-BR" dirty="0" smtClean="0"/>
              <a:t>Segurança em Serviços Internet</a:t>
            </a:r>
          </a:p>
          <a:p>
            <a:r>
              <a:rPr lang="pt-BR" dirty="0" smtClean="0"/>
              <a:t>Segurança em Redes Convergentes</a:t>
            </a:r>
          </a:p>
          <a:p>
            <a:r>
              <a:rPr lang="pt-BR" dirty="0" smtClean="0"/>
              <a:t>Análise de Riscos e PCN</a:t>
            </a:r>
          </a:p>
          <a:p>
            <a:r>
              <a:rPr lang="pt-BR" dirty="0" smtClean="0"/>
              <a:t>Segurança no Armazenamento de Informações</a:t>
            </a:r>
          </a:p>
          <a:p>
            <a:r>
              <a:rPr lang="pt-BR" dirty="0" smtClean="0"/>
              <a:t>Segurança em Redes Sem Fios</a:t>
            </a:r>
          </a:p>
          <a:p>
            <a:r>
              <a:rPr lang="pt-BR" dirty="0" smtClean="0"/>
              <a:t>Certificados Digitais e PKI</a:t>
            </a:r>
          </a:p>
          <a:p>
            <a:r>
              <a:rPr lang="pt-BR" dirty="0" smtClean="0"/>
              <a:t>Ferramentas relacionadas à Segurança da Informação</a:t>
            </a:r>
          </a:p>
          <a:p>
            <a:r>
              <a:rPr lang="pt-BR" dirty="0" smtClean="0"/>
              <a:t>Teoria e Prática em Pesquisa</a:t>
            </a:r>
          </a:p>
          <a:p>
            <a:r>
              <a:rPr lang="pt-BR" dirty="0" smtClean="0"/>
              <a:t>Políticas de Segurança da Informação</a:t>
            </a:r>
          </a:p>
          <a:p>
            <a:pPr>
              <a:buNone/>
            </a:pPr>
            <a:r>
              <a:rPr lang="pt-BR" dirty="0" smtClean="0"/>
              <a:t>	e Tratamento de Incidentes</a:t>
            </a:r>
            <a:endParaRPr lang="pt-BR" dirty="0"/>
          </a:p>
        </p:txBody>
      </p:sp>
      <p:pic>
        <p:nvPicPr>
          <p:cNvPr id="4" name="Picture 6" descr="C:\Documents and Settings\marciorm\Configurações locais\Temporary Internet Files\Content.IE5\SOYSB926\MPj01780390000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15127" y="4929198"/>
            <a:ext cx="2586029" cy="17240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Desenvolvimento de Aplicativos WEB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pt-BR" dirty="0" smtClean="0"/>
              <a:t>Análise Orientada a Objetos- UML</a:t>
            </a:r>
          </a:p>
          <a:p>
            <a:r>
              <a:rPr lang="pt-BR" dirty="0" smtClean="0"/>
              <a:t>Arquitetura Orientada a Serviços (SOA)</a:t>
            </a:r>
          </a:p>
          <a:p>
            <a:r>
              <a:rPr lang="pt-BR" dirty="0" smtClean="0"/>
              <a:t>Fundamentos de Programação Orientada a Objetos</a:t>
            </a:r>
          </a:p>
          <a:p>
            <a:r>
              <a:rPr lang="pt-BR" dirty="0" smtClean="0"/>
              <a:t>Linguagem de programação para WEB 1, 2, 3 e 4</a:t>
            </a:r>
          </a:p>
          <a:p>
            <a:r>
              <a:rPr lang="pt-BR" dirty="0" smtClean="0"/>
              <a:t>Metodologia Científica</a:t>
            </a:r>
          </a:p>
          <a:p>
            <a:r>
              <a:rPr lang="pt-BR" dirty="0" smtClean="0"/>
              <a:t>Metodologia de Desenvolvimento de Software – RUP</a:t>
            </a:r>
          </a:p>
          <a:p>
            <a:r>
              <a:rPr lang="pt-BR" dirty="0" smtClean="0"/>
              <a:t>Modelagem Objeto Relacional</a:t>
            </a:r>
          </a:p>
          <a:p>
            <a:r>
              <a:rPr lang="pt-BR" dirty="0" smtClean="0"/>
              <a:t>Programação com Segurança</a:t>
            </a:r>
          </a:p>
          <a:p>
            <a:r>
              <a:rPr lang="pt-BR" dirty="0" smtClean="0"/>
              <a:t>Programação para Dispositivo Móvel</a:t>
            </a:r>
          </a:p>
          <a:p>
            <a:r>
              <a:rPr lang="pt-BR" dirty="0" smtClean="0"/>
              <a:t>Qualidade de Software</a:t>
            </a:r>
          </a:p>
          <a:p>
            <a:r>
              <a:rPr lang="pt-BR" dirty="0" smtClean="0"/>
              <a:t>Tecnologia .NET 1 e 2</a:t>
            </a:r>
          </a:p>
          <a:p>
            <a:r>
              <a:rPr lang="pt-BR" dirty="0" smtClean="0"/>
              <a:t>WEB Design 1, 2 e 3</a:t>
            </a:r>
          </a:p>
        </p:txBody>
      </p:sp>
      <p:pic>
        <p:nvPicPr>
          <p:cNvPr id="4098" name="Picture 2" descr="C:\Documents and Settings\marciorm\Configurações locais\Temporary Internet Files\Content.IE5\SOYSB926\MPj04384750000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86512" y="4016951"/>
            <a:ext cx="2500330" cy="2698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Agenda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797081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>
                <a:sym typeface="Wingdings" pitchFamily="2" charset="2"/>
              </a:rPr>
              <a:t>Por que Gestão em TI?</a:t>
            </a:r>
          </a:p>
          <a:p>
            <a:pPr lvl="1"/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Por que Segurança da Informação?</a:t>
            </a:r>
          </a:p>
          <a:p>
            <a:pPr lvl="1"/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Por que Desenvolvimento para Web?</a:t>
            </a:r>
          </a:p>
          <a:p>
            <a:pPr lvl="1"/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Por que fazer uma Especialização?</a:t>
            </a:r>
          </a:p>
          <a:p>
            <a:pPr lvl="1"/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Conteúdo programático</a:t>
            </a:r>
          </a:p>
          <a:p>
            <a:pPr lvl="1"/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Corpo docente</a:t>
            </a:r>
          </a:p>
        </p:txBody>
      </p:sp>
      <p:sp>
        <p:nvSpPr>
          <p:cNvPr id="4" name="Retângulo 3"/>
          <p:cNvSpPr/>
          <p:nvPr/>
        </p:nvSpPr>
        <p:spPr>
          <a:xfrm>
            <a:off x="500034" y="6072206"/>
            <a:ext cx="8358246" cy="500066"/>
          </a:xfrm>
          <a:prstGeom prst="rect">
            <a:avLst/>
          </a:prstGeom>
          <a:solidFill>
            <a:srgbClr val="92D050">
              <a:alpha val="30196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Corpo docente da </a:t>
            </a:r>
            <a:r>
              <a:rPr lang="pt-BR" dirty="0" err="1" smtClean="0"/>
              <a:t>Uniminas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É Competente!</a:t>
            </a:r>
          </a:p>
          <a:p>
            <a:pPr lvl="1"/>
            <a:r>
              <a:rPr lang="pt-BR" dirty="0" smtClean="0"/>
              <a:t>Conhecimento:</a:t>
            </a:r>
          </a:p>
          <a:p>
            <a:pPr lvl="2"/>
            <a:r>
              <a:rPr lang="pt-BR" dirty="0" smtClean="0"/>
              <a:t>Todos os professores são Especialistas, Mestres ou Doutores</a:t>
            </a:r>
          </a:p>
          <a:p>
            <a:pPr lvl="1"/>
            <a:r>
              <a:rPr lang="pt-BR" dirty="0" smtClean="0"/>
              <a:t>Habilidade:</a:t>
            </a:r>
          </a:p>
          <a:p>
            <a:pPr lvl="2"/>
            <a:r>
              <a:rPr lang="pt-BR" dirty="0" smtClean="0"/>
              <a:t>Todos os professores são profissionais atuantes no Mercado de TI</a:t>
            </a:r>
          </a:p>
          <a:p>
            <a:pPr lvl="1"/>
            <a:r>
              <a:rPr lang="pt-BR" dirty="0" smtClean="0"/>
              <a:t>Atitude:</a:t>
            </a:r>
          </a:p>
          <a:p>
            <a:pPr lvl="2"/>
            <a:r>
              <a:rPr lang="pt-BR" dirty="0" smtClean="0"/>
              <a:t>Todos os professores têm prazer em compartilhar conhecimentos</a:t>
            </a:r>
            <a:endParaRPr lang="pt-BR" dirty="0"/>
          </a:p>
        </p:txBody>
      </p:sp>
      <p:pic>
        <p:nvPicPr>
          <p:cNvPr id="6148" name="Picture 4" descr="C:\Documents and Settings\marciorm\Configurações locais\Temporary Internet Files\Content.IE5\3Z2K6O27\MPj01828250000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15074" y="1142984"/>
            <a:ext cx="2728906" cy="18192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Referências</a:t>
            </a: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326784" y="1774825"/>
          <a:ext cx="8531496" cy="4723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1855"/>
                <a:gridCol w="7659641"/>
              </a:tblGrid>
              <a:tr h="327012">
                <a:tc>
                  <a:txBody>
                    <a:bodyPr/>
                    <a:lstStyle/>
                    <a:p>
                      <a:r>
                        <a:rPr lang="pt-BR" sz="1500" dirty="0" smtClean="0">
                          <a:latin typeface="Verdana" pitchFamily="34" charset="0"/>
                        </a:rPr>
                        <a:t>Sigla</a:t>
                      </a:r>
                      <a:endParaRPr lang="pt-BR" sz="1500" dirty="0"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500" dirty="0" smtClean="0">
                          <a:latin typeface="Verdana" pitchFamily="34" charset="0"/>
                        </a:rPr>
                        <a:t>Referência</a:t>
                      </a:r>
                      <a:endParaRPr lang="pt-BR" sz="1500" dirty="0">
                        <a:latin typeface="Verdana" pitchFamily="34" charset="0"/>
                      </a:endParaRPr>
                    </a:p>
                  </a:txBody>
                  <a:tcPr anchor="ctr"/>
                </a:tc>
              </a:tr>
              <a:tr h="327012">
                <a:tc>
                  <a:txBody>
                    <a:bodyPr/>
                    <a:lstStyle/>
                    <a:p>
                      <a:r>
                        <a:rPr lang="pt-BR" sz="1500" dirty="0" smtClean="0">
                          <a:latin typeface="Verdana" pitchFamily="34" charset="0"/>
                        </a:rPr>
                        <a:t>BEI90</a:t>
                      </a:r>
                      <a:endParaRPr lang="pt-BR" sz="1500" dirty="0"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Verdana" pitchFamily="34" charset="0"/>
                        </a:rPr>
                        <a:t>BEIZER, Boris. Software testing techniques. </a:t>
                      </a:r>
                      <a:r>
                        <a:rPr lang="en-US" sz="1500" dirty="0" err="1" smtClean="0">
                          <a:latin typeface="Verdana" pitchFamily="34" charset="0"/>
                        </a:rPr>
                        <a:t>Scottdale</a:t>
                      </a:r>
                      <a:r>
                        <a:rPr lang="en-US" sz="1500" dirty="0" smtClean="0">
                          <a:latin typeface="Verdana" pitchFamily="34" charset="0"/>
                        </a:rPr>
                        <a:t>: </a:t>
                      </a:r>
                      <a:r>
                        <a:rPr lang="en-US" sz="1500" dirty="0" err="1" smtClean="0">
                          <a:latin typeface="Verdana" pitchFamily="34" charset="0"/>
                        </a:rPr>
                        <a:t>Coriolis</a:t>
                      </a:r>
                      <a:r>
                        <a:rPr lang="en-US" sz="1500" dirty="0" smtClean="0">
                          <a:latin typeface="Verdana" pitchFamily="34" charset="0"/>
                        </a:rPr>
                        <a:t> Group, 1990, 2 ed.</a:t>
                      </a:r>
                      <a:endParaRPr lang="pt-BR" sz="1500" dirty="0">
                        <a:latin typeface="Verdana" pitchFamily="34" charset="0"/>
                      </a:endParaRPr>
                    </a:p>
                  </a:txBody>
                  <a:tcPr anchor="ctr"/>
                </a:tc>
              </a:tr>
              <a:tr h="437847">
                <a:tc>
                  <a:txBody>
                    <a:bodyPr/>
                    <a:lstStyle/>
                    <a:p>
                      <a:r>
                        <a:rPr lang="pt-BR" sz="1500" dirty="0" smtClean="0">
                          <a:latin typeface="Verdana" pitchFamily="34" charset="0"/>
                        </a:rPr>
                        <a:t>CAR98</a:t>
                      </a:r>
                      <a:endParaRPr lang="pt-BR" sz="1500" dirty="0"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500" dirty="0" smtClean="0">
                          <a:latin typeface="Verdana" pitchFamily="34" charset="0"/>
                        </a:rPr>
                        <a:t>CARZANIGAYZ,</a:t>
                      </a:r>
                      <a:r>
                        <a:rPr lang="pt-BR" sz="1500" baseline="0" dirty="0" smtClean="0">
                          <a:latin typeface="Verdana" pitchFamily="34" charset="0"/>
                        </a:rPr>
                        <a:t> A., et. al. </a:t>
                      </a:r>
                      <a:r>
                        <a:rPr lang="en-US" sz="1500" baseline="0" dirty="0" smtClean="0">
                          <a:latin typeface="Verdana" pitchFamily="34" charset="0"/>
                        </a:rPr>
                        <a:t>A Characterization Framework for Software Deployment Technologies. Technical Report CU-CS-857-98, University of Colorado, April 1998.</a:t>
                      </a:r>
                      <a:endParaRPr lang="pt-BR" sz="1500" dirty="0" smtClean="0">
                        <a:latin typeface="Verdana" pitchFamily="34" charset="0"/>
                      </a:endParaRPr>
                    </a:p>
                  </a:txBody>
                  <a:tcPr anchor="ctr"/>
                </a:tc>
              </a:tr>
              <a:tr h="437847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Verdana" pitchFamily="34" charset="0"/>
                        </a:rPr>
                        <a:t>GIL88</a:t>
                      </a:r>
                      <a:endParaRPr lang="pt-BR" sz="1500" dirty="0"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Verdana" pitchFamily="34" charset="0"/>
                        </a:rPr>
                        <a:t>Tom </a:t>
                      </a:r>
                      <a:r>
                        <a:rPr lang="en-US" sz="1500" dirty="0" err="1" smtClean="0">
                          <a:latin typeface="Verdana" pitchFamily="34" charset="0"/>
                        </a:rPr>
                        <a:t>Gilb</a:t>
                      </a:r>
                      <a:r>
                        <a:rPr lang="en-US" sz="1500" dirty="0" smtClean="0">
                          <a:latin typeface="Verdana" pitchFamily="34" charset="0"/>
                        </a:rPr>
                        <a:t>. Principles of Software Engineering Management. 1988. Harlow, England: Addison Wesley Longman</a:t>
                      </a:r>
                      <a:endParaRPr lang="pt-BR" sz="1500" dirty="0">
                        <a:latin typeface="Verdana" pitchFamily="34" charset="0"/>
                      </a:endParaRPr>
                    </a:p>
                  </a:txBody>
                  <a:tcPr anchor="ctr"/>
                </a:tc>
              </a:tr>
              <a:tr h="437847">
                <a:tc>
                  <a:txBody>
                    <a:bodyPr/>
                    <a:lstStyle/>
                    <a:p>
                      <a:r>
                        <a:rPr lang="pt-BR" sz="1500" dirty="0" smtClean="0">
                          <a:latin typeface="Verdana" pitchFamily="34" charset="0"/>
                        </a:rPr>
                        <a:t>JAC98</a:t>
                      </a:r>
                      <a:endParaRPr lang="pt-BR" sz="1500" dirty="0"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500" dirty="0" err="1" smtClean="0">
                          <a:latin typeface="Verdana" pitchFamily="34" charset="0"/>
                        </a:rPr>
                        <a:t>Ivar</a:t>
                      </a:r>
                      <a:r>
                        <a:rPr lang="en-US" sz="1500" dirty="0" smtClean="0">
                          <a:latin typeface="Verdana" pitchFamily="34" charset="0"/>
                        </a:rPr>
                        <a:t> Jacobson, Grady </a:t>
                      </a:r>
                      <a:r>
                        <a:rPr lang="en-US" sz="1500" dirty="0" err="1" smtClean="0">
                          <a:latin typeface="Verdana" pitchFamily="34" charset="0"/>
                        </a:rPr>
                        <a:t>Booch</a:t>
                      </a:r>
                      <a:r>
                        <a:rPr lang="en-US" sz="1500" dirty="0" smtClean="0">
                          <a:latin typeface="Verdana" pitchFamily="34" charset="0"/>
                        </a:rPr>
                        <a:t>, and James </a:t>
                      </a:r>
                      <a:r>
                        <a:rPr lang="en-US" sz="1500" dirty="0" err="1" smtClean="0">
                          <a:latin typeface="Verdana" pitchFamily="34" charset="0"/>
                        </a:rPr>
                        <a:t>Rumbaugh</a:t>
                      </a:r>
                      <a:r>
                        <a:rPr lang="en-US" sz="1500" dirty="0" smtClean="0">
                          <a:latin typeface="Verdana" pitchFamily="34" charset="0"/>
                        </a:rPr>
                        <a:t>. The Unified Software Development Process. 1998. Addison Wesley Longman.</a:t>
                      </a:r>
                      <a:endParaRPr lang="pt-BR" sz="1500" dirty="0">
                        <a:latin typeface="Verdana" pitchFamily="34" charset="0"/>
                      </a:endParaRPr>
                    </a:p>
                  </a:txBody>
                  <a:tcPr anchor="ctr"/>
                </a:tc>
              </a:tr>
              <a:tr h="437847">
                <a:tc>
                  <a:txBody>
                    <a:bodyPr/>
                    <a:lstStyle/>
                    <a:p>
                      <a:r>
                        <a:rPr lang="pt-BR" sz="1500" dirty="0" smtClean="0">
                          <a:latin typeface="Verdana" pitchFamily="34" charset="0"/>
                        </a:rPr>
                        <a:t>KRU98</a:t>
                      </a:r>
                      <a:endParaRPr lang="pt-BR" sz="1500" dirty="0"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Verdana" pitchFamily="34" charset="0"/>
                        </a:rPr>
                        <a:t>P. </a:t>
                      </a:r>
                      <a:r>
                        <a:rPr lang="en-US" sz="1500" dirty="0" err="1" smtClean="0">
                          <a:latin typeface="Verdana" pitchFamily="34" charset="0"/>
                        </a:rPr>
                        <a:t>Kruchten</a:t>
                      </a:r>
                      <a:r>
                        <a:rPr lang="en-US" sz="1500" dirty="0" smtClean="0">
                          <a:latin typeface="Verdana" pitchFamily="34" charset="0"/>
                        </a:rPr>
                        <a:t>;  The Rational Unified Process: An Introduction, Object </a:t>
                      </a:r>
                    </a:p>
                    <a:p>
                      <a:r>
                        <a:rPr lang="en-US" sz="1500" dirty="0" smtClean="0">
                          <a:latin typeface="Verdana" pitchFamily="34" charset="0"/>
                        </a:rPr>
                        <a:t>Technology Series, Addison-Wesley, 1998. </a:t>
                      </a:r>
                      <a:endParaRPr lang="pt-BR" sz="1500" dirty="0">
                        <a:latin typeface="Verdana" pitchFamily="34" charset="0"/>
                      </a:endParaRPr>
                    </a:p>
                  </a:txBody>
                  <a:tcPr anchor="ctr"/>
                </a:tc>
              </a:tr>
              <a:tr h="327012">
                <a:tc>
                  <a:txBody>
                    <a:bodyPr/>
                    <a:lstStyle/>
                    <a:p>
                      <a:r>
                        <a:rPr lang="pt-BR" sz="1500" dirty="0" smtClean="0">
                          <a:latin typeface="Verdana" pitchFamily="34" charset="0"/>
                        </a:rPr>
                        <a:t>MYE79</a:t>
                      </a:r>
                      <a:endParaRPr lang="pt-BR" sz="1500" dirty="0"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latin typeface="Verdana" pitchFamily="34" charset="0"/>
                        </a:rPr>
                        <a:t>MYERS, </a:t>
                      </a:r>
                      <a:r>
                        <a:rPr lang="en-US" sz="1500" dirty="0" err="1" smtClean="0">
                          <a:latin typeface="Verdana" pitchFamily="34" charset="0"/>
                        </a:rPr>
                        <a:t>Glenford</a:t>
                      </a:r>
                      <a:r>
                        <a:rPr lang="en-US" sz="1500" dirty="0" smtClean="0">
                          <a:latin typeface="Verdana" pitchFamily="34" charset="0"/>
                        </a:rPr>
                        <a:t> J. The art of software testing. New York: John Wiley &amp; Sons, 1979. </a:t>
                      </a:r>
                      <a:endParaRPr lang="pt-BR" sz="1500" dirty="0">
                        <a:latin typeface="Verdana" pitchFamily="34" charset="0"/>
                      </a:endParaRPr>
                    </a:p>
                  </a:txBody>
                  <a:tcPr anchor="ctr"/>
                </a:tc>
              </a:tr>
              <a:tr h="327012">
                <a:tc>
                  <a:txBody>
                    <a:bodyPr/>
                    <a:lstStyle/>
                    <a:p>
                      <a:r>
                        <a:rPr lang="pt-BR" sz="1500" dirty="0" smtClean="0">
                          <a:latin typeface="Verdana" pitchFamily="34" charset="0"/>
                        </a:rPr>
                        <a:t>PRE95</a:t>
                      </a:r>
                      <a:endParaRPr lang="pt-BR" sz="1500" dirty="0"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500" dirty="0" smtClean="0">
                          <a:latin typeface="Verdana" pitchFamily="34" charset="0"/>
                        </a:rPr>
                        <a:t>PRESSMAN, R. S. Engenharia de software. São Paulo: </a:t>
                      </a:r>
                      <a:r>
                        <a:rPr lang="pt-BR" sz="1500" dirty="0" err="1" smtClean="0">
                          <a:latin typeface="Verdana" pitchFamily="34" charset="0"/>
                        </a:rPr>
                        <a:t>Makron</a:t>
                      </a:r>
                      <a:r>
                        <a:rPr lang="pt-BR" sz="1500" dirty="0" smtClean="0">
                          <a:latin typeface="Verdana" pitchFamily="34" charset="0"/>
                        </a:rPr>
                        <a:t> Books. 1995.</a:t>
                      </a:r>
                      <a:endParaRPr lang="pt-BR" sz="1500" dirty="0">
                        <a:latin typeface="Verdana" pitchFamily="34" charset="0"/>
                      </a:endParaRPr>
                    </a:p>
                  </a:txBody>
                  <a:tcPr anchor="ctr"/>
                </a:tc>
              </a:tr>
              <a:tr h="327012">
                <a:tc>
                  <a:txBody>
                    <a:bodyPr/>
                    <a:lstStyle/>
                    <a:p>
                      <a:r>
                        <a:rPr lang="pt-BR" sz="1500" dirty="0" smtClean="0">
                          <a:latin typeface="Verdana" pitchFamily="34" charset="0"/>
                        </a:rPr>
                        <a:t>SUM07</a:t>
                      </a:r>
                      <a:endParaRPr lang="pt-BR" sz="1500" dirty="0"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500" dirty="0" err="1" smtClean="0">
                          <a:latin typeface="Verdana" pitchFamily="34" charset="0"/>
                        </a:rPr>
                        <a:t>Sommerville</a:t>
                      </a:r>
                      <a:r>
                        <a:rPr lang="pt-BR" sz="1500" dirty="0" smtClean="0">
                          <a:latin typeface="Verdana" pitchFamily="34" charset="0"/>
                        </a:rPr>
                        <a:t>, Ian. Engenharia de Software. 8ª</a:t>
                      </a:r>
                      <a:r>
                        <a:rPr lang="pt-BR" sz="1500" baseline="0" dirty="0" smtClean="0">
                          <a:latin typeface="Verdana" pitchFamily="34" charset="0"/>
                        </a:rPr>
                        <a:t> Ed. Pearson / </a:t>
                      </a:r>
                      <a:r>
                        <a:rPr lang="pt-BR" sz="1500" baseline="0" dirty="0" err="1" smtClean="0">
                          <a:latin typeface="Verdana" pitchFamily="34" charset="0"/>
                        </a:rPr>
                        <a:t>Prentice</a:t>
                      </a:r>
                      <a:r>
                        <a:rPr lang="pt-BR" sz="1500" baseline="0" dirty="0" smtClean="0">
                          <a:latin typeface="Verdana" pitchFamily="34" charset="0"/>
                        </a:rPr>
                        <a:t> Hall. 2007.</a:t>
                      </a:r>
                      <a:endParaRPr lang="pt-BR" sz="1500" dirty="0" smtClean="0">
                        <a:latin typeface="Verdana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Prioridades dos </a:t>
            </a:r>
            <a:r>
              <a:rPr lang="pt-BR" dirty="0" err="1" smtClean="0"/>
              <a:t>CIOs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2844" y="1571612"/>
            <a:ext cx="8786874" cy="4625609"/>
          </a:xfrm>
        </p:spPr>
        <p:txBody>
          <a:bodyPr>
            <a:normAutofit/>
          </a:bodyPr>
          <a:lstStyle/>
          <a:p>
            <a:pPr defTabSz="436563"/>
            <a:r>
              <a:rPr lang="pt-BR" sz="2000" dirty="0" smtClean="0"/>
              <a:t>Negócios:									TI:</a:t>
            </a:r>
          </a:p>
          <a:p>
            <a:pPr marL="723900" lvl="1" indent="-266700" defTabSz="436563">
              <a:buFont typeface="+mj-lt"/>
              <a:buAutoNum type="arabicPeriod"/>
            </a:pPr>
            <a:r>
              <a:rPr lang="pt-BR" sz="1600" dirty="0" smtClean="0"/>
              <a:t>Melhorar os processos de negócios				Aplicações de </a:t>
            </a:r>
            <a:r>
              <a:rPr lang="en-US" sz="1600" i="1" dirty="0" smtClean="0"/>
              <a:t>Business Intelligence</a:t>
            </a:r>
          </a:p>
          <a:p>
            <a:pPr marL="723900" lvl="1" indent="-266700" defTabSz="436563">
              <a:buFont typeface="+mj-lt"/>
              <a:buAutoNum type="arabicPeriod"/>
            </a:pPr>
            <a:r>
              <a:rPr lang="pt-BR" sz="1600" dirty="0" smtClean="0"/>
              <a:t>Controlar os custos operacionais da empresa		Tecnologias seguras</a:t>
            </a:r>
          </a:p>
          <a:p>
            <a:pPr marL="723900" lvl="1" indent="-266700" defTabSz="436563">
              <a:buFont typeface="+mj-lt"/>
              <a:buAutoNum type="arabicPeriod"/>
            </a:pPr>
            <a:r>
              <a:rPr lang="pt-BR" sz="1600" dirty="0" smtClean="0"/>
              <a:t>Atrair e aumentar relacionamentos com clientes		Habilitar uma força de trabalho móvel</a:t>
            </a:r>
          </a:p>
          <a:p>
            <a:pPr marL="723900" lvl="1" indent="-266700" defTabSz="436563">
              <a:buFont typeface="+mj-lt"/>
              <a:buAutoNum type="arabicPeriod"/>
            </a:pPr>
            <a:r>
              <a:rPr lang="pt-BR" sz="1600" dirty="0" smtClean="0"/>
              <a:t>Melhorar vantagens competitivas				Tecnologias de colaboração</a:t>
            </a:r>
          </a:p>
          <a:p>
            <a:pPr marL="723900" lvl="1" indent="-266700" defTabSz="436563">
              <a:buFont typeface="+mj-lt"/>
              <a:buAutoNum type="arabicPeriod"/>
            </a:pPr>
            <a:r>
              <a:rPr lang="pt-BR" sz="1600" dirty="0" smtClean="0"/>
              <a:t>Melhorar a competitividade						Serviços e vendas ao cliente</a:t>
            </a:r>
          </a:p>
          <a:p>
            <a:pPr marL="723900" lvl="1" indent="-266700" defTabSz="436563">
              <a:buFont typeface="+mj-lt"/>
              <a:buAutoNum type="arabicPeriod"/>
            </a:pPr>
            <a:r>
              <a:rPr lang="pt-BR" sz="1600" dirty="0" smtClean="0"/>
              <a:t>Utilizar inteligência em produtos e serviços			</a:t>
            </a:r>
            <a:r>
              <a:rPr lang="en-US" sz="1600" i="1" dirty="0" smtClean="0"/>
              <a:t>Service Oriented Architectures </a:t>
            </a:r>
            <a:r>
              <a:rPr lang="pt-BR" sz="1600" dirty="0" smtClean="0"/>
              <a:t>(SOA)</a:t>
            </a:r>
          </a:p>
          <a:p>
            <a:pPr marL="723900" lvl="1" indent="-266700" defTabSz="436563">
              <a:buFont typeface="+mj-lt"/>
              <a:buAutoNum type="arabicPeriod"/>
            </a:pPr>
            <a:r>
              <a:rPr lang="pt-BR" sz="1600" dirty="0" smtClean="0"/>
              <a:t>Rupturas e brechas de segurança					Gerenciamento de workflow</a:t>
            </a:r>
          </a:p>
          <a:p>
            <a:pPr marL="723900" lvl="1" indent="-266700" defTabSz="436563">
              <a:buFont typeface="+mj-lt"/>
              <a:buAutoNum type="arabicPeriod"/>
            </a:pPr>
            <a:r>
              <a:rPr lang="pt-BR" sz="1600" dirty="0" smtClean="0"/>
              <a:t>Crescimento de receita						Comunicações de voz, dados e rede</a:t>
            </a:r>
          </a:p>
          <a:p>
            <a:pPr marL="723900" lvl="1" indent="-266700" defTabSz="436563">
              <a:buFont typeface="+mj-lt"/>
              <a:buAutoNum type="arabicPeriod"/>
            </a:pPr>
            <a:r>
              <a:rPr lang="pt-BR" sz="1600" dirty="0" smtClean="0"/>
              <a:t>Inovação mais rápida							</a:t>
            </a:r>
            <a:r>
              <a:rPr lang="pt-BR" sz="1600" dirty="0" err="1" smtClean="0"/>
              <a:t>Virtualização</a:t>
            </a:r>
            <a:endParaRPr lang="pt-BR" sz="1600" dirty="0" smtClean="0"/>
          </a:p>
          <a:p>
            <a:pPr marL="723900" lvl="1" indent="-266700" defTabSz="436563">
              <a:buFont typeface="+mj-lt"/>
              <a:buAutoNum type="arabicPeriod"/>
            </a:pPr>
            <a:r>
              <a:rPr lang="pt-BR" sz="1600" dirty="0" smtClean="0"/>
              <a:t>Inovação e </a:t>
            </a:r>
            <a:r>
              <a:rPr lang="en-US" sz="1600" i="1" dirty="0" smtClean="0"/>
              <a:t>cycle times</a:t>
            </a:r>
            <a:r>
              <a:rPr lang="pt-BR" sz="1600" dirty="0" smtClean="0"/>
              <a:t> mais rápidos				Modernização das aplicações legadas</a:t>
            </a:r>
          </a:p>
          <a:p>
            <a:pPr defTabSz="436563"/>
            <a:r>
              <a:rPr lang="pt-BR" sz="2000" dirty="0" smtClean="0"/>
              <a:t>Informações:</a:t>
            </a:r>
          </a:p>
          <a:p>
            <a:pPr lvl="1" defTabSz="436563"/>
            <a:r>
              <a:rPr lang="pt-BR" sz="1600" dirty="0" smtClean="0"/>
              <a:t>Fonte:		B2B Magazine - </a:t>
            </a:r>
            <a:r>
              <a:rPr lang="pt-BR" sz="1600" i="1" dirty="0" smtClean="0">
                <a:hlinkClick r:id="rId2"/>
              </a:rPr>
              <a:t>Transformação das organizações de TI se acelera </a:t>
            </a:r>
            <a:r>
              <a:rPr lang="pt-BR" sz="1600" dirty="0" smtClean="0"/>
              <a:t>– 21/6/2006</a:t>
            </a:r>
          </a:p>
          <a:p>
            <a:pPr lvl="1" defTabSz="436563"/>
            <a:r>
              <a:rPr lang="pt-BR" sz="1600" dirty="0" smtClean="0"/>
              <a:t>Base: 		</a:t>
            </a:r>
            <a:r>
              <a:rPr lang="pt-BR" sz="1600" dirty="0" err="1" smtClean="0"/>
              <a:t>Gartner</a:t>
            </a:r>
            <a:r>
              <a:rPr lang="pt-BR" sz="1600" dirty="0" smtClean="0"/>
              <a:t> </a:t>
            </a:r>
            <a:r>
              <a:rPr lang="pt-BR" sz="1600" dirty="0" err="1" smtClean="0"/>
              <a:t>Group</a:t>
            </a:r>
            <a:r>
              <a:rPr lang="pt-BR" sz="1600" dirty="0" smtClean="0"/>
              <a:t> – 1400 CIOS – 30 países – 21/6/2006</a:t>
            </a:r>
          </a:p>
          <a:p>
            <a:pPr lvl="1" defTabSz="436563"/>
            <a:r>
              <a:rPr lang="pt-BR" sz="1600" dirty="0" smtClean="0"/>
              <a:t>Obs.:		CIO = </a:t>
            </a:r>
            <a:r>
              <a:rPr lang="en-US" sz="1600" i="1" dirty="0" smtClean="0"/>
              <a:t>Chief Information Officer </a:t>
            </a:r>
            <a:r>
              <a:rPr lang="pt-BR" sz="1600" dirty="0" smtClean="0"/>
              <a:t>(Diretor de Tecnologia da Informação)</a:t>
            </a:r>
          </a:p>
        </p:txBody>
      </p:sp>
      <p:grpSp>
        <p:nvGrpSpPr>
          <p:cNvPr id="16" name="Grupo 15"/>
          <p:cNvGrpSpPr/>
          <p:nvPr/>
        </p:nvGrpSpPr>
        <p:grpSpPr>
          <a:xfrm>
            <a:off x="214282" y="1928802"/>
            <a:ext cx="8786874" cy="4714908"/>
            <a:chOff x="214282" y="2143116"/>
            <a:chExt cx="8786874" cy="4714908"/>
          </a:xfrm>
        </p:grpSpPr>
        <p:sp>
          <p:nvSpPr>
            <p:cNvPr id="4" name="Retângulo 3"/>
            <p:cNvSpPr/>
            <p:nvPr/>
          </p:nvSpPr>
          <p:spPr>
            <a:xfrm>
              <a:off x="571472" y="2143116"/>
              <a:ext cx="4500594" cy="1785950"/>
            </a:xfrm>
            <a:prstGeom prst="rect">
              <a:avLst/>
            </a:prstGeom>
            <a:solidFill>
              <a:srgbClr val="00B050">
                <a:alpha val="30196"/>
              </a:srgb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r"/>
              <a:endParaRPr lang="pt-B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" name="Retângulo 4"/>
            <p:cNvSpPr/>
            <p:nvPr/>
          </p:nvSpPr>
          <p:spPr>
            <a:xfrm>
              <a:off x="571472" y="4228466"/>
              <a:ext cx="4500594" cy="928694"/>
            </a:xfrm>
            <a:prstGeom prst="rect">
              <a:avLst/>
            </a:prstGeom>
            <a:solidFill>
              <a:srgbClr val="00B050">
                <a:alpha val="30196"/>
              </a:srgb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r"/>
              <a:endParaRPr lang="pt-B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" name="Retângulo 10"/>
            <p:cNvSpPr/>
            <p:nvPr/>
          </p:nvSpPr>
          <p:spPr>
            <a:xfrm>
              <a:off x="5286380" y="2214554"/>
              <a:ext cx="3714776" cy="285752"/>
            </a:xfrm>
            <a:prstGeom prst="rect">
              <a:avLst/>
            </a:prstGeom>
            <a:solidFill>
              <a:srgbClr val="00B050">
                <a:alpha val="30196"/>
              </a:srgb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r"/>
              <a:endParaRPr lang="pt-B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Retângulo 12"/>
            <p:cNvSpPr/>
            <p:nvPr/>
          </p:nvSpPr>
          <p:spPr>
            <a:xfrm>
              <a:off x="214282" y="6357958"/>
              <a:ext cx="2857520" cy="500066"/>
            </a:xfrm>
            <a:prstGeom prst="rect">
              <a:avLst/>
            </a:prstGeom>
            <a:solidFill>
              <a:srgbClr val="00B050">
                <a:alpha val="30196"/>
              </a:srgb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sz="2000" dirty="0" smtClean="0">
                  <a:solidFill>
                    <a:schemeClr val="tx1"/>
                  </a:solidFill>
                </a:rPr>
                <a:t>Gestão</a:t>
              </a:r>
              <a:endParaRPr lang="pt-BR" sz="2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Grupo 16"/>
          <p:cNvGrpSpPr/>
          <p:nvPr/>
        </p:nvGrpSpPr>
        <p:grpSpPr>
          <a:xfrm>
            <a:off x="571472" y="2285992"/>
            <a:ext cx="8429684" cy="4357718"/>
            <a:chOff x="571472" y="2500306"/>
            <a:chExt cx="8429684" cy="4357718"/>
          </a:xfrm>
        </p:grpSpPr>
        <p:sp>
          <p:nvSpPr>
            <p:cNvPr id="7" name="Retângulo 6"/>
            <p:cNvSpPr/>
            <p:nvPr/>
          </p:nvSpPr>
          <p:spPr>
            <a:xfrm>
              <a:off x="571472" y="3945912"/>
              <a:ext cx="4500594" cy="285752"/>
            </a:xfrm>
            <a:prstGeom prst="rect">
              <a:avLst/>
            </a:prstGeom>
            <a:solidFill>
              <a:srgbClr val="FF0000">
                <a:alpha val="30196"/>
              </a:srgb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r"/>
              <a:endParaRPr lang="pt-B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" name="Retângulo 7"/>
            <p:cNvSpPr/>
            <p:nvPr/>
          </p:nvSpPr>
          <p:spPr>
            <a:xfrm>
              <a:off x="5286380" y="2500306"/>
              <a:ext cx="3714776" cy="285752"/>
            </a:xfrm>
            <a:prstGeom prst="rect">
              <a:avLst/>
            </a:prstGeom>
            <a:solidFill>
              <a:srgbClr val="FF0000">
                <a:alpha val="30196"/>
              </a:srgb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r"/>
              <a:endParaRPr lang="pt-B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4" name="Retângulo 13"/>
            <p:cNvSpPr/>
            <p:nvPr/>
          </p:nvSpPr>
          <p:spPr>
            <a:xfrm>
              <a:off x="3143240" y="6357958"/>
              <a:ext cx="2857520" cy="500066"/>
            </a:xfrm>
            <a:prstGeom prst="rect">
              <a:avLst/>
            </a:prstGeom>
            <a:solidFill>
              <a:srgbClr val="FF0000">
                <a:alpha val="30196"/>
              </a:srgb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sz="2000" dirty="0" smtClean="0">
                  <a:solidFill>
                    <a:schemeClr val="tx1"/>
                  </a:solidFill>
                </a:rPr>
                <a:t>Segurança</a:t>
              </a:r>
              <a:endParaRPr lang="pt-BR" sz="2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Grupo 17"/>
          <p:cNvGrpSpPr/>
          <p:nvPr/>
        </p:nvGrpSpPr>
        <p:grpSpPr>
          <a:xfrm>
            <a:off x="5286380" y="2571744"/>
            <a:ext cx="3714776" cy="4071966"/>
            <a:chOff x="5286380" y="2786058"/>
            <a:chExt cx="3714776" cy="4071966"/>
          </a:xfrm>
        </p:grpSpPr>
        <p:sp>
          <p:nvSpPr>
            <p:cNvPr id="6" name="Retângulo 5"/>
            <p:cNvSpPr/>
            <p:nvPr/>
          </p:nvSpPr>
          <p:spPr>
            <a:xfrm>
              <a:off x="5286380" y="2786058"/>
              <a:ext cx="3714776" cy="857256"/>
            </a:xfrm>
            <a:prstGeom prst="rect">
              <a:avLst/>
            </a:prstGeom>
            <a:solidFill>
              <a:srgbClr val="FFFF00">
                <a:alpha val="30196"/>
              </a:srgb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r"/>
              <a:endParaRPr lang="pt-B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" name="Retângulo 8"/>
            <p:cNvSpPr/>
            <p:nvPr/>
          </p:nvSpPr>
          <p:spPr>
            <a:xfrm>
              <a:off x="5286380" y="3929066"/>
              <a:ext cx="3714776" cy="642942"/>
            </a:xfrm>
            <a:prstGeom prst="rect">
              <a:avLst/>
            </a:prstGeom>
            <a:solidFill>
              <a:srgbClr val="FFFF00">
                <a:alpha val="30196"/>
              </a:srgb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r"/>
              <a:endParaRPr lang="pt-B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" name="Retângulo 9"/>
            <p:cNvSpPr/>
            <p:nvPr/>
          </p:nvSpPr>
          <p:spPr>
            <a:xfrm>
              <a:off x="5286380" y="4786322"/>
              <a:ext cx="3714776" cy="357190"/>
            </a:xfrm>
            <a:prstGeom prst="rect">
              <a:avLst/>
            </a:prstGeom>
            <a:solidFill>
              <a:srgbClr val="FFFF00">
                <a:alpha val="30196"/>
              </a:srgb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r"/>
              <a:endParaRPr lang="pt-B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" name="Retângulo 14"/>
            <p:cNvSpPr/>
            <p:nvPr/>
          </p:nvSpPr>
          <p:spPr>
            <a:xfrm>
              <a:off x="6072198" y="6357958"/>
              <a:ext cx="2857520" cy="500066"/>
            </a:xfrm>
            <a:prstGeom prst="rect">
              <a:avLst/>
            </a:prstGeom>
            <a:solidFill>
              <a:srgbClr val="FFFF00">
                <a:alpha val="30196"/>
              </a:srgb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sz="2000" dirty="0" smtClean="0">
                  <a:solidFill>
                    <a:schemeClr val="tx1"/>
                  </a:solidFill>
                </a:rPr>
                <a:t>Desenvolvimento Web</a:t>
              </a:r>
              <a:endParaRPr lang="pt-BR" sz="2000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Referências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>
              <a:spcBef>
                <a:spcPts val="350"/>
              </a:spcBef>
              <a:spcAft>
                <a:spcPts val="350"/>
              </a:spcAft>
            </a:pPr>
            <a:r>
              <a:rPr lang="pt-BR" dirty="0" smtClean="0"/>
              <a:t>B2B Magazine - </a:t>
            </a:r>
            <a:r>
              <a:rPr lang="pt-BR" i="1" dirty="0" smtClean="0">
                <a:hlinkClick r:id="rId2"/>
              </a:rPr>
              <a:t>Transformação das organizações de TI se acelera </a:t>
            </a:r>
            <a:r>
              <a:rPr lang="pt-BR" dirty="0" smtClean="0"/>
              <a:t>– 21/6/2006</a:t>
            </a:r>
          </a:p>
          <a:p>
            <a:pPr>
              <a:spcBef>
                <a:spcPts val="350"/>
              </a:spcBef>
              <a:spcAft>
                <a:spcPts val="350"/>
              </a:spcAft>
            </a:pPr>
            <a:r>
              <a:rPr lang="pt-BR" dirty="0" smtClean="0"/>
              <a:t>Barbara </a:t>
            </a:r>
            <a:r>
              <a:rPr lang="pt-BR" dirty="0" err="1" smtClean="0"/>
              <a:t>Gomolski</a:t>
            </a:r>
            <a:r>
              <a:rPr lang="pt-BR" dirty="0" smtClean="0"/>
              <a:t> - </a:t>
            </a:r>
            <a:r>
              <a:rPr lang="pt-BR" i="1" dirty="0" smtClean="0">
                <a:hlinkClick r:id="rId3"/>
              </a:rPr>
              <a:t>Como melhorar o relacionamento CIO/CFO</a:t>
            </a:r>
            <a:r>
              <a:rPr lang="pt-BR" dirty="0" smtClean="0"/>
              <a:t> - </a:t>
            </a:r>
            <a:r>
              <a:rPr lang="pt-BR" dirty="0" err="1" smtClean="0"/>
              <a:t>Info</a:t>
            </a:r>
            <a:r>
              <a:rPr lang="pt-BR" dirty="0" smtClean="0"/>
              <a:t> </a:t>
            </a:r>
            <a:r>
              <a:rPr lang="pt-BR" dirty="0" err="1" smtClean="0"/>
              <a:t>Corporate</a:t>
            </a:r>
            <a:r>
              <a:rPr lang="pt-BR" dirty="0" smtClean="0"/>
              <a:t> – 2007</a:t>
            </a:r>
          </a:p>
          <a:p>
            <a:pPr>
              <a:spcBef>
                <a:spcPts val="350"/>
              </a:spcBef>
              <a:spcAft>
                <a:spcPts val="350"/>
              </a:spcAft>
            </a:pPr>
            <a:r>
              <a:rPr lang="pt-BR" dirty="0" err="1" smtClean="0"/>
              <a:t>Computerwold</a:t>
            </a:r>
            <a:r>
              <a:rPr lang="pt-BR" dirty="0" smtClean="0"/>
              <a:t> - </a:t>
            </a:r>
            <a:r>
              <a:rPr lang="pt-BR" i="1" dirty="0" smtClean="0">
                <a:hlinkClick r:id="rId4"/>
              </a:rPr>
              <a:t>Ameaças internas são maiores preocupações de diretores de TI</a:t>
            </a:r>
            <a:r>
              <a:rPr lang="pt-BR" dirty="0" smtClean="0"/>
              <a:t> – 6/6/2008</a:t>
            </a:r>
          </a:p>
          <a:p>
            <a:pPr>
              <a:spcBef>
                <a:spcPts val="350"/>
              </a:spcBef>
              <a:spcAft>
                <a:spcPts val="350"/>
              </a:spcAft>
            </a:pPr>
            <a:r>
              <a:rPr lang="pt-BR" dirty="0" smtClean="0"/>
              <a:t>Jorge Dominguez - </a:t>
            </a:r>
            <a:r>
              <a:rPr lang="en-US" i="1" dirty="0" smtClean="0">
                <a:hlinkClick r:id="rId5"/>
              </a:rPr>
              <a:t>The Curious Case of the CHAOS Report 2009</a:t>
            </a:r>
            <a:endParaRPr lang="pt-BR" dirty="0" smtClean="0"/>
          </a:p>
          <a:p>
            <a:pPr>
              <a:spcBef>
                <a:spcPts val="350"/>
              </a:spcBef>
              <a:spcAft>
                <a:spcPts val="350"/>
              </a:spcAft>
            </a:pPr>
            <a:r>
              <a:rPr lang="pt-BR" dirty="0" smtClean="0"/>
              <a:t>Márcio Moreira. </a:t>
            </a:r>
            <a:r>
              <a:rPr lang="pt-BR" i="1" dirty="0" smtClean="0">
                <a:hlinkClick r:id="rId6"/>
              </a:rPr>
              <a:t>Sustentabilidade &amp; Empregabilidade</a:t>
            </a:r>
            <a:r>
              <a:rPr lang="pt-BR" dirty="0" smtClean="0"/>
              <a:t>. </a:t>
            </a:r>
            <a:r>
              <a:rPr lang="pt-BR" dirty="0" err="1" smtClean="0"/>
              <a:t>Uniube</a:t>
            </a:r>
            <a:r>
              <a:rPr lang="pt-BR" dirty="0" smtClean="0"/>
              <a:t>. 2008.</a:t>
            </a:r>
          </a:p>
          <a:p>
            <a:pPr>
              <a:spcBef>
                <a:spcPts val="350"/>
              </a:spcBef>
              <a:spcAft>
                <a:spcPts val="350"/>
              </a:spcAft>
            </a:pPr>
            <a:r>
              <a:rPr lang="pt-BR" dirty="0" smtClean="0"/>
              <a:t>Márcio Moreira &amp; Rogério Mendes - </a:t>
            </a:r>
            <a:r>
              <a:rPr lang="pt-BR" i="1" dirty="0" smtClean="0">
                <a:hlinkClick r:id="rId7"/>
              </a:rPr>
              <a:t>ITIL na Gestão da Segurança da Informação</a:t>
            </a:r>
            <a:r>
              <a:rPr lang="pt-BR" dirty="0" smtClean="0"/>
              <a:t> – 5º CONTECSI – USP – SP – 2008</a:t>
            </a:r>
          </a:p>
          <a:p>
            <a:pPr>
              <a:spcBef>
                <a:spcPts val="350"/>
              </a:spcBef>
              <a:spcAft>
                <a:spcPts val="350"/>
              </a:spcAft>
            </a:pPr>
            <a:r>
              <a:rPr lang="pt-BR" dirty="0" smtClean="0"/>
              <a:t>Peter Benson – </a:t>
            </a:r>
            <a:r>
              <a:rPr lang="pt-BR" i="1" dirty="0" err="1" smtClean="0">
                <a:hlinkClick r:id="rId8"/>
              </a:rPr>
              <a:t>Information</a:t>
            </a:r>
            <a:r>
              <a:rPr lang="pt-BR" i="1" dirty="0" smtClean="0">
                <a:hlinkClick r:id="rId8"/>
              </a:rPr>
              <a:t> </a:t>
            </a:r>
            <a:r>
              <a:rPr lang="pt-BR" i="1" dirty="0" err="1" smtClean="0">
                <a:hlinkClick r:id="rId8"/>
              </a:rPr>
              <a:t>Security</a:t>
            </a:r>
            <a:r>
              <a:rPr lang="pt-BR" i="1" dirty="0" smtClean="0">
                <a:hlinkClick r:id="rId8"/>
              </a:rPr>
              <a:t> </a:t>
            </a:r>
            <a:r>
              <a:rPr lang="pt-BR" i="1" dirty="0" err="1" smtClean="0">
                <a:hlinkClick r:id="rId8"/>
              </a:rPr>
              <a:t>Industry</a:t>
            </a:r>
            <a:r>
              <a:rPr lang="pt-BR" i="1" dirty="0" smtClean="0">
                <a:hlinkClick r:id="rId8"/>
              </a:rPr>
              <a:t> Overview</a:t>
            </a:r>
            <a:r>
              <a:rPr lang="pt-BR" dirty="0" smtClean="0"/>
              <a:t> – 2007 - </a:t>
            </a:r>
            <a:r>
              <a:rPr lang="pt-BR" dirty="0" err="1" smtClean="0"/>
              <a:t>Security</a:t>
            </a:r>
            <a:r>
              <a:rPr lang="pt-BR" dirty="0" smtClean="0"/>
              <a:t>-Assessment.com</a:t>
            </a:r>
          </a:p>
          <a:p>
            <a:pPr>
              <a:spcBef>
                <a:spcPts val="350"/>
              </a:spcBef>
              <a:spcAft>
                <a:spcPts val="350"/>
              </a:spcAft>
            </a:pPr>
            <a:r>
              <a:rPr lang="pt-BR" dirty="0" err="1" smtClean="0"/>
              <a:t>Standish</a:t>
            </a:r>
            <a:r>
              <a:rPr lang="pt-BR" dirty="0" smtClean="0"/>
              <a:t> </a:t>
            </a:r>
            <a:r>
              <a:rPr lang="pt-BR" dirty="0" err="1" smtClean="0"/>
              <a:t>Group</a:t>
            </a:r>
            <a:r>
              <a:rPr lang="pt-BR" dirty="0" smtClean="0"/>
              <a:t> – </a:t>
            </a:r>
            <a:r>
              <a:rPr lang="pt-BR" i="1" dirty="0" err="1" smtClean="0">
                <a:hlinkClick r:id="rId9"/>
              </a:rPr>
              <a:t>Chaos</a:t>
            </a:r>
            <a:r>
              <a:rPr lang="pt-BR" i="1" dirty="0" smtClean="0">
                <a:hlinkClick r:id="rId9"/>
              </a:rPr>
              <a:t> </a:t>
            </a:r>
            <a:r>
              <a:rPr lang="pt-BR" i="1" dirty="0" err="1" smtClean="0">
                <a:hlinkClick r:id="rId9"/>
              </a:rPr>
              <a:t>Report</a:t>
            </a:r>
            <a:r>
              <a:rPr lang="pt-BR" i="1" dirty="0" smtClean="0">
                <a:hlinkClick r:id="rId9"/>
              </a:rPr>
              <a:t> </a:t>
            </a:r>
            <a:r>
              <a:rPr lang="pt-BR" dirty="0" smtClean="0"/>
              <a:t>– 1994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00034" y="3571876"/>
            <a:ext cx="5643602" cy="1457324"/>
          </a:xfrm>
        </p:spPr>
        <p:txBody>
          <a:bodyPr anchor="ctr">
            <a:noAutofit/>
          </a:bodyPr>
          <a:lstStyle/>
          <a:p>
            <a:r>
              <a:rPr lang="pt-BR" sz="3600" dirty="0" smtClean="0"/>
              <a:t>Uma visão geral do mercado de TI</a:t>
            </a:r>
            <a:endParaRPr lang="pt-BR" sz="3600" dirty="0"/>
          </a:p>
        </p:txBody>
      </p:sp>
      <p:pic>
        <p:nvPicPr>
          <p:cNvPr id="6" name="Imagem 5" descr="pitagoras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27031" y="5286412"/>
            <a:ext cx="1516077" cy="1500174"/>
          </a:xfrm>
          <a:prstGeom prst="rect">
            <a:avLst/>
          </a:prstGeom>
        </p:spPr>
      </p:pic>
      <p:pic>
        <p:nvPicPr>
          <p:cNvPr id="7" name="Imagem 6" descr="Uniminas_Logo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786182" y="5214950"/>
            <a:ext cx="1785950" cy="1509939"/>
          </a:xfrm>
          <a:prstGeom prst="rect">
            <a:avLst/>
          </a:prstGeom>
        </p:spPr>
      </p:pic>
      <p:pic>
        <p:nvPicPr>
          <p:cNvPr id="8" name="Imagem 7" descr="uniminas_pos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215206" y="5286388"/>
            <a:ext cx="1619476" cy="1467055"/>
          </a:xfrm>
          <a:prstGeom prst="rect">
            <a:avLst/>
          </a:prstGeom>
        </p:spPr>
      </p:pic>
      <p:sp>
        <p:nvSpPr>
          <p:cNvPr id="9" name="Subtítulo 2"/>
          <p:cNvSpPr txBox="1">
            <a:spLocks/>
          </p:cNvSpPr>
          <p:nvPr/>
        </p:nvSpPr>
        <p:spPr>
          <a:xfrm>
            <a:off x="500034" y="1142984"/>
            <a:ext cx="8077200" cy="2428892"/>
          </a:xfrm>
          <a:prstGeom prst="rect">
            <a:avLst/>
          </a:prstGeom>
        </p:spPr>
        <p:txBody>
          <a:bodyPr vert="horz" lIns="118872" tIns="0" rIns="45720" bIns="0" rtlCol="0" anchor="ctr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Disponível em: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5"/>
              </a:rPr>
              <a:t>www.geocities.com/marciomoreira</a:t>
            </a:r>
            <a:endParaRPr kumimoji="0" lang="pt-BR" sz="2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Márcio Moreira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6"/>
              </a:rPr>
              <a:t>marcio.moreira@uniminas.br</a:t>
            </a:r>
            <a:endParaRPr kumimoji="0" lang="pt-BR" sz="2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24/Outubro/2009</a:t>
            </a: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214290"/>
            <a:ext cx="8077200" cy="816096"/>
          </a:xfrm>
          <a:prstGeom prst="rect">
            <a:avLst/>
          </a:prstGeom>
        </p:spPr>
        <p:txBody>
          <a:bodyPr vert="horz" lIns="91440" tIns="0" rIns="45720" bIns="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Obrigado! </a:t>
            </a:r>
            <a:r>
              <a:rPr lang="pt-BR" sz="3600" b="1" dirty="0" smtClean="0">
                <a:solidFill>
                  <a:schemeClr val="accent1">
                    <a:satMod val="150000"/>
                  </a:schemeClr>
                </a:solidFill>
                <a:latin typeface="+mj-lt"/>
                <a:ea typeface="+mj-ea"/>
                <a:cs typeface="+mj-cs"/>
              </a:rPr>
              <a:t>Dúvidas?</a:t>
            </a:r>
          </a:p>
        </p:txBody>
      </p:sp>
      <p:pic>
        <p:nvPicPr>
          <p:cNvPr id="12" name="Picture 20" descr="C:\Documents and Settings\marciorm\Configurações locais\Temporary Internet Files\Content.IE5\4L186U2J\MPj04221140000[1]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710142" y="884882"/>
            <a:ext cx="4076700" cy="3901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Por que gestão de projetos?</a:t>
            </a:r>
            <a:endParaRPr lang="pt-BR" dirty="0"/>
          </a:p>
        </p:txBody>
      </p:sp>
      <p:graphicFrame>
        <p:nvGraphicFramePr>
          <p:cNvPr id="7" name="Espaço Reservado para Conteúdo 6"/>
          <p:cNvGraphicFramePr>
            <a:graphicFrameLocks noGrp="1"/>
          </p:cNvGraphicFramePr>
          <p:nvPr>
            <p:ph sz="half" idx="1"/>
          </p:nvPr>
        </p:nvGraphicFramePr>
        <p:xfrm>
          <a:off x="457200" y="1773238"/>
          <a:ext cx="3765995" cy="33375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44017"/>
                <a:gridCol w="935355"/>
                <a:gridCol w="1390968"/>
                <a:gridCol w="795655"/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 dirty="0"/>
                        <a:t>Ano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/>
                        <a:t>Sucesso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/>
                        <a:t>Extrapolação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/>
                        <a:t>Falhas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 dirty="0"/>
                        <a:t>1994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/>
                        <a:t>16%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/>
                        <a:t>53%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 dirty="0"/>
                        <a:t>31%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 dirty="0"/>
                        <a:t>1996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/>
                        <a:t>27%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/>
                        <a:t>33%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/>
                        <a:t>40%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 dirty="0"/>
                        <a:t>1998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/>
                        <a:t>26%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/>
                        <a:t>46%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/>
                        <a:t>28%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 dirty="0"/>
                        <a:t>2000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 dirty="0"/>
                        <a:t>28%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/>
                        <a:t>49%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/>
                        <a:t>23%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/>
                        <a:t>2002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/>
                        <a:t>34%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/>
                        <a:t>51%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/>
                        <a:t>15%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/>
                        <a:t>2004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/>
                        <a:t>29%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/>
                        <a:t>53%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/>
                        <a:t>18%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/>
                        <a:t>2006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/>
                        <a:t>35%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/>
                        <a:t>46%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/>
                        <a:t>19%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/>
                        <a:t>2009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/>
                        <a:t>32%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 dirty="0"/>
                        <a:t>44%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u="none" strike="noStrike" dirty="0"/>
                        <a:t>24%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Espaço Reservado para Conteúdo 8"/>
          <p:cNvGraphicFramePr>
            <a:graphicFrameLocks noGrp="1"/>
          </p:cNvGraphicFramePr>
          <p:nvPr>
            <p:ph sz="half" idx="2"/>
          </p:nvPr>
        </p:nvGraphicFramePr>
        <p:xfrm>
          <a:off x="4648200" y="1773238"/>
          <a:ext cx="4038600" cy="46243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CaixaDeTexto 7"/>
          <p:cNvSpPr txBox="1"/>
          <p:nvPr/>
        </p:nvSpPr>
        <p:spPr>
          <a:xfrm>
            <a:off x="428597" y="5286388"/>
            <a:ext cx="37862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Fonte: Jorge Dominguez - </a:t>
            </a:r>
            <a:r>
              <a:rPr lang="en-US" i="1" dirty="0" smtClean="0">
                <a:hlinkClick r:id="rId3"/>
              </a:rPr>
              <a:t>The Curious Case of the CHAOS Report 2009</a:t>
            </a:r>
            <a:endParaRPr lang="pt-BR" dirty="0" smtClean="0"/>
          </a:p>
          <a:p>
            <a:r>
              <a:rPr lang="pt-BR" dirty="0" smtClean="0"/>
              <a:t>Base: </a:t>
            </a:r>
            <a:r>
              <a:rPr lang="pt-BR" dirty="0" err="1" smtClean="0"/>
              <a:t>Standish</a:t>
            </a:r>
            <a:r>
              <a:rPr lang="pt-BR" dirty="0" smtClean="0"/>
              <a:t> </a:t>
            </a:r>
            <a:r>
              <a:rPr lang="pt-BR" dirty="0" err="1" smtClean="0"/>
              <a:t>Group</a:t>
            </a:r>
            <a:r>
              <a:rPr lang="pt-BR" dirty="0" smtClean="0"/>
              <a:t> – Pesquisa com 8380 projetos em 365 empresas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Resultados dos projetos de TI</a:t>
            </a:r>
            <a:endParaRPr lang="pt-BR" dirty="0"/>
          </a:p>
        </p:txBody>
      </p:sp>
      <p:graphicFrame>
        <p:nvGraphicFramePr>
          <p:cNvPr id="7" name="Espaço Reservado para Conteúdo 6"/>
          <p:cNvGraphicFramePr>
            <a:graphicFrameLocks noGrp="1"/>
          </p:cNvGraphicFramePr>
          <p:nvPr>
            <p:ph sz="half" idx="1"/>
          </p:nvPr>
        </p:nvGraphicFramePr>
        <p:xfrm>
          <a:off x="457200" y="1773238"/>
          <a:ext cx="3825686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7943"/>
                <a:gridCol w="664528"/>
                <a:gridCol w="664528"/>
                <a:gridCol w="764159"/>
                <a:gridCol w="664528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Informação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Grande</a:t>
                      </a:r>
                    </a:p>
                  </a:txBody>
                  <a:tcPr marL="45720" marR="4572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Média</a:t>
                      </a:r>
                    </a:p>
                  </a:txBody>
                  <a:tcPr marL="45720" marR="4572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Pequena</a:t>
                      </a:r>
                    </a:p>
                  </a:txBody>
                  <a:tcPr marL="45720" marR="4572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Geral</a:t>
                      </a:r>
                    </a:p>
                  </a:txBody>
                  <a:tcPr marL="45720" marR="4572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Abortados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29,5%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37,1%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21,6%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31,1%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Extrapolação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61,5%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46,7%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50,4%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52,7%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Sucesso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9%</a:t>
                      </a:r>
                    </a:p>
                  </a:txBody>
                  <a:tcPr marL="45720" marR="4572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16,2%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28%</a:t>
                      </a:r>
                    </a:p>
                  </a:txBody>
                  <a:tcPr marL="45720" marR="4572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16,2%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/>
                </a:tc>
              </a:tr>
            </a:tbl>
          </a:graphicData>
        </a:graphic>
      </p:graphicFrame>
      <p:graphicFrame>
        <p:nvGraphicFramePr>
          <p:cNvPr id="11" name="Espaço Reservado para Conteúdo 10"/>
          <p:cNvGraphicFramePr>
            <a:graphicFrameLocks noGrp="1"/>
          </p:cNvGraphicFramePr>
          <p:nvPr>
            <p:ph sz="half" idx="2"/>
          </p:nvPr>
        </p:nvGraphicFramePr>
        <p:xfrm>
          <a:off x="4648200" y="1773238"/>
          <a:ext cx="4326446" cy="44500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591116"/>
                <a:gridCol w="735330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/>
                        <a:t>Principais causas das falhas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u="none" strike="noStrike"/>
                        <a:t>%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/>
                        <a:t>Requisitos incompletos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u="none" strike="noStrike"/>
                        <a:t>13,1%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/>
                        <a:t>Falta de envolvimento de usuários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u="none" strike="noStrike"/>
                        <a:t>12,4%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/>
                        <a:t>Falta de recursos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u="none" strike="noStrike"/>
                        <a:t>10,6%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/>
                        <a:t>Expectativas não realistas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u="none" strike="noStrike"/>
                        <a:t>9,9%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/>
                        <a:t>Falta de suporte executivo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u="none" strike="noStrike"/>
                        <a:t>9,3%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/>
                        <a:t>Mudanas de requisitos ou especificações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u="none" strike="noStrike"/>
                        <a:t>8,7%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/>
                        <a:t>Falta de planejamento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u="none" strike="noStrike"/>
                        <a:t>8,1%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/>
                        <a:t>O projeto não é mais necessário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u="none" strike="noStrike"/>
                        <a:t>7,5%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/>
                        <a:t>Falta de gestão de TI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u="none" strike="noStrike"/>
                        <a:t>6,2%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/>
                        <a:t>Analfabetismo em TI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u="none" strike="noStrike"/>
                        <a:t>4,3%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/>
                        <a:t>Outros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u="none" strike="noStrike" dirty="0"/>
                        <a:t>9,9%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8" name="Espaço Reservado para Conteúdo 6"/>
          <p:cNvGraphicFramePr>
            <a:graphicFrameLocks/>
          </p:cNvGraphicFramePr>
          <p:nvPr/>
        </p:nvGraphicFramePr>
        <p:xfrm>
          <a:off x="460562" y="3429000"/>
          <a:ext cx="3825686" cy="11125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067943"/>
                <a:gridCol w="664528"/>
                <a:gridCol w="664528"/>
                <a:gridCol w="764159"/>
                <a:gridCol w="664528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Extrapolação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Grande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Média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Pequena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Geral</a:t>
                      </a:r>
                    </a:p>
                  </a:txBody>
                  <a:tcPr marL="45720" marR="45720"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Custos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178%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182%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214%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189%</a:t>
                      </a:r>
                    </a:p>
                  </a:txBody>
                  <a:tcPr marL="45720" marR="45720"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Prazos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230%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202%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239%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222%</a:t>
                      </a:r>
                    </a:p>
                  </a:txBody>
                  <a:tcPr marL="45720" marR="45720" anchor="ctr"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sp>
        <p:nvSpPr>
          <p:cNvPr id="10" name="CaixaDeTexto 9"/>
          <p:cNvSpPr txBox="1"/>
          <p:nvPr/>
        </p:nvSpPr>
        <p:spPr>
          <a:xfrm>
            <a:off x="428597" y="5291752"/>
            <a:ext cx="37862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Fonte: </a:t>
            </a:r>
            <a:r>
              <a:rPr lang="pt-BR" dirty="0" err="1" smtClean="0"/>
              <a:t>Standish</a:t>
            </a:r>
            <a:r>
              <a:rPr lang="pt-BR" dirty="0" smtClean="0"/>
              <a:t> </a:t>
            </a:r>
            <a:r>
              <a:rPr lang="pt-BR" dirty="0" err="1" smtClean="0"/>
              <a:t>Group</a:t>
            </a:r>
            <a:r>
              <a:rPr lang="pt-BR" dirty="0" smtClean="0"/>
              <a:t> – </a:t>
            </a:r>
            <a:r>
              <a:rPr lang="pt-BR" i="1" dirty="0" err="1" smtClean="0">
                <a:hlinkClick r:id="rId2"/>
              </a:rPr>
              <a:t>Chaos</a:t>
            </a:r>
            <a:r>
              <a:rPr lang="pt-BR" i="1" dirty="0" smtClean="0">
                <a:hlinkClick r:id="rId2"/>
              </a:rPr>
              <a:t> </a:t>
            </a:r>
            <a:r>
              <a:rPr lang="pt-BR" i="1" dirty="0" err="1" smtClean="0">
                <a:hlinkClick r:id="rId2"/>
              </a:rPr>
              <a:t>Report</a:t>
            </a:r>
            <a:r>
              <a:rPr lang="pt-BR" i="1" dirty="0" smtClean="0">
                <a:hlinkClick r:id="rId2"/>
              </a:rPr>
              <a:t> </a:t>
            </a:r>
            <a:r>
              <a:rPr lang="pt-BR" dirty="0" smtClean="0"/>
              <a:t>– 1994 – Pesquisa com 8380 projetos em 365 empresas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Além dos projetos: Operação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pt-BR" dirty="0" smtClean="0"/>
              <a:t>Gestão de Serviços de TI:</a:t>
            </a:r>
          </a:p>
          <a:p>
            <a:pPr lvl="1"/>
            <a:r>
              <a:rPr lang="pt-BR" dirty="0" smtClean="0"/>
              <a:t>Vendas (negociações)</a:t>
            </a:r>
          </a:p>
          <a:p>
            <a:pPr lvl="1"/>
            <a:r>
              <a:rPr lang="pt-BR" dirty="0" smtClean="0"/>
              <a:t>Entregas</a:t>
            </a:r>
          </a:p>
          <a:p>
            <a:pPr lvl="1"/>
            <a:r>
              <a:rPr lang="pt-BR" dirty="0" smtClean="0"/>
              <a:t>Suporte</a:t>
            </a:r>
          </a:p>
          <a:p>
            <a:pPr lvl="1"/>
            <a:r>
              <a:rPr lang="pt-BR" dirty="0" smtClean="0"/>
              <a:t>Manutenção</a:t>
            </a:r>
          </a:p>
          <a:p>
            <a:pPr lvl="1"/>
            <a:r>
              <a:rPr lang="pt-BR" dirty="0" smtClean="0"/>
              <a:t>Operação</a:t>
            </a:r>
          </a:p>
          <a:p>
            <a:pPr>
              <a:buNone/>
            </a:pPr>
            <a:endParaRPr lang="pt-BR" dirty="0" smtClean="0"/>
          </a:p>
          <a:p>
            <a:r>
              <a:rPr lang="pt-BR" dirty="0" smtClean="0"/>
              <a:t>Prioridades dos </a:t>
            </a:r>
            <a:r>
              <a:rPr lang="pt-BR" dirty="0" err="1" smtClean="0"/>
              <a:t>CIOs</a:t>
            </a:r>
            <a:r>
              <a:rPr lang="pt-BR" dirty="0" smtClean="0"/>
              <a:t>:</a:t>
            </a:r>
          </a:p>
          <a:p>
            <a:pPr lvl="1"/>
            <a:r>
              <a:rPr lang="pt-BR" dirty="0" smtClean="0"/>
              <a:t>Alinhar a empresa e o setor de TI</a:t>
            </a:r>
          </a:p>
          <a:p>
            <a:pPr lvl="1"/>
            <a:r>
              <a:rPr lang="pt-BR" dirty="0" smtClean="0"/>
              <a:t>Demonstrar o valor corporativo da TI</a:t>
            </a:r>
          </a:p>
          <a:p>
            <a:pPr lvl="1"/>
            <a:r>
              <a:rPr lang="pt-BR" dirty="0" smtClean="0"/>
              <a:t>Aplicar métricas</a:t>
            </a:r>
          </a:p>
          <a:p>
            <a:pPr lvl="1"/>
            <a:r>
              <a:rPr lang="pt-BR" dirty="0" smtClean="0"/>
              <a:t>Fonte:</a:t>
            </a:r>
          </a:p>
          <a:p>
            <a:pPr lvl="2"/>
            <a:r>
              <a:rPr lang="pt-BR" dirty="0" smtClean="0"/>
              <a:t>Barbara </a:t>
            </a:r>
            <a:r>
              <a:rPr lang="pt-BR" dirty="0" err="1" smtClean="0"/>
              <a:t>Gomolski</a:t>
            </a:r>
            <a:r>
              <a:rPr lang="pt-BR" dirty="0" smtClean="0"/>
              <a:t> - </a:t>
            </a:r>
            <a:r>
              <a:rPr lang="pt-BR" i="1" dirty="0" smtClean="0">
                <a:hlinkClick r:id="rId2"/>
              </a:rPr>
              <a:t>Como melhorar o relacionamento CIO/CFO</a:t>
            </a:r>
            <a:r>
              <a:rPr lang="pt-BR" dirty="0" smtClean="0"/>
              <a:t> - </a:t>
            </a:r>
            <a:r>
              <a:rPr lang="pt-BR" dirty="0" err="1" smtClean="0"/>
              <a:t>Info</a:t>
            </a:r>
            <a:r>
              <a:rPr lang="pt-BR" dirty="0" smtClean="0"/>
              <a:t> </a:t>
            </a:r>
            <a:r>
              <a:rPr lang="pt-BR" dirty="0" err="1" smtClean="0"/>
              <a:t>Corporate</a:t>
            </a:r>
            <a:r>
              <a:rPr lang="pt-BR" dirty="0" smtClean="0"/>
              <a:t> – 2007</a:t>
            </a:r>
          </a:p>
          <a:p>
            <a:pPr lvl="2"/>
            <a:r>
              <a:rPr lang="pt-BR" dirty="0" smtClean="0"/>
              <a:t>Base: </a:t>
            </a:r>
            <a:r>
              <a:rPr lang="pt-BR" dirty="0" err="1" smtClean="0"/>
              <a:t>Gartner</a:t>
            </a:r>
            <a:r>
              <a:rPr lang="pt-BR" dirty="0" smtClean="0"/>
              <a:t> </a:t>
            </a:r>
            <a:r>
              <a:rPr lang="pt-BR" dirty="0" err="1" smtClean="0"/>
              <a:t>Group</a:t>
            </a:r>
            <a:r>
              <a:rPr lang="pt-BR" dirty="0" smtClean="0"/>
              <a:t> – Jun/2006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pt-BR" dirty="0" smtClean="0"/>
              <a:t>Exemplo aplicação da Gestão de Serviços em </a:t>
            </a:r>
            <a:r>
              <a:rPr lang="pt-BR" dirty="0" err="1" smtClean="0"/>
              <a:t>DataCenter</a:t>
            </a:r>
            <a:r>
              <a:rPr lang="pt-BR" dirty="0" smtClean="0"/>
              <a:t>:</a:t>
            </a:r>
          </a:p>
          <a:p>
            <a:pPr lvl="1"/>
            <a:r>
              <a:rPr lang="pt-BR" dirty="0" err="1" smtClean="0"/>
              <a:t>Info</a:t>
            </a:r>
            <a:r>
              <a:rPr lang="pt-BR" dirty="0" smtClean="0"/>
              <a:t> Exame:</a:t>
            </a:r>
          </a:p>
          <a:p>
            <a:pPr lvl="2"/>
            <a:r>
              <a:rPr lang="pt-BR" dirty="0" smtClean="0"/>
              <a:t>2006:	Não ranqueado</a:t>
            </a:r>
          </a:p>
          <a:p>
            <a:pPr lvl="2"/>
            <a:r>
              <a:rPr lang="pt-BR" dirty="0" smtClean="0"/>
              <a:t>5/2007:	9º Lugar</a:t>
            </a:r>
          </a:p>
        </p:txBody>
      </p:sp>
      <p:pic>
        <p:nvPicPr>
          <p:cNvPr id="5" name="Imagem 4" descr="f1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143504" y="3071809"/>
            <a:ext cx="3000396" cy="3669669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6228722" y="6429396"/>
            <a:ext cx="1857388" cy="285752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 rot="16200000">
            <a:off x="6440965" y="4346117"/>
            <a:ext cx="42148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400" dirty="0" smtClean="0"/>
              <a:t>Fonte: Márcio &amp; Rogério - </a:t>
            </a:r>
            <a:r>
              <a:rPr lang="pt-BR" sz="1400" i="1" dirty="0" smtClean="0">
                <a:hlinkClick r:id="rId4"/>
              </a:rPr>
              <a:t>ITIL na Gestão da Segurança da Informação</a:t>
            </a:r>
            <a:r>
              <a:rPr lang="pt-BR" sz="1400" dirty="0" smtClean="0"/>
              <a:t> – 5º CONTECSI – USP – SP – 2008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Agenda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797081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>
                <a:sym typeface="Wingdings" pitchFamily="2" charset="2"/>
              </a:rPr>
              <a:t>Por que Gestão em TI?</a:t>
            </a:r>
          </a:p>
          <a:p>
            <a:pPr lvl="1"/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Por que Segurança da Informação?</a:t>
            </a:r>
          </a:p>
          <a:p>
            <a:pPr lvl="1"/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Por que Desenvolvimento para Web?</a:t>
            </a:r>
          </a:p>
          <a:p>
            <a:pPr lvl="1"/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Por que fazer uma Especialização?</a:t>
            </a:r>
          </a:p>
          <a:p>
            <a:pPr lvl="1"/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Conteúdo programático</a:t>
            </a:r>
          </a:p>
          <a:p>
            <a:pPr lvl="1"/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Corpo docente</a:t>
            </a:r>
          </a:p>
        </p:txBody>
      </p:sp>
      <p:sp>
        <p:nvSpPr>
          <p:cNvPr id="4" name="Retângulo 3"/>
          <p:cNvSpPr/>
          <p:nvPr/>
        </p:nvSpPr>
        <p:spPr>
          <a:xfrm>
            <a:off x="500034" y="2643182"/>
            <a:ext cx="8358246" cy="500066"/>
          </a:xfrm>
          <a:prstGeom prst="rect">
            <a:avLst/>
          </a:prstGeom>
          <a:solidFill>
            <a:srgbClr val="92D050">
              <a:alpha val="30196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Dados de ataques de TI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método</a:t>
            </a:r>
            <a:endParaRPr lang="pt-BR" dirty="0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Sistema operacional</a:t>
            </a:r>
            <a:endParaRPr lang="pt-BR" dirty="0"/>
          </a:p>
        </p:txBody>
      </p:sp>
      <p:graphicFrame>
        <p:nvGraphicFramePr>
          <p:cNvPr id="9" name="Espaço Reservado para Conteúdo 8"/>
          <p:cNvGraphicFramePr>
            <a:graphicFrameLocks noGrp="1"/>
          </p:cNvGraphicFramePr>
          <p:nvPr>
            <p:ph sz="quarter" idx="4"/>
          </p:nvPr>
        </p:nvGraphicFramePr>
        <p:xfrm>
          <a:off x="4643438" y="2357430"/>
          <a:ext cx="4041775" cy="3951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CaixaDeTexto 9"/>
          <p:cNvSpPr txBox="1"/>
          <p:nvPr/>
        </p:nvSpPr>
        <p:spPr>
          <a:xfrm>
            <a:off x="4857752" y="5357826"/>
            <a:ext cx="378621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Fonte: Peter Benson – </a:t>
            </a:r>
            <a:r>
              <a:rPr lang="pt-BR" i="1" dirty="0" err="1" smtClean="0">
                <a:hlinkClick r:id="rId3"/>
              </a:rPr>
              <a:t>Information</a:t>
            </a:r>
            <a:r>
              <a:rPr lang="pt-BR" i="1" dirty="0" smtClean="0">
                <a:hlinkClick r:id="rId3"/>
              </a:rPr>
              <a:t> </a:t>
            </a:r>
            <a:r>
              <a:rPr lang="pt-BR" i="1" dirty="0" err="1" smtClean="0">
                <a:hlinkClick r:id="rId3"/>
              </a:rPr>
              <a:t>Security</a:t>
            </a:r>
            <a:r>
              <a:rPr lang="pt-BR" i="1" dirty="0" smtClean="0">
                <a:hlinkClick r:id="rId3"/>
              </a:rPr>
              <a:t> </a:t>
            </a:r>
            <a:r>
              <a:rPr lang="pt-BR" i="1" dirty="0" err="1" smtClean="0">
                <a:hlinkClick r:id="rId3"/>
              </a:rPr>
              <a:t>Industry</a:t>
            </a:r>
            <a:r>
              <a:rPr lang="pt-BR" i="1" dirty="0" smtClean="0">
                <a:hlinkClick r:id="rId3"/>
              </a:rPr>
              <a:t> Overview</a:t>
            </a:r>
            <a:r>
              <a:rPr lang="pt-BR" dirty="0" smtClean="0"/>
              <a:t> – 2007 - </a:t>
            </a:r>
            <a:r>
              <a:rPr lang="pt-BR" dirty="0" err="1" smtClean="0"/>
              <a:t>Security</a:t>
            </a:r>
            <a:r>
              <a:rPr lang="pt-BR" dirty="0" smtClean="0"/>
              <a:t>-Assessment.com</a:t>
            </a:r>
          </a:p>
          <a:p>
            <a:r>
              <a:rPr lang="pt-BR" dirty="0" smtClean="0"/>
              <a:t>Base: </a:t>
            </a:r>
            <a:r>
              <a:rPr lang="pt-BR" dirty="0" err="1" smtClean="0"/>
              <a:t>Zone</a:t>
            </a:r>
            <a:r>
              <a:rPr lang="pt-BR" dirty="0" smtClean="0"/>
              <a:t>-H.org – 7002 ataques relatados em uma semana</a:t>
            </a:r>
          </a:p>
        </p:txBody>
      </p:sp>
      <p:graphicFrame>
        <p:nvGraphicFramePr>
          <p:cNvPr id="12" name="Espaço Reservado para Conteúdo 11"/>
          <p:cNvGraphicFramePr>
            <a:graphicFrameLocks noGrp="1"/>
          </p:cNvGraphicFramePr>
          <p:nvPr>
            <p:ph sz="half" idx="2"/>
          </p:nvPr>
        </p:nvGraphicFramePr>
        <p:xfrm>
          <a:off x="457200" y="2326028"/>
          <a:ext cx="3822573" cy="43891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903093"/>
                <a:gridCol w="919480"/>
              </a:tblGrid>
              <a:tr h="349516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 dirty="0" smtClean="0"/>
                        <a:t>Método</a:t>
                      </a:r>
                      <a:r>
                        <a:rPr lang="pt-BR" sz="1800" u="none" strike="noStrike" baseline="0" dirty="0" smtClean="0"/>
                        <a:t> Usado no Ataque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u="none" strike="noStrike" dirty="0" smtClean="0"/>
                        <a:t>%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</a:tr>
              <a:tr h="349516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 dirty="0"/>
                        <a:t>Erro de Configuração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u="none" strike="noStrike" dirty="0" smtClean="0"/>
                        <a:t>18,5%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</a:tr>
              <a:tr h="349516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 dirty="0"/>
                        <a:t>Vulnerabilidades Conhecidas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u="none" strike="noStrike" dirty="0" smtClean="0"/>
                        <a:t>14,5%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</a:tr>
              <a:tr h="349516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 dirty="0"/>
                        <a:t>Vulnerabilidades Novas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u="none" strike="noStrike" dirty="0" smtClean="0"/>
                        <a:t>12,5%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</a:tr>
              <a:tr h="349516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 dirty="0"/>
                        <a:t>Inclusão de Arquivos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u="none" strike="noStrike" dirty="0" smtClean="0"/>
                        <a:t>10,2%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</a:tr>
              <a:tr h="349516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 dirty="0"/>
                        <a:t>Força Bruta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u="none" strike="noStrike" dirty="0" smtClean="0"/>
                        <a:t>7,4%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</a:tr>
              <a:tr h="349516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 dirty="0"/>
                        <a:t>Invasão de Servidor FTP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u="none" strike="noStrike" dirty="0" smtClean="0"/>
                        <a:t>5,7%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</a:tr>
              <a:tr h="349516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 dirty="0" err="1"/>
                        <a:t>Bugs</a:t>
                      </a:r>
                      <a:r>
                        <a:rPr lang="pt-BR" sz="1800" u="none" strike="noStrike" dirty="0"/>
                        <a:t> em Servidores Web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u="none" strike="noStrike" dirty="0" smtClean="0"/>
                        <a:t>4,3%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</a:tr>
              <a:tr h="349516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 dirty="0"/>
                        <a:t>Captura de Senha do </a:t>
                      </a:r>
                      <a:r>
                        <a:rPr lang="pt-BR" sz="1800" u="none" strike="noStrike" dirty="0" err="1"/>
                        <a:t>Admin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u="none" strike="noStrike" dirty="0" smtClean="0"/>
                        <a:t>4,3%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</a:tr>
              <a:tr h="349516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 dirty="0"/>
                        <a:t>Engenharia Social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u="none" strike="noStrike" dirty="0" smtClean="0"/>
                        <a:t>3,4%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</a:tr>
              <a:tr h="349516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 dirty="0"/>
                        <a:t>Injeção de Código SQL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u="none" strike="noStrike" dirty="0" smtClean="0"/>
                        <a:t>3,4%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</a:tr>
              <a:tr h="349516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 dirty="0"/>
                        <a:t>Outros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u="none" strike="noStrike" dirty="0" smtClean="0"/>
                        <a:t>15,8%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Impacto dos vírus nos negócios</a:t>
            </a:r>
            <a:endParaRPr lang="pt-BR" dirty="0"/>
          </a:p>
        </p:txBody>
      </p:sp>
      <p:pic>
        <p:nvPicPr>
          <p:cNvPr id="4" name="Picture 4" descr="impacto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1792" y="1967292"/>
            <a:ext cx="8285050" cy="4247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ódulo">
  <a:themeElements>
    <a:clrScheme name="Metrô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ódulo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ód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5838</TotalTime>
  <Words>1689</Words>
  <Application>Microsoft Office PowerPoint</Application>
  <PresentationFormat>Apresentação na tela (4:3)</PresentationFormat>
  <Paragraphs>485</Paragraphs>
  <Slides>31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31</vt:i4>
      </vt:variant>
    </vt:vector>
  </HeadingPairs>
  <TitlesOfParts>
    <vt:vector size="32" baseType="lpstr">
      <vt:lpstr>Módulo</vt:lpstr>
      <vt:lpstr>Uma visão geral do mercado de TI</vt:lpstr>
      <vt:lpstr>Agenda</vt:lpstr>
      <vt:lpstr>Prioridades dos CIOs</vt:lpstr>
      <vt:lpstr>Por que gestão de projetos?</vt:lpstr>
      <vt:lpstr>Resultados dos projetos de TI</vt:lpstr>
      <vt:lpstr>Além dos projetos: Operação</vt:lpstr>
      <vt:lpstr>Agenda</vt:lpstr>
      <vt:lpstr>Dados de ataques de TI</vt:lpstr>
      <vt:lpstr>Impacto dos vírus nos negócios</vt:lpstr>
      <vt:lpstr>Por que segurança da informação?</vt:lpstr>
      <vt:lpstr>O ambiente abaixo é seguro?</vt:lpstr>
      <vt:lpstr>Agenda</vt:lpstr>
      <vt:lpstr>Por que desenvolver para Web?</vt:lpstr>
      <vt:lpstr>Evolução dos softwares</vt:lpstr>
      <vt:lpstr>Agenda</vt:lpstr>
      <vt:lpstr>Como entrar no mercado?</vt:lpstr>
      <vt:lpstr>Carreira Profissional</vt:lpstr>
      <vt:lpstr>Como ganhar dinheiro?</vt:lpstr>
      <vt:lpstr>Como resgatar o investimento?</vt:lpstr>
      <vt:lpstr>Como ir além de sobreviver?</vt:lpstr>
      <vt:lpstr>Agenda</vt:lpstr>
      <vt:lpstr>Gestão em TI 1/2</vt:lpstr>
      <vt:lpstr>Gestão em TI 2/2</vt:lpstr>
      <vt:lpstr>Segurança da Informação 1/2</vt:lpstr>
      <vt:lpstr>Segurança da Informação 2/2</vt:lpstr>
      <vt:lpstr>Desenvolvimento de Aplicativos WEB</vt:lpstr>
      <vt:lpstr>Agenda</vt:lpstr>
      <vt:lpstr>Corpo docente da Uniminas</vt:lpstr>
      <vt:lpstr>Referências</vt:lpstr>
      <vt:lpstr>Referências</vt:lpstr>
      <vt:lpstr>Uma visão geral do mercado de TI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Sustentabilidade &amp; Empregabilidade</dc:title>
  <dc:creator>marciorm</dc:creator>
  <cp:lastModifiedBy>marciorm</cp:lastModifiedBy>
  <cp:revision>323</cp:revision>
  <dcterms:created xsi:type="dcterms:W3CDTF">2008-05-19T15:53:37Z</dcterms:created>
  <dcterms:modified xsi:type="dcterms:W3CDTF">2009-10-23T15:58:21Z</dcterms:modified>
</cp:coreProperties>
</file>