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57" r:id="rId3"/>
    <p:sldId id="296" r:id="rId4"/>
    <p:sldId id="295" r:id="rId5"/>
    <p:sldId id="260" r:id="rId6"/>
    <p:sldId id="263" r:id="rId7"/>
    <p:sldId id="264" r:id="rId8"/>
    <p:sldId id="298" r:id="rId9"/>
    <p:sldId id="297" r:id="rId10"/>
    <p:sldId id="299" r:id="rId11"/>
    <p:sldId id="275" r:id="rId12"/>
    <p:sldId id="276" r:id="rId13"/>
    <p:sldId id="280" r:id="rId14"/>
    <p:sldId id="272" r:id="rId15"/>
    <p:sldId id="294" r:id="rId16"/>
    <p:sldId id="292" r:id="rId17"/>
    <p:sldId id="300" r:id="rId18"/>
    <p:sldId id="301" r:id="rId19"/>
    <p:sldId id="302" r:id="rId2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66"/>
    <a:srgbClr val="FFCCCC"/>
    <a:srgbClr val="FFCCFF"/>
    <a:srgbClr val="FF9933"/>
    <a:srgbClr val="FF6600"/>
    <a:srgbClr val="FF6699"/>
    <a:srgbClr val="FF3300"/>
    <a:srgbClr val="CC99FF"/>
    <a:srgbClr val="FFF0C9"/>
  </p:clrMru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Estilo com Tema 2 - Ênfas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Estilo Médio 1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5" autoAdjust="0"/>
    <p:restoredTop sz="94658" autoAdjust="0"/>
  </p:normalViewPr>
  <p:slideViewPr>
    <p:cSldViewPr>
      <p:cViewPr varScale="1">
        <p:scale>
          <a:sx n="70" d="100"/>
          <a:sy n="70" d="100"/>
        </p:scale>
        <p:origin x="-10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86A5B-F3A8-49BB-8152-AB0B59A20D8F}" type="datetimeFigureOut">
              <a:rPr lang="pt-BR" smtClean="0"/>
              <a:pPr/>
              <a:t>4/6/2008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130E5-1E58-4A9B-B22B-A63F968A42A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130E5-1E58-4A9B-B22B-A63F968A42A7}" type="slidenum">
              <a:rPr lang="pt-BR" smtClean="0"/>
              <a:pPr/>
              <a:t>12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EF943B-EE03-4C4C-90DC-052A2A419BDE}" type="datetimeFigureOut">
              <a:rPr lang="pt-BR" smtClean="0"/>
              <a:pPr/>
              <a:t>4/6/2008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4/6/2008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4/6/2008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4/6/2008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4/6/2008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4/6/2008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4/6/2008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4/6/2008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4/6/2008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4/6/2008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2" name="Retângulo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8EF943B-EE03-4C4C-90DC-052A2A419BDE}" type="datetimeFigureOut">
              <a:rPr lang="pt-BR" smtClean="0"/>
              <a:pPr/>
              <a:t>4/6/2008</a:t>
            </a:fld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tângulo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8EF943B-EE03-4C4C-90DC-052A2A419BDE}" type="datetimeFigureOut">
              <a:rPr lang="pt-BR" smtClean="0"/>
              <a:pPr/>
              <a:t>4/6/2008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hyperlink" Target="mailto:marciorm@ctbc.com.br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ec.com.br/journal/40/itil.htm" TargetMode="External"/><Relationship Id="rId2" Type="http://schemas.openxmlformats.org/officeDocument/2006/relationships/hyperlink" Target="http://www.isaca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eocities.com/marciomoreira/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mailto:marciorm@ctbc.com.br" TargetMode="External"/><Relationship Id="rId7" Type="http://schemas.openxmlformats.org/officeDocument/2006/relationships/image" Target="../media/image5.png"/><Relationship Id="rId2" Type="http://schemas.openxmlformats.org/officeDocument/2006/relationships/hyperlink" Target="http://www.geocities.com/marciomoreira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gif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 anchor="ctr">
            <a:noAutofit/>
          </a:bodyPr>
          <a:lstStyle/>
          <a:p>
            <a:r>
              <a:rPr lang="pt-BR" sz="3300" dirty="0" smtClean="0"/>
              <a:t>ITIL na Gestão da Segurança da Informação</a:t>
            </a:r>
            <a:br>
              <a:rPr lang="pt-BR" sz="3300" dirty="0" smtClean="0"/>
            </a:br>
            <a:r>
              <a:rPr lang="en-US" sz="3300" i="1" dirty="0" smtClean="0"/>
              <a:t>ITIL on Security Information Management</a:t>
            </a:r>
            <a:endParaRPr lang="en-US" sz="3300" i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714488"/>
            <a:ext cx="8077200" cy="1613928"/>
          </a:xfrm>
        </p:spPr>
        <p:txBody>
          <a:bodyPr>
            <a:normAutofit/>
          </a:bodyPr>
          <a:lstStyle/>
          <a:p>
            <a:r>
              <a:rPr lang="pt-BR" sz="2800" dirty="0" smtClean="0"/>
              <a:t>Rogério Mendes &amp; Márcio Moreira</a:t>
            </a:r>
          </a:p>
          <a:p>
            <a:r>
              <a:rPr lang="pt-BR" sz="1600" dirty="0" smtClean="0">
                <a:hlinkClick r:id="rId2"/>
              </a:rPr>
              <a:t>rogerio@websec.com.br </a:t>
            </a:r>
            <a:r>
              <a:rPr lang="pt-BR" sz="1600" dirty="0" smtClean="0"/>
              <a:t> &amp;  </a:t>
            </a:r>
            <a:r>
              <a:rPr lang="pt-BR" sz="1600" dirty="0" smtClean="0">
                <a:hlinkClick r:id="rId2"/>
              </a:rPr>
              <a:t>marcio.moreira@uniminas.br</a:t>
            </a:r>
          </a:p>
          <a:p>
            <a:r>
              <a:rPr lang="pt-BR" sz="2400" dirty="0" smtClean="0"/>
              <a:t>5º CONTECSI  - 4 a 6 de Junho de 2008</a:t>
            </a:r>
          </a:p>
          <a:p>
            <a:r>
              <a:rPr lang="pt-BR" sz="2400" dirty="0" smtClean="0"/>
              <a:t>USP – São Paulo – Brasil</a:t>
            </a:r>
          </a:p>
        </p:txBody>
      </p:sp>
      <p:pic>
        <p:nvPicPr>
          <p:cNvPr id="13" name="Imagem 12" descr="ctbc_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6072206"/>
            <a:ext cx="1371600" cy="371475"/>
          </a:xfrm>
          <a:prstGeom prst="rect">
            <a:avLst/>
          </a:prstGeom>
        </p:spPr>
      </p:pic>
      <p:pic>
        <p:nvPicPr>
          <p:cNvPr id="40968" name="Picture 8" descr="http://www.tecsi.fea.usp.br/jornal_tecsi/edicao002/Logo_web_peq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57573" y="5786454"/>
            <a:ext cx="828675" cy="771525"/>
          </a:xfrm>
          <a:prstGeom prst="rect">
            <a:avLst/>
          </a:prstGeom>
          <a:noFill/>
        </p:spPr>
      </p:pic>
      <p:pic>
        <p:nvPicPr>
          <p:cNvPr id="19" name="Imagem 18" descr="5thCONTECSI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347" y="5214951"/>
            <a:ext cx="2704037" cy="1571636"/>
          </a:xfrm>
          <a:prstGeom prst="rect">
            <a:avLst/>
          </a:prstGeom>
        </p:spPr>
      </p:pic>
      <p:pic>
        <p:nvPicPr>
          <p:cNvPr id="20" name="Imagem 19" descr="fea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62309" y="5762515"/>
            <a:ext cx="952633" cy="952633"/>
          </a:xfrm>
          <a:prstGeom prst="rect">
            <a:avLst/>
          </a:prstGeom>
        </p:spPr>
      </p:pic>
      <p:pic>
        <p:nvPicPr>
          <p:cNvPr id="21" name="Imagem 20" descr="usp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86380" y="5832831"/>
            <a:ext cx="1928826" cy="7634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C:\Documents and Settings\marciorm\Configurações locais\Temporary Internet Files\Content.IE5\48MGPJ3C\MPj042284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5524" y="3714752"/>
            <a:ext cx="1215632" cy="1214446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Segurança no ITIL</a:t>
            </a:r>
            <a:endParaRPr lang="en-US" i="1" dirty="0"/>
          </a:p>
        </p:txBody>
      </p:sp>
      <p:sp>
        <p:nvSpPr>
          <p:cNvPr id="8" name="Espaço Reservado para Conteúdo 7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68519"/>
          </a:xfrm>
        </p:spPr>
        <p:txBody>
          <a:bodyPr>
            <a:normAutofit/>
          </a:bodyPr>
          <a:lstStyle/>
          <a:p>
            <a:r>
              <a:rPr lang="pt-BR" dirty="0" smtClean="0"/>
              <a:t>Objetivos:</a:t>
            </a:r>
          </a:p>
          <a:p>
            <a:pPr lvl="1"/>
            <a:r>
              <a:rPr lang="pt-BR" dirty="0" smtClean="0"/>
              <a:t>Satisfazer os requisitos de segurança do SLA e de outras fontes (contratos, leis, políticas, etc.)</a:t>
            </a:r>
          </a:p>
          <a:p>
            <a:pPr lvl="2"/>
            <a:r>
              <a:rPr lang="pt-BR" dirty="0" smtClean="0"/>
              <a:t>SLA = </a:t>
            </a:r>
            <a:r>
              <a:rPr lang="en-US" i="1" dirty="0" smtClean="0"/>
              <a:t>Service Level Agreement</a:t>
            </a:r>
            <a:r>
              <a:rPr lang="pt-BR" dirty="0" smtClean="0"/>
              <a:t> (Acordo de Nível de Serviço)</a:t>
            </a:r>
          </a:p>
          <a:p>
            <a:pPr lvl="1"/>
            <a:r>
              <a:rPr lang="pt-BR" dirty="0" smtClean="0"/>
              <a:t>Fornecer um nível básico de segurança</a:t>
            </a:r>
          </a:p>
          <a:p>
            <a:pPr lvl="2"/>
            <a:r>
              <a:rPr lang="pt-BR" dirty="0" smtClean="0"/>
              <a:t>Independente dos requisitos </a:t>
            </a:r>
            <a:r>
              <a:rPr lang="pt-BR" dirty="0" smtClean="0"/>
              <a:t>externos</a:t>
            </a:r>
          </a:p>
          <a:p>
            <a:pPr lvl="2"/>
            <a:endParaRPr lang="pt-BR" dirty="0" smtClean="0"/>
          </a:p>
          <a:p>
            <a:r>
              <a:rPr lang="pt-BR" dirty="0" smtClean="0"/>
              <a:t>Meios:</a:t>
            </a:r>
          </a:p>
          <a:p>
            <a:pPr lvl="1"/>
            <a:r>
              <a:rPr lang="pt-BR" dirty="0" smtClean="0"/>
              <a:t>Políticas, Planos e Manuais de Segurança</a:t>
            </a:r>
            <a:endParaRPr lang="pt-BR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4104" name="Picture 8" descr="C:\Documents and Settings\marciorm\Configurações locais\Temporary Internet Files\Content.IE5\48MGPJ3C\MPj0422989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48" y="5286388"/>
            <a:ext cx="1143008" cy="1479697"/>
          </a:xfrm>
          <a:prstGeom prst="rect">
            <a:avLst/>
          </a:prstGeom>
          <a:noFill/>
        </p:spPr>
      </p:pic>
      <p:pic>
        <p:nvPicPr>
          <p:cNvPr id="4109" name="Picture 13" descr="C:\Documents and Settings\marciorm\Configurações locais\Temporary Internet Files\Content.IE5\UG8SZ8Q0\MPj0316773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34" y="1500174"/>
            <a:ext cx="1428760" cy="945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Implantação </a:t>
            </a:r>
            <a:r>
              <a:rPr lang="pt-BR" dirty="0" err="1" smtClean="0"/>
              <a:t>DataCenter</a:t>
            </a:r>
            <a:r>
              <a:rPr lang="pt-BR" dirty="0" smtClean="0"/>
              <a:t> CTBC</a:t>
            </a:r>
            <a:endParaRPr lang="pt-BR" dirty="0"/>
          </a:p>
        </p:txBody>
      </p:sp>
      <p:sp>
        <p:nvSpPr>
          <p:cNvPr id="43" name="Espaço Reservado para Texto 42"/>
          <p:cNvSpPr>
            <a:spLocks noGrp="1"/>
          </p:cNvSpPr>
          <p:nvPr>
            <p:ph type="body" idx="1"/>
          </p:nvPr>
        </p:nvSpPr>
        <p:spPr>
          <a:xfrm>
            <a:off x="285720" y="1698987"/>
            <a:ext cx="4040188" cy="715355"/>
          </a:xfrm>
        </p:spPr>
        <p:txBody>
          <a:bodyPr>
            <a:normAutofit/>
          </a:bodyPr>
          <a:lstStyle/>
          <a:p>
            <a:r>
              <a:rPr lang="pt-BR" dirty="0" smtClean="0"/>
              <a:t>Contexto</a:t>
            </a:r>
            <a:endParaRPr lang="pt-BR" dirty="0"/>
          </a:p>
        </p:txBody>
      </p:sp>
      <p:pic>
        <p:nvPicPr>
          <p:cNvPr id="39" name="Espaço Reservado para Conteúdo 38" descr="terra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799566" y="3384858"/>
            <a:ext cx="1600277" cy="1612747"/>
          </a:xfrm>
        </p:spPr>
      </p:pic>
      <p:sp>
        <p:nvSpPr>
          <p:cNvPr id="10" name="Espaço Reservado para Texto 9"/>
          <p:cNvSpPr>
            <a:spLocks noGrp="1"/>
          </p:cNvSpPr>
          <p:nvPr>
            <p:ph type="body" sz="quarter" idx="3"/>
          </p:nvPr>
        </p:nvSpPr>
        <p:spPr>
          <a:xfrm>
            <a:off x="4857752" y="1698987"/>
            <a:ext cx="4041775" cy="715355"/>
          </a:xfrm>
        </p:spPr>
        <p:txBody>
          <a:bodyPr>
            <a:normAutofit fontScale="92500"/>
          </a:bodyPr>
          <a:lstStyle/>
          <a:p>
            <a:r>
              <a:rPr lang="pt-BR" dirty="0" smtClean="0"/>
              <a:t>Cenário encontrado 2006</a:t>
            </a:r>
            <a:endParaRPr lang="pt-BR" dirty="0"/>
          </a:p>
        </p:txBody>
      </p:sp>
      <p:sp>
        <p:nvSpPr>
          <p:cNvPr id="44" name="Espaço Reservado para Conteúdo 43"/>
          <p:cNvSpPr>
            <a:spLocks noGrp="1"/>
          </p:cNvSpPr>
          <p:nvPr>
            <p:ph sz="quarter" idx="4"/>
          </p:nvPr>
        </p:nvSpPr>
        <p:spPr>
          <a:xfrm>
            <a:off x="4816505" y="2449512"/>
            <a:ext cx="4041775" cy="3951288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Pré-venda ineficaz</a:t>
            </a:r>
          </a:p>
          <a:p>
            <a:r>
              <a:rPr lang="pt-BR" dirty="0" smtClean="0"/>
              <a:t>Clientes insatisfeitos com:</a:t>
            </a:r>
          </a:p>
          <a:p>
            <a:pPr lvl="1"/>
            <a:r>
              <a:rPr lang="pt-BR" dirty="0" smtClean="0"/>
              <a:t>Indisponibilidades</a:t>
            </a:r>
          </a:p>
          <a:p>
            <a:pPr lvl="1"/>
            <a:r>
              <a:rPr lang="pt-BR" dirty="0" smtClean="0"/>
              <a:t>Mudanças pioram problemas</a:t>
            </a:r>
          </a:p>
          <a:p>
            <a:pPr lvl="1"/>
            <a:r>
              <a:rPr lang="pt-BR" dirty="0" smtClean="0"/>
              <a:t>Qualidade dos serviços</a:t>
            </a:r>
          </a:p>
          <a:p>
            <a:pPr lvl="1"/>
            <a:r>
              <a:rPr lang="pt-BR" dirty="0" smtClean="0"/>
              <a:t>Atendimento ineficiente</a:t>
            </a:r>
          </a:p>
          <a:p>
            <a:pPr lvl="1"/>
            <a:r>
              <a:rPr lang="pt-BR" dirty="0" smtClean="0"/>
              <a:t>Dependência de pessoas</a:t>
            </a:r>
          </a:p>
          <a:p>
            <a:r>
              <a:rPr lang="pt-BR" dirty="0" smtClean="0"/>
              <a:t>Ativações ineficientes</a:t>
            </a:r>
          </a:p>
          <a:p>
            <a:pPr lvl="2"/>
            <a:endParaRPr lang="pt-BR" dirty="0" smtClean="0"/>
          </a:p>
          <a:p>
            <a:r>
              <a:rPr lang="pt-BR" dirty="0" err="1" smtClean="0"/>
              <a:t>DataCenter</a:t>
            </a:r>
            <a:r>
              <a:rPr lang="pt-BR" dirty="0" smtClean="0"/>
              <a:t> ignorado pelas revistas especializadas</a:t>
            </a:r>
            <a:endParaRPr lang="pt-BR" dirty="0"/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52362" y="3270926"/>
            <a:ext cx="1733556" cy="1857375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65 w 21600"/>
              <a:gd name="T13" fmla="*/ 5409 h 21600"/>
              <a:gd name="T14" fmla="*/ 18900 w 21600"/>
              <a:gd name="T15" fmla="*/ 1620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pt-BR" b="1" dirty="0" smtClean="0">
                <a:latin typeface="Arial" pitchFamily="34" charset="0"/>
                <a:cs typeface="Arial" pitchFamily="34" charset="0"/>
              </a:rPr>
              <a:t>Circuitos </a:t>
            </a:r>
            <a:r>
              <a:rPr lang="pt-BR" b="1" dirty="0" smtClean="0">
                <a:latin typeface="Arial" pitchFamily="34" charset="0"/>
                <a:cs typeface="Arial" pitchFamily="34" charset="0"/>
                <a:sym typeface="Wingdings"/>
              </a:rPr>
              <a:t></a:t>
            </a:r>
          </a:p>
          <a:p>
            <a:pPr algn="ctr"/>
            <a:r>
              <a:rPr lang="pt-BR" b="1" dirty="0" smtClean="0">
                <a:latin typeface="Arial" pitchFamily="34" charset="0"/>
                <a:cs typeface="Arial" pitchFamily="34" charset="0"/>
                <a:sym typeface="Wingdings"/>
              </a:rPr>
              <a:t>Redes IP</a:t>
            </a:r>
            <a:endParaRPr lang="pt-B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AutoShape 13"/>
          <p:cNvSpPr>
            <a:spLocks noChangeArrowheads="1"/>
          </p:cNvSpPr>
          <p:nvPr/>
        </p:nvSpPr>
        <p:spPr bwMode="auto">
          <a:xfrm rot="16200000">
            <a:off x="1745897" y="4996516"/>
            <a:ext cx="1733553" cy="1857375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55 w 21600"/>
              <a:gd name="T13" fmla="*/ 5409 h 21600"/>
              <a:gd name="T14" fmla="*/ 18900 w 21600"/>
              <a:gd name="T15" fmla="*/ 1620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pt-BR" b="1" dirty="0" smtClean="0">
                <a:latin typeface="Arial" pitchFamily="34" charset="0"/>
                <a:cs typeface="Arial" pitchFamily="34" charset="0"/>
              </a:rPr>
              <a:t>Voz </a:t>
            </a:r>
            <a:r>
              <a:rPr lang="pt-BR" b="1" dirty="0" smtClean="0">
                <a:latin typeface="Arial" pitchFamily="34" charset="0"/>
                <a:cs typeface="Arial" pitchFamily="34" charset="0"/>
                <a:sym typeface="Wingdings"/>
              </a:rPr>
              <a:t></a:t>
            </a:r>
          </a:p>
          <a:p>
            <a:pPr algn="ctr"/>
            <a:r>
              <a:rPr lang="pt-BR" b="1" dirty="0" smtClean="0">
                <a:latin typeface="Arial" pitchFamily="34" charset="0"/>
                <a:cs typeface="Arial" pitchFamily="34" charset="0"/>
                <a:sym typeface="Wingdings"/>
              </a:rPr>
              <a:t>Dados</a:t>
            </a:r>
            <a:endParaRPr lang="pt-B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AutoShape 8"/>
          <p:cNvSpPr>
            <a:spLocks noChangeArrowheads="1"/>
          </p:cNvSpPr>
          <p:nvPr/>
        </p:nvSpPr>
        <p:spPr bwMode="auto">
          <a:xfrm flipH="1">
            <a:off x="3428992" y="3275687"/>
            <a:ext cx="1733556" cy="1857375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65 w 21600"/>
              <a:gd name="T13" fmla="*/ 5409 h 21600"/>
              <a:gd name="T14" fmla="*/ 18900 w 21600"/>
              <a:gd name="T15" fmla="*/ 1620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pt-BR" b="1" dirty="0" smtClean="0">
                <a:latin typeface="Arial" pitchFamily="34" charset="0"/>
                <a:cs typeface="Arial" pitchFamily="34" charset="0"/>
              </a:rPr>
              <a:t>Fixa </a:t>
            </a:r>
            <a:r>
              <a:rPr lang="pt-BR" b="1" dirty="0" smtClean="0">
                <a:latin typeface="Arial" pitchFamily="34" charset="0"/>
                <a:cs typeface="Arial" pitchFamily="34" charset="0"/>
                <a:sym typeface="Wingdings"/>
              </a:rPr>
              <a:t></a:t>
            </a:r>
          </a:p>
          <a:p>
            <a:pPr algn="ctr"/>
            <a:r>
              <a:rPr lang="pt-BR" b="1" dirty="0" smtClean="0">
                <a:latin typeface="Arial" pitchFamily="34" charset="0"/>
                <a:cs typeface="Arial" pitchFamily="34" charset="0"/>
                <a:sym typeface="Wingdings"/>
              </a:rPr>
              <a:t>Móvel</a:t>
            </a:r>
            <a:endParaRPr lang="pt-B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AutoShape 13"/>
          <p:cNvSpPr>
            <a:spLocks noChangeArrowheads="1"/>
          </p:cNvSpPr>
          <p:nvPr/>
        </p:nvSpPr>
        <p:spPr bwMode="auto">
          <a:xfrm rot="5400000">
            <a:off x="1749108" y="1550645"/>
            <a:ext cx="1733553" cy="1857375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55 w 21600"/>
              <a:gd name="T13" fmla="*/ 5409 h 21600"/>
              <a:gd name="T14" fmla="*/ 18900 w 21600"/>
              <a:gd name="T15" fmla="*/ 1620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pt-BR" b="1" dirty="0" smtClean="0">
                <a:latin typeface="Arial" pitchFamily="34" charset="0"/>
                <a:cs typeface="Arial" pitchFamily="34" charset="0"/>
              </a:rPr>
              <a:t>Quebra do </a:t>
            </a:r>
          </a:p>
          <a:p>
            <a:pPr algn="ctr"/>
            <a:r>
              <a:rPr lang="pt-BR" b="1" dirty="0" smtClean="0">
                <a:latin typeface="Arial" pitchFamily="34" charset="0"/>
                <a:cs typeface="Arial" pitchFamily="34" charset="0"/>
              </a:rPr>
              <a:t>Monopólio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9" grpId="0" animBg="1"/>
      <p:bldP spid="11" grpId="0" animBg="1"/>
      <p:bldP spid="45" grpId="0" animBg="1"/>
      <p:bldP spid="4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Planejamento Estratégico</a:t>
            </a:r>
            <a:endParaRPr lang="pt-BR" dirty="0"/>
          </a:p>
        </p:txBody>
      </p:sp>
      <p:sp>
        <p:nvSpPr>
          <p:cNvPr id="19" name="Espaço Reservado para Conteúdo 18"/>
          <p:cNvSpPr>
            <a:spLocks noGrp="1"/>
          </p:cNvSpPr>
          <p:nvPr>
            <p:ph idx="1"/>
          </p:nvPr>
        </p:nvSpPr>
        <p:spPr>
          <a:xfrm>
            <a:off x="-32" y="4000504"/>
            <a:ext cx="8229600" cy="2571744"/>
          </a:xfrm>
        </p:spPr>
        <p:txBody>
          <a:bodyPr>
            <a:normAutofit fontScale="77500" lnSpcReduction="20000"/>
          </a:bodyPr>
          <a:lstStyle/>
          <a:p>
            <a:r>
              <a:rPr lang="pt-BR" dirty="0" smtClean="0"/>
              <a:t>Ações Empreendidas:</a:t>
            </a:r>
          </a:p>
          <a:p>
            <a:pPr lvl="1"/>
            <a:r>
              <a:rPr lang="pt-BR" dirty="0" smtClean="0"/>
              <a:t>1: Definição da Visão e Missão</a:t>
            </a:r>
          </a:p>
          <a:p>
            <a:pPr lvl="1"/>
            <a:r>
              <a:rPr lang="pt-BR" dirty="0" smtClean="0"/>
              <a:t>2: Certificação ITIL </a:t>
            </a:r>
            <a:r>
              <a:rPr lang="en-US" i="1" dirty="0" smtClean="0"/>
              <a:t>Foundation</a:t>
            </a:r>
            <a:r>
              <a:rPr lang="pt-BR" dirty="0" smtClean="0"/>
              <a:t> dos envolvidos</a:t>
            </a:r>
          </a:p>
          <a:p>
            <a:pPr lvl="1"/>
            <a:r>
              <a:rPr lang="pt-BR" dirty="0" smtClean="0"/>
              <a:t>3: Análise SWOT, definição de Objetivos e Metas</a:t>
            </a:r>
          </a:p>
          <a:p>
            <a:pPr lvl="1"/>
            <a:r>
              <a:rPr lang="pt-BR" dirty="0" smtClean="0"/>
              <a:t>4: Definição do </a:t>
            </a:r>
            <a:r>
              <a:rPr lang="en-US" i="1" dirty="0" smtClean="0"/>
              <a:t>Road Map</a:t>
            </a:r>
            <a:r>
              <a:rPr lang="pt-BR" dirty="0" smtClean="0"/>
              <a:t> e dos Processos</a:t>
            </a:r>
          </a:p>
          <a:p>
            <a:pPr lvl="1"/>
            <a:r>
              <a:rPr lang="pt-BR" dirty="0" smtClean="0"/>
              <a:t>5: Implementação dos processos</a:t>
            </a:r>
          </a:p>
          <a:p>
            <a:pPr lvl="1"/>
            <a:r>
              <a:rPr lang="pt-BR" dirty="0" smtClean="0"/>
              <a:t>6: Avaliação dos resultados e ajustes</a:t>
            </a:r>
          </a:p>
        </p:txBody>
      </p:sp>
      <p:pic>
        <p:nvPicPr>
          <p:cNvPr id="20" name="Picture 4" descr="f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1500174"/>
            <a:ext cx="5715040" cy="2876854"/>
          </a:xfrm>
          <a:prstGeom prst="rect">
            <a:avLst/>
          </a:prstGeom>
          <a:noFill/>
        </p:spPr>
      </p:pic>
      <p:pic>
        <p:nvPicPr>
          <p:cNvPr id="5122" name="Picture 2" descr="C:\Documents and Settings\marciorm\Configurações locais\Temporary Internet Files\Content.IE5\VV6Q2724\MPj03855530000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714488"/>
            <a:ext cx="3000396" cy="2143140"/>
          </a:xfrm>
          <a:prstGeom prst="rect">
            <a:avLst/>
          </a:prstGeom>
          <a:noFill/>
        </p:spPr>
      </p:pic>
      <p:pic>
        <p:nvPicPr>
          <p:cNvPr id="5125" name="Picture 5" descr="C:\Documents and Settings\marciorm\Configurações locais\Temporary Internet Files\Content.IE5\AYUVMKHA\MPj0407420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2685" y="4572032"/>
            <a:ext cx="1485529" cy="18573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Road Map</a:t>
            </a:r>
            <a:endParaRPr lang="en-US" i="1" dirty="0"/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 flipV="1">
            <a:off x="520700" y="1244600"/>
            <a:ext cx="0" cy="510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520700" y="6362700"/>
            <a:ext cx="797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 flipV="1">
            <a:off x="508000" y="2324100"/>
            <a:ext cx="6845300" cy="403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533400" y="2324100"/>
            <a:ext cx="6781800" cy="4164013"/>
          </a:xfrm>
          <a:custGeom>
            <a:avLst/>
            <a:gdLst/>
            <a:ahLst/>
            <a:cxnLst>
              <a:cxn ang="0">
                <a:pos x="0" y="2536"/>
              </a:cxn>
              <a:cxn ang="0">
                <a:pos x="3056" y="2200"/>
              </a:cxn>
              <a:cxn ang="0">
                <a:pos x="4272" y="0"/>
              </a:cxn>
            </a:cxnLst>
            <a:rect l="0" t="0" r="r" b="b"/>
            <a:pathLst>
              <a:path w="4272" h="2623">
                <a:moveTo>
                  <a:pt x="0" y="2536"/>
                </a:moveTo>
                <a:cubicBezTo>
                  <a:pt x="1172" y="2579"/>
                  <a:pt x="2344" y="2623"/>
                  <a:pt x="3056" y="2200"/>
                </a:cubicBezTo>
                <a:cubicBezTo>
                  <a:pt x="3768" y="1777"/>
                  <a:pt x="4020" y="888"/>
                  <a:pt x="4272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6807200" y="1143000"/>
            <a:ext cx="1866900" cy="1854200"/>
          </a:xfrm>
          <a:prstGeom prst="irregularSeal1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1400" b="1" dirty="0">
                <a:latin typeface="Verdana" pitchFamily="34" charset="0"/>
              </a:rPr>
              <a:t>Maturidade</a:t>
            </a:r>
          </a:p>
          <a:p>
            <a:pPr algn="ctr"/>
            <a:r>
              <a:rPr lang="pt-BR" sz="1400" b="1" dirty="0">
                <a:latin typeface="Verdana" pitchFamily="34" charset="0"/>
              </a:rPr>
              <a:t>Data Center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7896225" y="6318250"/>
            <a:ext cx="6191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BR" sz="1000">
                <a:latin typeface="Verdana" pitchFamily="34" charset="0"/>
              </a:rPr>
              <a:t>Tempo</a:t>
            </a: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 rot="19752646">
            <a:off x="4970463" y="5834063"/>
            <a:ext cx="6746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pt-BR" sz="1000" b="1">
                <a:latin typeface="Verdana" pitchFamily="34" charset="0"/>
              </a:rPr>
              <a:t>Gestão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 rot="19892795">
            <a:off x="3937000" y="4119563"/>
            <a:ext cx="8985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pt-BR" sz="1000" b="1">
                <a:latin typeface="Verdana" pitchFamily="34" charset="0"/>
              </a:rPr>
              <a:t>Processos</a:t>
            </a: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 rot="19943517">
            <a:off x="2471738" y="2441575"/>
            <a:ext cx="7572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pt-BR" sz="1000" b="1">
                <a:latin typeface="Verdana" pitchFamily="34" charset="0"/>
              </a:rPr>
              <a:t>Pessoas</a:t>
            </a:r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>
            <a:off x="1574800" y="2387600"/>
            <a:ext cx="3022600" cy="41148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auto">
          <a:xfrm>
            <a:off x="4038600" y="1473200"/>
            <a:ext cx="3022600" cy="41148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720725" y="2889250"/>
            <a:ext cx="1022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pt-BR" sz="1000" b="1">
                <a:latin typeface="Verdana" pitchFamily="34" charset="0"/>
              </a:rPr>
              <a:t>Curto Prazo</a:t>
            </a:r>
          </a:p>
          <a:p>
            <a:pPr algn="ctr"/>
            <a:r>
              <a:rPr lang="pt-BR" sz="1000">
                <a:latin typeface="Verdana" pitchFamily="34" charset="0"/>
              </a:rPr>
              <a:t>&lt;= 6 meses</a:t>
            </a:r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2181225" y="1530350"/>
            <a:ext cx="10556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BR" sz="1000" b="1">
                <a:latin typeface="Verdana" pitchFamily="34" charset="0"/>
              </a:rPr>
              <a:t>Médio Prazo</a:t>
            </a:r>
          </a:p>
          <a:p>
            <a:pPr>
              <a:buFont typeface="Wingdings" pitchFamily="2" charset="2"/>
              <a:buNone/>
            </a:pPr>
            <a:r>
              <a:rPr lang="pt-BR" sz="1000">
                <a:latin typeface="Verdana" pitchFamily="34" charset="0"/>
              </a:rPr>
              <a:t>&gt; 6 meses</a:t>
            </a:r>
          </a:p>
          <a:p>
            <a:pPr>
              <a:buFont typeface="Wingdings" pitchFamily="2" charset="2"/>
              <a:buNone/>
            </a:pPr>
            <a:r>
              <a:rPr lang="pt-BR" sz="1000">
                <a:latin typeface="Verdana" pitchFamily="34" charset="0"/>
              </a:rPr>
              <a:t>&lt;= 12 meses</a:t>
            </a:r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5216525" y="1531927"/>
            <a:ext cx="106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BR" sz="1000" b="1" dirty="0">
                <a:latin typeface="Verdana" pitchFamily="34" charset="0"/>
              </a:rPr>
              <a:t>Longo Prazo</a:t>
            </a:r>
          </a:p>
          <a:p>
            <a:pPr>
              <a:buFont typeface="Wingdings" pitchFamily="2" charset="2"/>
              <a:buNone/>
            </a:pPr>
            <a:r>
              <a:rPr lang="pt-BR" sz="1000" dirty="0">
                <a:latin typeface="Verdana" pitchFamily="34" charset="0"/>
              </a:rPr>
              <a:t>&gt; 12 meses</a:t>
            </a:r>
          </a:p>
        </p:txBody>
      </p:sp>
      <p:sp>
        <p:nvSpPr>
          <p:cNvPr id="22" name="Oval 20"/>
          <p:cNvSpPr>
            <a:spLocks noChangeArrowheads="1"/>
          </p:cNvSpPr>
          <p:nvPr/>
        </p:nvSpPr>
        <p:spPr bwMode="auto">
          <a:xfrm>
            <a:off x="901700" y="5838825"/>
            <a:ext cx="865188" cy="476071"/>
          </a:xfrm>
          <a:prstGeom prst="ellipse">
            <a:avLst/>
          </a:prstGeom>
          <a:solidFill>
            <a:srgbClr val="FFCC99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800" dirty="0">
                <a:latin typeface="Arial" pitchFamily="34" charset="0"/>
                <a:cs typeface="Arial" pitchFamily="34" charset="0"/>
              </a:rPr>
              <a:t>Gestão Mudança</a:t>
            </a:r>
          </a:p>
        </p:txBody>
      </p:sp>
      <p:sp>
        <p:nvSpPr>
          <p:cNvPr id="23" name="Oval 21"/>
          <p:cNvSpPr>
            <a:spLocks noChangeArrowheads="1"/>
          </p:cNvSpPr>
          <p:nvPr/>
        </p:nvSpPr>
        <p:spPr bwMode="auto">
          <a:xfrm>
            <a:off x="4511675" y="4433888"/>
            <a:ext cx="1144588" cy="438150"/>
          </a:xfrm>
          <a:prstGeom prst="ellipse">
            <a:avLst/>
          </a:prstGeom>
          <a:solidFill>
            <a:srgbClr val="CCFFCC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800">
                <a:latin typeface="Verdana" pitchFamily="34" charset="0"/>
              </a:rPr>
              <a:t>Revisão Contratos</a:t>
            </a:r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auto">
          <a:xfrm>
            <a:off x="608013" y="4810125"/>
            <a:ext cx="1166812" cy="438150"/>
          </a:xfrm>
          <a:prstGeom prst="ellipse">
            <a:avLst/>
          </a:prstGeom>
          <a:solidFill>
            <a:srgbClr val="FFCC99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800">
                <a:latin typeface="Verdana" pitchFamily="34" charset="0"/>
              </a:rPr>
              <a:t>Camada Inteligência</a:t>
            </a:r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auto">
          <a:xfrm>
            <a:off x="2576513" y="5226050"/>
            <a:ext cx="1179512" cy="438150"/>
          </a:xfrm>
          <a:prstGeom prst="ellipse">
            <a:avLst/>
          </a:prstGeom>
          <a:solidFill>
            <a:srgbClr val="FFCC99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800">
                <a:latin typeface="Verdana" pitchFamily="34" charset="0"/>
              </a:rPr>
              <a:t>Gestão Problemas</a:t>
            </a:r>
          </a:p>
        </p:txBody>
      </p:sp>
      <p:sp>
        <p:nvSpPr>
          <p:cNvPr id="26" name="Oval 24"/>
          <p:cNvSpPr>
            <a:spLocks noChangeArrowheads="1"/>
          </p:cNvSpPr>
          <p:nvPr/>
        </p:nvSpPr>
        <p:spPr bwMode="auto">
          <a:xfrm>
            <a:off x="1457325" y="5159375"/>
            <a:ext cx="1027113" cy="649188"/>
          </a:xfrm>
          <a:prstGeom prst="ellipse">
            <a:avLst/>
          </a:prstGeom>
          <a:solidFill>
            <a:srgbClr val="FFCC99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800" dirty="0">
                <a:latin typeface="Arial" pitchFamily="34" charset="0"/>
                <a:cs typeface="Arial" pitchFamily="34" charset="0"/>
              </a:rPr>
              <a:t>Ferramenta Incidentes Padrão</a:t>
            </a:r>
          </a:p>
        </p:txBody>
      </p:sp>
      <p:sp>
        <p:nvSpPr>
          <p:cNvPr id="27" name="Oval 25"/>
          <p:cNvSpPr>
            <a:spLocks noChangeArrowheads="1"/>
          </p:cNvSpPr>
          <p:nvPr/>
        </p:nvSpPr>
        <p:spPr bwMode="auto">
          <a:xfrm>
            <a:off x="4946650" y="4899025"/>
            <a:ext cx="1212850" cy="438150"/>
          </a:xfrm>
          <a:prstGeom prst="ellipse">
            <a:avLst/>
          </a:prstGeom>
          <a:solidFill>
            <a:srgbClr val="CCFFCC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800">
                <a:latin typeface="Verdana" pitchFamily="34" charset="0"/>
              </a:rPr>
              <a:t>Gestão Configuração</a:t>
            </a:r>
          </a:p>
        </p:txBody>
      </p:sp>
      <p:sp>
        <p:nvSpPr>
          <p:cNvPr id="28" name="Oval 26"/>
          <p:cNvSpPr>
            <a:spLocks noChangeArrowheads="1"/>
          </p:cNvSpPr>
          <p:nvPr/>
        </p:nvSpPr>
        <p:spPr bwMode="auto">
          <a:xfrm>
            <a:off x="5480050" y="4079875"/>
            <a:ext cx="1114425" cy="479425"/>
          </a:xfrm>
          <a:prstGeom prst="ellipse">
            <a:avLst/>
          </a:prstGeom>
          <a:solidFill>
            <a:srgbClr val="99CCFF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900" dirty="0">
                <a:latin typeface="Verdana" pitchFamily="34" charset="0"/>
              </a:rPr>
              <a:t>Fase I ITIL </a:t>
            </a:r>
            <a:r>
              <a:rPr lang="pt-BR" sz="900" dirty="0" err="1">
                <a:latin typeface="Verdana" pitchFamily="34" charset="0"/>
              </a:rPr>
              <a:t>Tool</a:t>
            </a:r>
            <a:endParaRPr lang="pt-BR" sz="900" dirty="0">
              <a:latin typeface="Verdana" pitchFamily="34" charset="0"/>
            </a:endParaRPr>
          </a:p>
        </p:txBody>
      </p:sp>
      <p:sp>
        <p:nvSpPr>
          <p:cNvPr id="29" name="Oval 27"/>
          <p:cNvSpPr>
            <a:spLocks noChangeArrowheads="1"/>
          </p:cNvSpPr>
          <p:nvPr/>
        </p:nvSpPr>
        <p:spPr bwMode="auto">
          <a:xfrm>
            <a:off x="3430588" y="5732463"/>
            <a:ext cx="928687" cy="438150"/>
          </a:xfrm>
          <a:prstGeom prst="ellipse">
            <a:avLst/>
          </a:prstGeom>
          <a:solidFill>
            <a:srgbClr val="FFCC99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800">
                <a:latin typeface="Verdana" pitchFamily="34" charset="0"/>
              </a:rPr>
              <a:t>Portal Clientes</a:t>
            </a:r>
          </a:p>
        </p:txBody>
      </p:sp>
      <p:sp>
        <p:nvSpPr>
          <p:cNvPr id="30" name="Oval 28"/>
          <p:cNvSpPr>
            <a:spLocks noChangeArrowheads="1"/>
          </p:cNvSpPr>
          <p:nvPr/>
        </p:nvSpPr>
        <p:spPr bwMode="auto">
          <a:xfrm>
            <a:off x="2033588" y="4735513"/>
            <a:ext cx="1154112" cy="438150"/>
          </a:xfrm>
          <a:prstGeom prst="ellipse">
            <a:avLst/>
          </a:prstGeom>
          <a:solidFill>
            <a:srgbClr val="FFCC99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800">
                <a:latin typeface="Verdana" pitchFamily="34" charset="0"/>
              </a:rPr>
              <a:t>Monitoração Consolidada</a:t>
            </a:r>
          </a:p>
        </p:txBody>
      </p:sp>
      <p:sp>
        <p:nvSpPr>
          <p:cNvPr id="32" name="Text Box 30"/>
          <p:cNvSpPr txBox="1">
            <a:spLocks noChangeArrowheads="1"/>
          </p:cNvSpPr>
          <p:nvPr/>
        </p:nvSpPr>
        <p:spPr bwMode="auto">
          <a:xfrm>
            <a:off x="441325" y="6559550"/>
            <a:ext cx="858838" cy="244475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BR" sz="1000">
                <a:latin typeface="Verdana" pitchFamily="34" charset="0"/>
              </a:rPr>
              <a:t>D0=Jul/06</a:t>
            </a:r>
          </a:p>
        </p:txBody>
      </p:sp>
      <p:sp>
        <p:nvSpPr>
          <p:cNvPr id="33" name="Text Box 31"/>
          <p:cNvSpPr txBox="1">
            <a:spLocks noChangeArrowheads="1"/>
          </p:cNvSpPr>
          <p:nvPr/>
        </p:nvSpPr>
        <p:spPr bwMode="auto">
          <a:xfrm>
            <a:off x="4200525" y="6559550"/>
            <a:ext cx="927100" cy="2444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BR" sz="1000">
                <a:latin typeface="Verdana" pitchFamily="34" charset="0"/>
              </a:rPr>
              <a:t>D1=Dez/06</a:t>
            </a:r>
          </a:p>
        </p:txBody>
      </p:sp>
      <p:sp>
        <p:nvSpPr>
          <p:cNvPr id="34" name="Text Box 32"/>
          <p:cNvSpPr txBox="1">
            <a:spLocks noChangeArrowheads="1"/>
          </p:cNvSpPr>
          <p:nvPr/>
        </p:nvSpPr>
        <p:spPr bwMode="auto">
          <a:xfrm>
            <a:off x="6905625" y="6559550"/>
            <a:ext cx="858838" cy="2444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BR" sz="1000" dirty="0">
                <a:latin typeface="Verdana" pitchFamily="34" charset="0"/>
              </a:rPr>
              <a:t>D2=Jul/07</a:t>
            </a:r>
          </a:p>
        </p:txBody>
      </p:sp>
      <p:sp>
        <p:nvSpPr>
          <p:cNvPr id="35" name="Oval 33"/>
          <p:cNvSpPr>
            <a:spLocks noChangeArrowheads="1"/>
          </p:cNvSpPr>
          <p:nvPr/>
        </p:nvSpPr>
        <p:spPr bwMode="auto">
          <a:xfrm>
            <a:off x="1912938" y="5713413"/>
            <a:ext cx="1298575" cy="649188"/>
          </a:xfrm>
          <a:prstGeom prst="ellipse">
            <a:avLst/>
          </a:prstGeom>
          <a:solidFill>
            <a:srgbClr val="FFCC99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800" dirty="0">
                <a:latin typeface="Arial" pitchFamily="34" charset="0"/>
                <a:cs typeface="Arial" pitchFamily="34" charset="0"/>
              </a:rPr>
              <a:t>Ferramenta Monitoramento Padrão</a:t>
            </a:r>
          </a:p>
        </p:txBody>
      </p:sp>
      <p:sp>
        <p:nvSpPr>
          <p:cNvPr id="36" name="Oval 34"/>
          <p:cNvSpPr>
            <a:spLocks noChangeArrowheads="1"/>
          </p:cNvSpPr>
          <p:nvPr/>
        </p:nvSpPr>
        <p:spPr bwMode="auto">
          <a:xfrm>
            <a:off x="3905250" y="5208588"/>
            <a:ext cx="1144588" cy="438150"/>
          </a:xfrm>
          <a:prstGeom prst="ellipse">
            <a:avLst/>
          </a:prstGeom>
          <a:solidFill>
            <a:srgbClr val="CCFFCC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800">
                <a:latin typeface="Verdana" pitchFamily="34" charset="0"/>
              </a:rPr>
              <a:t>Gestão Capacidade</a:t>
            </a:r>
          </a:p>
        </p:txBody>
      </p:sp>
      <p:sp>
        <p:nvSpPr>
          <p:cNvPr id="37" name="Oval 35"/>
          <p:cNvSpPr>
            <a:spLocks noChangeArrowheads="1"/>
          </p:cNvSpPr>
          <p:nvPr/>
        </p:nvSpPr>
        <p:spPr bwMode="auto">
          <a:xfrm>
            <a:off x="3046413" y="3076575"/>
            <a:ext cx="1201737" cy="438150"/>
          </a:xfrm>
          <a:prstGeom prst="ellipse">
            <a:avLst/>
          </a:prstGeom>
          <a:solidFill>
            <a:srgbClr val="CCFFCC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800">
                <a:latin typeface="Verdana" pitchFamily="34" charset="0"/>
              </a:rPr>
              <a:t>Certificação ITIL</a:t>
            </a:r>
          </a:p>
        </p:txBody>
      </p:sp>
      <p:sp>
        <p:nvSpPr>
          <p:cNvPr id="38" name="Oval 36"/>
          <p:cNvSpPr>
            <a:spLocks noChangeArrowheads="1"/>
          </p:cNvSpPr>
          <p:nvPr/>
        </p:nvSpPr>
        <p:spPr bwMode="auto">
          <a:xfrm>
            <a:off x="3238500" y="4665663"/>
            <a:ext cx="1309688" cy="476071"/>
          </a:xfrm>
          <a:prstGeom prst="ellipse">
            <a:avLst/>
          </a:prstGeom>
          <a:solidFill>
            <a:srgbClr val="CCFFCC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800" dirty="0">
                <a:latin typeface="Arial" pitchFamily="34" charset="0"/>
                <a:cs typeface="Arial" pitchFamily="34" charset="0"/>
              </a:rPr>
              <a:t>Gestão Disponibilidade</a:t>
            </a:r>
          </a:p>
        </p:txBody>
      </p:sp>
      <p:sp>
        <p:nvSpPr>
          <p:cNvPr id="39" name="Oval 37"/>
          <p:cNvSpPr>
            <a:spLocks noChangeArrowheads="1"/>
          </p:cNvSpPr>
          <p:nvPr/>
        </p:nvSpPr>
        <p:spPr bwMode="auto">
          <a:xfrm>
            <a:off x="5375275" y="3411538"/>
            <a:ext cx="1114425" cy="479425"/>
          </a:xfrm>
          <a:prstGeom prst="ellipse">
            <a:avLst/>
          </a:prstGeom>
          <a:solidFill>
            <a:srgbClr val="99CCFF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900">
                <a:latin typeface="Verdana" pitchFamily="34" charset="0"/>
              </a:rPr>
              <a:t>Fase II ITIL Tool</a:t>
            </a:r>
          </a:p>
        </p:txBody>
      </p:sp>
      <p:sp>
        <p:nvSpPr>
          <p:cNvPr id="40" name="Oval 38"/>
          <p:cNvSpPr>
            <a:spLocks noChangeArrowheads="1"/>
          </p:cNvSpPr>
          <p:nvPr/>
        </p:nvSpPr>
        <p:spPr bwMode="auto">
          <a:xfrm>
            <a:off x="5289550" y="2787650"/>
            <a:ext cx="1114425" cy="479425"/>
          </a:xfrm>
          <a:prstGeom prst="ellipse">
            <a:avLst/>
          </a:prstGeom>
          <a:solidFill>
            <a:srgbClr val="99CCFF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900">
                <a:latin typeface="Verdana" pitchFamily="34" charset="0"/>
              </a:rPr>
              <a:t>Fase III ITIL Tool</a:t>
            </a:r>
          </a:p>
        </p:txBody>
      </p:sp>
      <p:sp>
        <p:nvSpPr>
          <p:cNvPr id="41" name="Oval 39"/>
          <p:cNvSpPr>
            <a:spLocks noChangeArrowheads="1"/>
          </p:cNvSpPr>
          <p:nvPr/>
        </p:nvSpPr>
        <p:spPr bwMode="auto">
          <a:xfrm>
            <a:off x="5970588" y="2393950"/>
            <a:ext cx="1114425" cy="479425"/>
          </a:xfrm>
          <a:prstGeom prst="ellipse">
            <a:avLst/>
          </a:prstGeom>
          <a:solidFill>
            <a:srgbClr val="99CCFF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900">
                <a:latin typeface="Verdana" pitchFamily="34" charset="0"/>
              </a:rPr>
              <a:t>Fase IV ITIL Tool</a:t>
            </a:r>
          </a:p>
        </p:txBody>
      </p:sp>
      <p:sp>
        <p:nvSpPr>
          <p:cNvPr id="42" name="Oval 40"/>
          <p:cNvSpPr>
            <a:spLocks noChangeArrowheads="1"/>
          </p:cNvSpPr>
          <p:nvPr/>
        </p:nvSpPr>
        <p:spPr bwMode="auto">
          <a:xfrm>
            <a:off x="552450" y="5373688"/>
            <a:ext cx="865188" cy="438150"/>
          </a:xfrm>
          <a:prstGeom prst="ellipse">
            <a:avLst/>
          </a:prstGeom>
          <a:solidFill>
            <a:srgbClr val="FFCC99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800">
                <a:latin typeface="Verdana" pitchFamily="34" charset="0"/>
              </a:rPr>
              <a:t>Gestão Release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Resultados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Tipos de mudanças</a:t>
            </a:r>
            <a:endParaRPr lang="pt-BR" dirty="0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13954"/>
            <a:ext cx="507206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729063"/>
            <a:ext cx="4371366" cy="2400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0279" y="4071942"/>
            <a:ext cx="438315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60" y="2500306"/>
            <a:ext cx="5147164" cy="401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Resultados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RESULTAO DAS mudanças</a:t>
            </a:r>
            <a:endParaRPr lang="pt-BR" dirty="0"/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2524" y="1700841"/>
            <a:ext cx="429150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2524" y="4071943"/>
            <a:ext cx="429150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Reconhecimento</a:t>
            </a:r>
            <a:endParaRPr lang="pt-BR" dirty="0"/>
          </a:p>
        </p:txBody>
      </p:sp>
      <p:sp>
        <p:nvSpPr>
          <p:cNvPr id="17" name="Espaço Reservado para Conteúdo 16"/>
          <p:cNvSpPr>
            <a:spLocks noGrp="1"/>
          </p:cNvSpPr>
          <p:nvPr>
            <p:ph idx="1"/>
          </p:nvPr>
        </p:nvSpPr>
        <p:spPr>
          <a:xfrm>
            <a:off x="214282" y="1775191"/>
            <a:ext cx="8229600" cy="4625609"/>
          </a:xfrm>
        </p:spPr>
        <p:txBody>
          <a:bodyPr/>
          <a:lstStyle/>
          <a:p>
            <a:r>
              <a:rPr lang="pt-BR" dirty="0" err="1" smtClean="0"/>
              <a:t>Info</a:t>
            </a:r>
            <a:r>
              <a:rPr lang="pt-BR" dirty="0" smtClean="0"/>
              <a:t> Exame:</a:t>
            </a:r>
          </a:p>
          <a:p>
            <a:pPr lvl="1"/>
            <a:r>
              <a:rPr lang="pt-BR" dirty="0" smtClean="0"/>
              <a:t>2006:</a:t>
            </a:r>
          </a:p>
          <a:p>
            <a:pPr lvl="2"/>
            <a:r>
              <a:rPr lang="pt-BR" dirty="0" smtClean="0"/>
              <a:t>Não ranqueado</a:t>
            </a:r>
          </a:p>
          <a:p>
            <a:pPr lvl="1"/>
            <a:r>
              <a:rPr lang="pt-BR" dirty="0" smtClean="0"/>
              <a:t>Maio/2007:</a:t>
            </a:r>
          </a:p>
          <a:p>
            <a:pPr lvl="2"/>
            <a:r>
              <a:rPr lang="pt-BR" dirty="0" smtClean="0"/>
              <a:t>9º Lugar</a:t>
            </a:r>
          </a:p>
        </p:txBody>
      </p:sp>
      <p:grpSp>
        <p:nvGrpSpPr>
          <p:cNvPr id="4" name="Grupo 19"/>
          <p:cNvGrpSpPr/>
          <p:nvPr/>
        </p:nvGrpSpPr>
        <p:grpSpPr>
          <a:xfrm>
            <a:off x="3214678" y="1643050"/>
            <a:ext cx="5786478" cy="5072074"/>
            <a:chOff x="4679354" y="2571768"/>
            <a:chExt cx="4393240" cy="3929066"/>
          </a:xfrm>
        </p:grpSpPr>
        <p:pic>
          <p:nvPicPr>
            <p:cNvPr id="18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79354" y="2571768"/>
              <a:ext cx="4393240" cy="3929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9" name="Retângulo de cantos arredondados 18"/>
            <p:cNvSpPr/>
            <p:nvPr/>
          </p:nvSpPr>
          <p:spPr>
            <a:xfrm>
              <a:off x="5857884" y="6157292"/>
              <a:ext cx="2071702" cy="285752"/>
            </a:xfrm>
            <a:prstGeom prst="round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Considerações Finais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97081"/>
          </a:xfrm>
        </p:spPr>
        <p:txBody>
          <a:bodyPr>
            <a:normAutofit/>
          </a:bodyPr>
          <a:lstStyle/>
          <a:p>
            <a:r>
              <a:rPr lang="pt-BR" dirty="0" smtClean="0"/>
              <a:t>O ITIL apóia a Política de Segurança</a:t>
            </a:r>
          </a:p>
          <a:p>
            <a:pPr lvl="1"/>
            <a:r>
              <a:rPr lang="pt-BR" dirty="0" smtClean="0"/>
              <a:t>No nível de serviços e mecanismos (controle de acesso, integridade, confidencialidade, etc.)</a:t>
            </a:r>
          </a:p>
          <a:p>
            <a:r>
              <a:rPr lang="pt-BR" dirty="0" smtClean="0"/>
              <a:t>Os benefícios do ITIL são mensuráveis:</a:t>
            </a:r>
          </a:p>
          <a:p>
            <a:pPr lvl="1"/>
            <a:r>
              <a:rPr lang="pt-BR" dirty="0" smtClean="0"/>
              <a:t>Exemplos no </a:t>
            </a:r>
            <a:r>
              <a:rPr lang="pt-BR" dirty="0" err="1" smtClean="0"/>
              <a:t>DataCenter</a:t>
            </a:r>
            <a:r>
              <a:rPr lang="pt-BR" dirty="0" smtClean="0"/>
              <a:t> da CTBC:</a:t>
            </a:r>
          </a:p>
          <a:p>
            <a:pPr lvl="2"/>
            <a:r>
              <a:rPr lang="pt-BR" dirty="0" smtClean="0"/>
              <a:t>Reconhecimento pela </a:t>
            </a:r>
            <a:r>
              <a:rPr lang="pt-BR" dirty="0" err="1" smtClean="0"/>
              <a:t>Info</a:t>
            </a:r>
            <a:r>
              <a:rPr lang="pt-BR" dirty="0" smtClean="0"/>
              <a:t> Exame de Maio/2007</a:t>
            </a:r>
          </a:p>
          <a:p>
            <a:pPr lvl="2"/>
            <a:r>
              <a:rPr lang="pt-BR" dirty="0" smtClean="0"/>
              <a:t>Os clientes existentes reconheceram os benefícios</a:t>
            </a:r>
          </a:p>
          <a:p>
            <a:pPr lvl="2"/>
            <a:r>
              <a:rPr lang="pt-BR" dirty="0" smtClean="0"/>
              <a:t>Novos clientes foram conquistados pelos benefícios</a:t>
            </a:r>
          </a:p>
          <a:p>
            <a:pPr lvl="2"/>
            <a:r>
              <a:rPr lang="pt-BR" dirty="0" smtClean="0"/>
              <a:t>Melhoria na qualidade de vida dos talentos humanos</a:t>
            </a:r>
          </a:p>
          <a:p>
            <a:pPr lvl="2"/>
            <a:r>
              <a:rPr lang="pt-BR" dirty="0" smtClean="0"/>
              <a:t>Redução de custo operacional</a:t>
            </a:r>
          </a:p>
        </p:txBody>
      </p:sp>
      <p:pic>
        <p:nvPicPr>
          <p:cNvPr id="7176" name="Picture 8" descr="C:\Documents and Settings\marciorm\Configurações locais\Temporary Internet Files\Content.IE5\AYUVMKHA\MPj0385427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72" y="2971797"/>
            <a:ext cx="1336895" cy="18716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Referências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t-BR" dirty="0" smtClean="0"/>
              <a:t>COBIT. </a:t>
            </a:r>
            <a:r>
              <a:rPr lang="en-US" i="1" dirty="0" smtClean="0"/>
              <a:t>ISACA – Serving IT Governance Professionals</a:t>
            </a:r>
            <a:r>
              <a:rPr lang="pt-BR" dirty="0" smtClean="0"/>
              <a:t>. Disponível em: </a:t>
            </a:r>
            <a:r>
              <a:rPr lang="pt-BR" dirty="0" smtClean="0">
                <a:hlinkClick r:id="rId2"/>
              </a:rPr>
              <a:t>www.isaca.org</a:t>
            </a:r>
            <a:r>
              <a:rPr lang="pt-BR" dirty="0" smtClean="0"/>
              <a:t>. Acesso em: 20/01/2008.</a:t>
            </a:r>
          </a:p>
          <a:p>
            <a:r>
              <a:rPr lang="pt-BR" dirty="0" smtClean="0"/>
              <a:t>ITEC. </a:t>
            </a:r>
            <a:r>
              <a:rPr lang="pt-BR" i="1" dirty="0" smtClean="0"/>
              <a:t>A ITIL e a governança de TI </a:t>
            </a:r>
            <a:r>
              <a:rPr lang="pt-BR" dirty="0" smtClean="0"/>
              <a:t>– </a:t>
            </a:r>
            <a:r>
              <a:rPr lang="pt-BR" dirty="0" err="1" smtClean="0"/>
              <a:t>Itec</a:t>
            </a:r>
            <a:r>
              <a:rPr lang="pt-BR" dirty="0" smtClean="0"/>
              <a:t>. </a:t>
            </a:r>
            <a:r>
              <a:rPr lang="pt-BR" dirty="0" err="1" smtClean="0"/>
              <a:t>Journal</a:t>
            </a:r>
            <a:r>
              <a:rPr lang="pt-BR" dirty="0" smtClean="0"/>
              <a:t>. Disponível em: </a:t>
            </a:r>
            <a:r>
              <a:rPr lang="pt-BR" dirty="0" smtClean="0">
                <a:hlinkClick r:id="rId3"/>
              </a:rPr>
              <a:t>www.itec.com.br/journal/40/itil.htm</a:t>
            </a:r>
            <a:r>
              <a:rPr lang="pt-BR" dirty="0" smtClean="0"/>
              <a:t>. Acesso em: 20/01/2008.</a:t>
            </a:r>
          </a:p>
          <a:p>
            <a:r>
              <a:rPr lang="pt-BR" dirty="0" smtClean="0"/>
              <a:t>ITSMF. </a:t>
            </a:r>
            <a:r>
              <a:rPr lang="pt-BR" i="1" dirty="0" err="1" smtClean="0"/>
              <a:t>Foundation</a:t>
            </a:r>
            <a:r>
              <a:rPr lang="pt-BR" i="1" dirty="0" smtClean="0"/>
              <a:t> </a:t>
            </a:r>
            <a:r>
              <a:rPr lang="pt-BR" i="1" dirty="0" err="1" smtClean="0"/>
              <a:t>of</a:t>
            </a:r>
            <a:r>
              <a:rPr lang="pt-BR" i="1" dirty="0" smtClean="0"/>
              <a:t> IT </a:t>
            </a:r>
            <a:r>
              <a:rPr lang="pt-BR" i="1" dirty="0" err="1" smtClean="0"/>
              <a:t>Service</a:t>
            </a:r>
            <a:r>
              <a:rPr lang="pt-BR" i="1" dirty="0" smtClean="0"/>
              <a:t> Management, </a:t>
            </a:r>
            <a:r>
              <a:rPr lang="pt-BR" i="1" dirty="0" err="1" smtClean="0"/>
              <a:t>based</a:t>
            </a:r>
            <a:r>
              <a:rPr lang="pt-BR" i="1" dirty="0" smtClean="0"/>
              <a:t> </a:t>
            </a:r>
            <a:r>
              <a:rPr lang="pt-BR" i="1" dirty="0" err="1" smtClean="0"/>
              <a:t>on</a:t>
            </a:r>
            <a:r>
              <a:rPr lang="pt-BR" i="1" dirty="0" smtClean="0"/>
              <a:t> ITIL</a:t>
            </a:r>
            <a:r>
              <a:rPr lang="pt-BR" dirty="0" smtClean="0"/>
              <a:t>. 2.ed. ITSMF-NL, 2006.</a:t>
            </a:r>
          </a:p>
          <a:p>
            <a:r>
              <a:rPr lang="pt-BR" dirty="0" smtClean="0"/>
              <a:t>MENDES, Rogério. </a:t>
            </a:r>
            <a:r>
              <a:rPr lang="pt-BR" i="1" dirty="0" smtClean="0"/>
              <a:t>Segurança de dados em redes sem fio de computadores</a:t>
            </a:r>
            <a:r>
              <a:rPr lang="pt-BR" dirty="0" smtClean="0"/>
              <a:t>. In: 2º CONGRESSO INTERNACIONAL DE GESTÃO DA TECNOLOGIA E SISTEMAS DE INFORMAÇÃO, 2005, São Paulo. Anais. São Paulo: CONTECSI, 2005.</a:t>
            </a:r>
          </a:p>
          <a:p>
            <a:r>
              <a:rPr lang="pt-BR" dirty="0" smtClean="0"/>
              <a:t>MOREIRA, Márcio. </a:t>
            </a:r>
            <a:r>
              <a:rPr lang="pt-BR" i="1" dirty="0" smtClean="0"/>
              <a:t>Implementação do ITIL no </a:t>
            </a:r>
            <a:r>
              <a:rPr lang="pt-BR" i="1" dirty="0" err="1" smtClean="0"/>
              <a:t>DataCenter</a:t>
            </a:r>
            <a:r>
              <a:rPr lang="pt-BR" i="1" dirty="0" smtClean="0"/>
              <a:t> da CTBC</a:t>
            </a:r>
            <a:r>
              <a:rPr lang="pt-BR" dirty="0" smtClean="0"/>
              <a:t>. Disponível em: </a:t>
            </a:r>
            <a:r>
              <a:rPr lang="pt-BR" dirty="0" smtClean="0">
                <a:hlinkClick r:id="rId4"/>
              </a:rPr>
              <a:t>www.geocities.com/marciomoreira/</a:t>
            </a:r>
            <a:r>
              <a:rPr lang="pt-BR" dirty="0" smtClean="0"/>
              <a:t>. Acesso em: 20/01/2008.</a:t>
            </a:r>
          </a:p>
          <a:p>
            <a:r>
              <a:rPr lang="pt-BR" dirty="0" smtClean="0"/>
              <a:t>STALLINGS, W. </a:t>
            </a:r>
            <a:r>
              <a:rPr lang="pt-BR" i="1" dirty="0" err="1" smtClean="0"/>
              <a:t>Cryptography</a:t>
            </a:r>
            <a:r>
              <a:rPr lang="pt-BR" i="1" dirty="0" smtClean="0"/>
              <a:t> </a:t>
            </a:r>
            <a:r>
              <a:rPr lang="pt-BR" i="1" dirty="0" err="1" smtClean="0"/>
              <a:t>and</a:t>
            </a:r>
            <a:r>
              <a:rPr lang="pt-BR" i="1" dirty="0" smtClean="0"/>
              <a:t> Network </a:t>
            </a:r>
            <a:r>
              <a:rPr lang="pt-BR" i="1" dirty="0" err="1" smtClean="0"/>
              <a:t>Security</a:t>
            </a:r>
            <a:r>
              <a:rPr lang="pt-BR" i="1" dirty="0" smtClean="0"/>
              <a:t>: </a:t>
            </a:r>
            <a:r>
              <a:rPr lang="pt-BR" i="1" dirty="0" err="1" smtClean="0"/>
              <a:t>Principles</a:t>
            </a:r>
            <a:r>
              <a:rPr lang="pt-BR" i="1" dirty="0" smtClean="0"/>
              <a:t> </a:t>
            </a:r>
            <a:r>
              <a:rPr lang="pt-BR" i="1" dirty="0" err="1" smtClean="0"/>
              <a:t>and</a:t>
            </a:r>
            <a:r>
              <a:rPr lang="pt-BR" i="1" dirty="0" smtClean="0"/>
              <a:t> </a:t>
            </a:r>
            <a:r>
              <a:rPr lang="pt-BR" i="1" dirty="0" err="1" smtClean="0"/>
              <a:t>Practice</a:t>
            </a:r>
            <a:r>
              <a:rPr lang="pt-BR" dirty="0" smtClean="0"/>
              <a:t>. 4. ed. </a:t>
            </a:r>
            <a:r>
              <a:rPr lang="pt-BR" dirty="0" err="1" smtClean="0"/>
              <a:t>En-glewood</a:t>
            </a:r>
            <a:r>
              <a:rPr lang="pt-BR" dirty="0" smtClean="0"/>
              <a:t> </a:t>
            </a:r>
            <a:r>
              <a:rPr lang="pt-BR" dirty="0" err="1" smtClean="0"/>
              <a:t>Cliffs</a:t>
            </a:r>
            <a:r>
              <a:rPr lang="pt-BR" dirty="0" smtClean="0"/>
              <a:t>, NJ: </a:t>
            </a:r>
            <a:r>
              <a:rPr lang="pt-BR" dirty="0" err="1" smtClean="0"/>
              <a:t>Prentice</a:t>
            </a:r>
            <a:r>
              <a:rPr lang="pt-BR" dirty="0" smtClean="0"/>
              <a:t> Hall, 2006.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 anchor="ctr">
            <a:noAutofit/>
          </a:bodyPr>
          <a:lstStyle/>
          <a:p>
            <a:r>
              <a:rPr lang="pt-BR" sz="3300" dirty="0" smtClean="0"/>
              <a:t>ITIL na Gestão da Segurança da Informação</a:t>
            </a:r>
            <a:br>
              <a:rPr lang="pt-BR" sz="3300" dirty="0" smtClean="0"/>
            </a:br>
            <a:r>
              <a:rPr lang="en-US" sz="3300" i="1" dirty="0" smtClean="0"/>
              <a:t>ITIL on Security Information Management</a:t>
            </a:r>
            <a:endParaRPr lang="en-US" sz="3300" i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214422"/>
            <a:ext cx="8077200" cy="2286016"/>
          </a:xfrm>
        </p:spPr>
        <p:txBody>
          <a:bodyPr>
            <a:normAutofit lnSpcReduction="10000"/>
          </a:bodyPr>
          <a:lstStyle/>
          <a:p>
            <a:r>
              <a:rPr lang="pt-BR" sz="2800" dirty="0" smtClean="0"/>
              <a:t>Disponível em:</a:t>
            </a:r>
          </a:p>
          <a:p>
            <a:r>
              <a:rPr lang="pt-BR" sz="2700" dirty="0" smtClean="0">
                <a:hlinkClick r:id="rId2"/>
              </a:rPr>
              <a:t>www.geocities.com/marciomoreira</a:t>
            </a:r>
            <a:endParaRPr lang="pt-BR" sz="2700" dirty="0" smtClean="0"/>
          </a:p>
          <a:p>
            <a:endParaRPr lang="pt-BR" sz="1600" dirty="0" smtClean="0"/>
          </a:p>
          <a:p>
            <a:r>
              <a:rPr lang="pt-BR" sz="2800" dirty="0" smtClean="0"/>
              <a:t>Rogério Mendes &amp; Márcio Moreira</a:t>
            </a:r>
          </a:p>
          <a:p>
            <a:r>
              <a:rPr lang="pt-BR" sz="1600" dirty="0" smtClean="0">
                <a:hlinkClick r:id="rId3"/>
              </a:rPr>
              <a:t>rogerio@websec.com.br </a:t>
            </a:r>
            <a:r>
              <a:rPr lang="pt-BR" sz="1600" dirty="0" smtClean="0"/>
              <a:t> &amp;  </a:t>
            </a:r>
            <a:r>
              <a:rPr lang="pt-BR" sz="1600" dirty="0" smtClean="0">
                <a:hlinkClick r:id="rId3"/>
              </a:rPr>
              <a:t>marcio.moreira@uniminas.br</a:t>
            </a:r>
          </a:p>
          <a:p>
            <a:r>
              <a:rPr lang="pt-BR" sz="2400" dirty="0" smtClean="0"/>
              <a:t>5º CONTECSI  - 4 a 6 de Junho de 2008</a:t>
            </a:r>
          </a:p>
          <a:p>
            <a:r>
              <a:rPr lang="pt-BR" sz="2400" dirty="0" smtClean="0"/>
              <a:t>USP – São Paulo – Brasil</a:t>
            </a:r>
          </a:p>
        </p:txBody>
      </p:sp>
      <p:pic>
        <p:nvPicPr>
          <p:cNvPr id="13" name="Imagem 12" descr="ctbc_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8082" y="6072206"/>
            <a:ext cx="1371600" cy="371475"/>
          </a:xfrm>
          <a:prstGeom prst="rect">
            <a:avLst/>
          </a:prstGeom>
        </p:spPr>
      </p:pic>
      <p:pic>
        <p:nvPicPr>
          <p:cNvPr id="40968" name="Picture 8" descr="http://www.tecsi.fea.usp.br/jornal_tecsi/edicao002/Logo_web_peq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57573" y="5786454"/>
            <a:ext cx="828675" cy="771525"/>
          </a:xfrm>
          <a:prstGeom prst="rect">
            <a:avLst/>
          </a:prstGeom>
          <a:noFill/>
        </p:spPr>
      </p:pic>
      <p:pic>
        <p:nvPicPr>
          <p:cNvPr id="19" name="Imagem 18" descr="5thCONTECSI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347" y="5214951"/>
            <a:ext cx="2704037" cy="1571636"/>
          </a:xfrm>
          <a:prstGeom prst="rect">
            <a:avLst/>
          </a:prstGeom>
        </p:spPr>
      </p:pic>
      <p:pic>
        <p:nvPicPr>
          <p:cNvPr id="20" name="Imagem 19" descr="fea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62309" y="5762515"/>
            <a:ext cx="952633" cy="952633"/>
          </a:xfrm>
          <a:prstGeom prst="rect">
            <a:avLst/>
          </a:prstGeom>
        </p:spPr>
      </p:pic>
      <p:pic>
        <p:nvPicPr>
          <p:cNvPr id="21" name="Imagem 20" descr="usp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86380" y="5832831"/>
            <a:ext cx="1928826" cy="763494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709642" y="326888"/>
            <a:ext cx="8077200" cy="816096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Obrigado! </a:t>
            </a:r>
            <a:r>
              <a:rPr lang="pt-BR" sz="4700" b="1" dirty="0" smtClean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Dúvidas?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97081"/>
          </a:xfrm>
        </p:spPr>
        <p:txBody>
          <a:bodyPr>
            <a:normAutofit/>
          </a:bodyPr>
          <a:lstStyle/>
          <a:p>
            <a:r>
              <a:rPr lang="pt-BR" dirty="0" smtClean="0">
                <a:sym typeface="Wingdings" pitchFamily="2" charset="2"/>
              </a:rPr>
              <a:t>Introdução</a:t>
            </a:r>
          </a:p>
          <a:p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Conceitos de Segurança da Informação</a:t>
            </a:r>
          </a:p>
          <a:p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Metodologia ITIL</a:t>
            </a:r>
          </a:p>
          <a:p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Implementação no ambiente corporativo</a:t>
            </a:r>
          </a:p>
          <a:p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Considerações Finais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 segurança é cada vez mais necessária:</a:t>
            </a:r>
          </a:p>
          <a:p>
            <a:pPr lvl="1"/>
            <a:r>
              <a:rPr lang="pt-BR" dirty="0" smtClean="0"/>
              <a:t>Ela evoluiu para usuários e administradores</a:t>
            </a:r>
          </a:p>
          <a:p>
            <a:pPr lvl="1"/>
            <a:r>
              <a:rPr lang="pt-BR" dirty="0" smtClean="0"/>
              <a:t>Entretanto, a </a:t>
            </a:r>
            <a:r>
              <a:rPr lang="pt-BR" dirty="0" smtClean="0"/>
              <a:t>visão técnica não é mais suficiente para tratar todas as questões</a:t>
            </a:r>
          </a:p>
          <a:p>
            <a:r>
              <a:rPr lang="pt-BR" dirty="0" smtClean="0"/>
              <a:t>O ITIL (</a:t>
            </a:r>
            <a:r>
              <a:rPr lang="en-US" i="1" dirty="0" smtClean="0"/>
              <a:t>Information Technology Infrastructure Library</a:t>
            </a:r>
            <a:r>
              <a:rPr lang="pt-BR" dirty="0" smtClean="0"/>
              <a:t>) está se tornando o padrão de fato para tratar questões de segurança e gestão:</a:t>
            </a:r>
          </a:p>
          <a:p>
            <a:pPr lvl="1"/>
            <a:r>
              <a:rPr lang="pt-BR" dirty="0" smtClean="0"/>
              <a:t>Ex: impactos financeiros de quebra de sigilo</a:t>
            </a:r>
          </a:p>
          <a:p>
            <a:pPr lvl="1"/>
            <a:r>
              <a:rPr lang="pt-BR" dirty="0" smtClean="0"/>
              <a:t>A legislação também precisa evoluir</a:t>
            </a:r>
          </a:p>
        </p:txBody>
      </p:sp>
      <p:pic>
        <p:nvPicPr>
          <p:cNvPr id="1028" name="Picture 4" descr="C:\Documents and Settings\marciorm\Configurações locais\Temporary Internet Files\Content.IE5\UG8SZ8Q0\MPj0409717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77372" y="1571612"/>
            <a:ext cx="1395222" cy="928694"/>
          </a:xfrm>
          <a:prstGeom prst="rect">
            <a:avLst/>
          </a:prstGeom>
          <a:noFill/>
        </p:spPr>
      </p:pic>
      <p:pic>
        <p:nvPicPr>
          <p:cNvPr id="8" name="Picture 4" descr="itil3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5214950"/>
            <a:ext cx="1571604" cy="1564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Conceitos de Segurança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Confidencialidade:</a:t>
            </a:r>
          </a:p>
          <a:p>
            <a:pPr lvl="1"/>
            <a:r>
              <a:rPr lang="pt-BR" dirty="0" smtClean="0"/>
              <a:t>Somente quem possui direito de acesso deve conseguir acessar a informação</a:t>
            </a:r>
          </a:p>
          <a:p>
            <a:r>
              <a:rPr lang="pt-BR" dirty="0" smtClean="0"/>
              <a:t>Integridade:</a:t>
            </a:r>
          </a:p>
          <a:p>
            <a:pPr lvl="1"/>
            <a:r>
              <a:rPr lang="pt-BR" dirty="0" smtClean="0"/>
              <a:t>A informação não deve ser alterada na recuperação ou no transporte</a:t>
            </a:r>
          </a:p>
          <a:p>
            <a:r>
              <a:rPr lang="pt-BR" dirty="0" smtClean="0"/>
              <a:t>Disponibilidade:</a:t>
            </a:r>
          </a:p>
          <a:p>
            <a:pPr lvl="1"/>
            <a:r>
              <a:rPr lang="pt-BR" dirty="0" smtClean="0"/>
              <a:t>Quando necessária a informação deve estar disponível</a:t>
            </a:r>
          </a:p>
        </p:txBody>
      </p:sp>
      <p:pic>
        <p:nvPicPr>
          <p:cNvPr id="2050" name="Picture 2" descr="C:\Documents and Settings\marciorm\Configurações locais\Temporary Internet Files\Content.IE5\VV6Q2724\MPj0427673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742" y="1500174"/>
            <a:ext cx="1285852" cy="971421"/>
          </a:xfrm>
          <a:prstGeom prst="rect">
            <a:avLst/>
          </a:prstGeom>
          <a:noFill/>
        </p:spPr>
      </p:pic>
      <p:pic>
        <p:nvPicPr>
          <p:cNvPr id="2052" name="Picture 4" descr="C:\Documents and Settings\marciorm\Configurações locais\Temporary Internet Files\Content.IE5\AYUVMKHA\MPj0386388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9924" y="2786058"/>
            <a:ext cx="1282669" cy="1928826"/>
          </a:xfrm>
          <a:prstGeom prst="rect">
            <a:avLst/>
          </a:prstGeom>
          <a:noFill/>
        </p:spPr>
      </p:pic>
      <p:pic>
        <p:nvPicPr>
          <p:cNvPr id="2053" name="Picture 5" descr="C:\Documents and Settings\marciorm\Configurações locais\Temporary Internet Files\Content.IE5\VV6Q2724\MPj0430526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711" y="4961826"/>
            <a:ext cx="1285884" cy="1753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Funcionamento de </a:t>
            </a:r>
            <a:r>
              <a:rPr lang="en-US" i="1" dirty="0" smtClean="0"/>
              <a:t>Firewall</a:t>
            </a:r>
            <a:endParaRPr lang="en-US" i="1" dirty="0"/>
          </a:p>
        </p:txBody>
      </p:sp>
      <p:pic>
        <p:nvPicPr>
          <p:cNvPr id="38913" name="Picture 1" descr="Figura1-Firew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85926"/>
            <a:ext cx="8135784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ixaDeTexto 4"/>
          <p:cNvSpPr txBox="1"/>
          <p:nvPr/>
        </p:nvSpPr>
        <p:spPr>
          <a:xfrm>
            <a:off x="480029" y="2568355"/>
            <a:ext cx="33775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IDS: </a:t>
            </a:r>
            <a:r>
              <a:rPr lang="en-US" b="1" i="1" dirty="0" smtClean="0"/>
              <a:t>Intrusion Detection System</a:t>
            </a:r>
          </a:p>
          <a:p>
            <a:r>
              <a:rPr lang="en-US" b="1" dirty="0" smtClean="0"/>
              <a:t>IPS: </a:t>
            </a:r>
            <a:r>
              <a:rPr lang="en-US" b="1" i="1" dirty="0" smtClean="0"/>
              <a:t>Intrusion Prevention System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Metodologia ITIL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68519"/>
          </a:xfrm>
        </p:spPr>
        <p:txBody>
          <a:bodyPr>
            <a:normAutofit/>
          </a:bodyPr>
          <a:lstStyle/>
          <a:p>
            <a:r>
              <a:rPr lang="pt-BR" dirty="0" smtClean="0"/>
              <a:t>CCTA:</a:t>
            </a:r>
          </a:p>
          <a:p>
            <a:pPr lvl="1"/>
            <a:r>
              <a:rPr lang="pt-BR" dirty="0" smtClean="0"/>
              <a:t>Desenvolvedor:  CCTA (</a:t>
            </a:r>
            <a:r>
              <a:rPr lang="en-US" i="1" dirty="0" smtClean="0"/>
              <a:t>Central Computer and Telecommunications Agency</a:t>
            </a:r>
            <a:r>
              <a:rPr lang="pt-BR" dirty="0" smtClean="0"/>
              <a:t>) da Inglaterra</a:t>
            </a:r>
          </a:p>
          <a:p>
            <a:r>
              <a:rPr lang="pt-BR" dirty="0" smtClean="0"/>
              <a:t>OGC:</a:t>
            </a:r>
          </a:p>
          <a:p>
            <a:pPr lvl="1"/>
            <a:r>
              <a:rPr lang="pt-BR" dirty="0" smtClean="0"/>
              <a:t>CCTA hoje é OGC (</a:t>
            </a:r>
            <a:r>
              <a:rPr lang="en-US" i="1" dirty="0" smtClean="0"/>
              <a:t>Office Government Commerce</a:t>
            </a:r>
            <a:r>
              <a:rPr lang="pt-BR" dirty="0" smtClean="0"/>
              <a:t>)</a:t>
            </a:r>
          </a:p>
          <a:p>
            <a:r>
              <a:rPr lang="pt-BR" dirty="0" err="1" smtClean="0"/>
              <a:t>itSMF</a:t>
            </a:r>
            <a:r>
              <a:rPr lang="pt-BR" dirty="0" smtClean="0"/>
              <a:t>:</a:t>
            </a:r>
          </a:p>
          <a:p>
            <a:pPr lvl="1"/>
            <a:r>
              <a:rPr lang="pt-BR" dirty="0" smtClean="0"/>
              <a:t>Divulgador: </a:t>
            </a:r>
            <a:r>
              <a:rPr lang="pt-BR" dirty="0" err="1" smtClean="0"/>
              <a:t>itSMF</a:t>
            </a:r>
            <a:r>
              <a:rPr lang="pt-BR" dirty="0" smtClean="0"/>
              <a:t> (</a:t>
            </a:r>
            <a:r>
              <a:rPr lang="en-US" i="1" dirty="0" smtClean="0"/>
              <a:t>IT Service Management Forum</a:t>
            </a:r>
            <a:r>
              <a:rPr lang="pt-BR" dirty="0" smtClean="0"/>
              <a:t>)</a:t>
            </a:r>
          </a:p>
          <a:p>
            <a:r>
              <a:rPr lang="pt-BR" dirty="0" smtClean="0"/>
              <a:t>Objetivo:</a:t>
            </a:r>
          </a:p>
          <a:p>
            <a:pPr lvl="1"/>
            <a:r>
              <a:rPr lang="pt-BR" dirty="0" smtClean="0"/>
              <a:t>Desenvolver e promover as melhores práticas</a:t>
            </a:r>
          </a:p>
        </p:txBody>
      </p:sp>
      <p:pic>
        <p:nvPicPr>
          <p:cNvPr id="3075" name="Picture 3" descr="C:\Documents and Settings\marciorm\Configurações locais\Temporary Internet Files\Content.IE5\VV6Q2724\MPj0400685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1500174"/>
            <a:ext cx="1401110" cy="9337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Maturidade em Processos</a:t>
            </a:r>
            <a:endParaRPr lang="pt-BR" dirty="0"/>
          </a:p>
        </p:txBody>
      </p:sp>
      <p:grpSp>
        <p:nvGrpSpPr>
          <p:cNvPr id="46" name="Group 39"/>
          <p:cNvGrpSpPr>
            <a:grpSpLocks/>
          </p:cNvGrpSpPr>
          <p:nvPr/>
        </p:nvGrpSpPr>
        <p:grpSpPr bwMode="auto">
          <a:xfrm>
            <a:off x="71438" y="1752600"/>
            <a:ext cx="9072563" cy="4362451"/>
            <a:chOff x="159" y="1431"/>
            <a:chExt cx="5715" cy="2748"/>
          </a:xfrm>
        </p:grpSpPr>
        <p:sp>
          <p:nvSpPr>
            <p:cNvPr id="47" name="Text Box 36"/>
            <p:cNvSpPr txBox="1">
              <a:spLocks noChangeArrowheads="1"/>
            </p:cNvSpPr>
            <p:nvPr/>
          </p:nvSpPr>
          <p:spPr bwMode="auto">
            <a:xfrm>
              <a:off x="3016" y="2628"/>
              <a:ext cx="2858" cy="1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1" hangingPunct="1">
                <a:buFont typeface="Arial" charset="0"/>
                <a:buChar char="–"/>
              </a:pPr>
              <a:r>
                <a:rPr lang="pt-BR" sz="1400" dirty="0" smtClean="0">
                  <a:solidFill>
                    <a:schemeClr val="tx1"/>
                  </a:solidFill>
                  <a:latin typeface="Arial" charset="0"/>
                </a:rPr>
                <a:t> Não </a:t>
              </a:r>
              <a:r>
                <a:rPr lang="pt-BR" sz="1400" dirty="0">
                  <a:solidFill>
                    <a:schemeClr val="tx1"/>
                  </a:solidFill>
                  <a:latin typeface="Arial" charset="0"/>
                </a:rPr>
                <a:t>existe qualquer processo de Gestão;</a:t>
              </a:r>
            </a:p>
            <a:p>
              <a:pPr algn="l" eaLnBrk="1" hangingPunct="1">
                <a:buFont typeface="Arial" charset="0"/>
                <a:buNone/>
              </a:pPr>
              <a:endParaRPr lang="pt-BR" sz="1400" dirty="0">
                <a:solidFill>
                  <a:schemeClr val="tx1"/>
                </a:solidFill>
                <a:latin typeface="Arial" charset="0"/>
              </a:endParaRPr>
            </a:p>
            <a:p>
              <a:pPr algn="l" eaLnBrk="1" hangingPunct="1">
                <a:buFont typeface="Arial" charset="0"/>
                <a:buChar char="–"/>
              </a:pPr>
              <a:r>
                <a:rPr lang="pt-BR" sz="1400" dirty="0" smtClean="0">
                  <a:solidFill>
                    <a:schemeClr val="tx1"/>
                  </a:solidFill>
                  <a:latin typeface="Arial" charset="0"/>
                </a:rPr>
                <a:t> Processos </a:t>
              </a:r>
              <a:r>
                <a:rPr lang="en-US" sz="1400" i="1" dirty="0" err="1" smtClean="0">
                  <a:solidFill>
                    <a:schemeClr val="tx1"/>
                  </a:solidFill>
                  <a:latin typeface="Arial" charset="0"/>
                </a:rPr>
                <a:t>adhoc</a:t>
              </a:r>
              <a:r>
                <a:rPr lang="pt-BR" sz="1400" dirty="0" smtClean="0">
                  <a:solidFill>
                    <a:schemeClr val="tx1"/>
                  </a:solidFill>
                  <a:latin typeface="Arial" charset="0"/>
                </a:rPr>
                <a:t> </a:t>
              </a:r>
              <a:r>
                <a:rPr lang="pt-BR" sz="1400" dirty="0">
                  <a:solidFill>
                    <a:schemeClr val="tx1"/>
                  </a:solidFill>
                  <a:latin typeface="Arial" charset="0"/>
                </a:rPr>
                <a:t>e desorganizados;</a:t>
              </a:r>
            </a:p>
            <a:p>
              <a:pPr algn="l" eaLnBrk="1" hangingPunct="1">
                <a:buFont typeface="Arial" charset="0"/>
                <a:buNone/>
              </a:pPr>
              <a:endParaRPr lang="pt-BR" sz="1400" dirty="0">
                <a:solidFill>
                  <a:schemeClr val="tx1"/>
                </a:solidFill>
                <a:latin typeface="Arial" charset="0"/>
              </a:endParaRPr>
            </a:p>
            <a:p>
              <a:pPr algn="l" eaLnBrk="1" hangingPunct="1">
                <a:buFont typeface="Arial" charset="0"/>
                <a:buChar char="–"/>
              </a:pPr>
              <a:r>
                <a:rPr lang="pt-BR" sz="1400" dirty="0" smtClean="0">
                  <a:solidFill>
                    <a:schemeClr val="tx1"/>
                  </a:solidFill>
                  <a:latin typeface="Arial" charset="0"/>
                </a:rPr>
                <a:t> Os </a:t>
              </a:r>
              <a:r>
                <a:rPr lang="pt-BR" sz="1400" dirty="0">
                  <a:solidFill>
                    <a:schemeClr val="tx1"/>
                  </a:solidFill>
                  <a:latin typeface="Arial" charset="0"/>
                </a:rPr>
                <a:t>processos seguem um padrão regular;</a:t>
              </a:r>
            </a:p>
            <a:p>
              <a:pPr algn="l" eaLnBrk="1" hangingPunct="1">
                <a:buFont typeface="Arial" charset="0"/>
                <a:buChar char="–"/>
              </a:pPr>
              <a:endParaRPr lang="pt-BR" sz="1400" dirty="0">
                <a:solidFill>
                  <a:schemeClr val="tx1"/>
                </a:solidFill>
                <a:latin typeface="Arial" charset="0"/>
              </a:endParaRPr>
            </a:p>
            <a:p>
              <a:pPr algn="l" eaLnBrk="1" hangingPunct="1">
                <a:buFont typeface="Arial" charset="0"/>
                <a:buChar char="–"/>
              </a:pPr>
              <a:r>
                <a:rPr lang="pt-BR" sz="1400" dirty="0" smtClean="0">
                  <a:solidFill>
                    <a:schemeClr val="tx1"/>
                  </a:solidFill>
                  <a:latin typeface="Arial" charset="0"/>
                </a:rPr>
                <a:t> Os </a:t>
              </a:r>
              <a:r>
                <a:rPr lang="pt-BR" sz="1400" dirty="0">
                  <a:solidFill>
                    <a:schemeClr val="tx1"/>
                  </a:solidFill>
                  <a:latin typeface="Arial" charset="0"/>
                </a:rPr>
                <a:t>processos são documentados e comunicados;</a:t>
              </a:r>
            </a:p>
            <a:p>
              <a:pPr algn="l" eaLnBrk="1" hangingPunct="1">
                <a:buFont typeface="Arial" charset="0"/>
                <a:buNone/>
              </a:pPr>
              <a:endParaRPr lang="pt-BR" sz="1400" dirty="0">
                <a:solidFill>
                  <a:schemeClr val="tx1"/>
                </a:solidFill>
                <a:latin typeface="Arial" charset="0"/>
              </a:endParaRPr>
            </a:p>
            <a:p>
              <a:pPr algn="l" eaLnBrk="1" hangingPunct="1">
                <a:buFont typeface="Arial" charset="0"/>
                <a:buChar char="–"/>
              </a:pPr>
              <a:r>
                <a:rPr lang="pt-BR" sz="1400" dirty="0" smtClean="0">
                  <a:solidFill>
                    <a:schemeClr val="tx1"/>
                  </a:solidFill>
                  <a:latin typeface="Arial" charset="0"/>
                </a:rPr>
                <a:t> Os </a:t>
              </a:r>
              <a:r>
                <a:rPr lang="pt-BR" sz="1400" dirty="0">
                  <a:solidFill>
                    <a:schemeClr val="tx1"/>
                  </a:solidFill>
                  <a:latin typeface="Arial" charset="0"/>
                </a:rPr>
                <a:t>processos são monitorados e medidos;</a:t>
              </a:r>
            </a:p>
            <a:p>
              <a:pPr algn="l" eaLnBrk="1" hangingPunct="1">
                <a:buFont typeface="Arial" charset="0"/>
                <a:buNone/>
              </a:pPr>
              <a:endParaRPr lang="pt-BR" sz="1400" dirty="0">
                <a:solidFill>
                  <a:schemeClr val="tx1"/>
                </a:solidFill>
                <a:latin typeface="Arial" charset="0"/>
              </a:endParaRPr>
            </a:p>
            <a:p>
              <a:pPr algn="l" eaLnBrk="1" hangingPunct="1">
                <a:buFont typeface="Arial" charset="0"/>
                <a:buChar char="–"/>
              </a:pPr>
              <a:r>
                <a:rPr lang="pt-BR" sz="1400" dirty="0" smtClean="0">
                  <a:solidFill>
                    <a:schemeClr val="tx1"/>
                  </a:solidFill>
                  <a:latin typeface="Arial" charset="0"/>
                </a:rPr>
                <a:t> As </a:t>
              </a:r>
              <a:r>
                <a:rPr lang="pt-BR" sz="1400" dirty="0">
                  <a:solidFill>
                    <a:schemeClr val="tx1"/>
                  </a:solidFill>
                  <a:latin typeface="Arial" charset="0"/>
                </a:rPr>
                <a:t>melhores práticas são seguidas e automatizadas.</a:t>
              </a:r>
            </a:p>
          </p:txBody>
        </p:sp>
        <p:grpSp>
          <p:nvGrpSpPr>
            <p:cNvPr id="48" name="Group 38"/>
            <p:cNvGrpSpPr>
              <a:grpSpLocks/>
            </p:cNvGrpSpPr>
            <p:nvPr/>
          </p:nvGrpSpPr>
          <p:grpSpPr bwMode="auto">
            <a:xfrm>
              <a:off x="159" y="1431"/>
              <a:ext cx="5443" cy="2725"/>
              <a:chOff x="159" y="1431"/>
              <a:chExt cx="5443" cy="2725"/>
            </a:xfrm>
          </p:grpSpPr>
          <p:sp>
            <p:nvSpPr>
              <p:cNvPr id="49" name="Line 3"/>
              <p:cNvSpPr>
                <a:spLocks noChangeShapeType="1"/>
              </p:cNvSpPr>
              <p:nvPr/>
            </p:nvSpPr>
            <p:spPr bwMode="auto">
              <a:xfrm>
                <a:off x="612" y="2251"/>
                <a:ext cx="499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50" name="Line 4"/>
              <p:cNvSpPr>
                <a:spLocks noChangeShapeType="1"/>
              </p:cNvSpPr>
              <p:nvPr/>
            </p:nvSpPr>
            <p:spPr bwMode="auto">
              <a:xfrm>
                <a:off x="612" y="1934"/>
                <a:ext cx="0" cy="27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51" name="Line 5"/>
              <p:cNvSpPr>
                <a:spLocks noChangeShapeType="1"/>
              </p:cNvSpPr>
              <p:nvPr/>
            </p:nvSpPr>
            <p:spPr bwMode="auto">
              <a:xfrm>
                <a:off x="1502" y="1933"/>
                <a:ext cx="0" cy="27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52" name="Line 6"/>
              <p:cNvSpPr>
                <a:spLocks noChangeShapeType="1"/>
              </p:cNvSpPr>
              <p:nvPr/>
            </p:nvSpPr>
            <p:spPr bwMode="auto">
              <a:xfrm>
                <a:off x="2417" y="1933"/>
                <a:ext cx="0" cy="27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53" name="Line 7"/>
              <p:cNvSpPr>
                <a:spLocks noChangeShapeType="1"/>
              </p:cNvSpPr>
              <p:nvPr/>
            </p:nvSpPr>
            <p:spPr bwMode="auto">
              <a:xfrm>
                <a:off x="3334" y="1934"/>
                <a:ext cx="0" cy="27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54" name="Line 8"/>
              <p:cNvSpPr>
                <a:spLocks noChangeShapeType="1"/>
              </p:cNvSpPr>
              <p:nvPr/>
            </p:nvSpPr>
            <p:spPr bwMode="auto">
              <a:xfrm>
                <a:off x="4241" y="1933"/>
                <a:ext cx="0" cy="27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55" name="Text Box 9"/>
              <p:cNvSpPr txBox="1">
                <a:spLocks noChangeArrowheads="1"/>
              </p:cNvSpPr>
              <p:nvPr/>
            </p:nvSpPr>
            <p:spPr bwMode="auto">
              <a:xfrm>
                <a:off x="509" y="1719"/>
                <a:ext cx="19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1" hangingPunct="1"/>
                <a:r>
                  <a:rPr lang="pt-BR" sz="1800">
                    <a:solidFill>
                      <a:schemeClr val="tx1"/>
                    </a:solidFill>
                    <a:latin typeface="Arial" charset="0"/>
                  </a:rPr>
                  <a:t>0</a:t>
                </a:r>
              </a:p>
            </p:txBody>
          </p:sp>
          <p:sp>
            <p:nvSpPr>
              <p:cNvPr id="56" name="Text Box 10"/>
              <p:cNvSpPr txBox="1">
                <a:spLocks noChangeArrowheads="1"/>
              </p:cNvSpPr>
              <p:nvPr/>
            </p:nvSpPr>
            <p:spPr bwMode="auto">
              <a:xfrm>
                <a:off x="1399" y="1719"/>
                <a:ext cx="19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1" hangingPunct="1"/>
                <a:r>
                  <a:rPr lang="pt-BR" sz="1800">
                    <a:solidFill>
                      <a:schemeClr val="tx1"/>
                    </a:solidFill>
                    <a:latin typeface="Arial" charset="0"/>
                  </a:rPr>
                  <a:t>1</a:t>
                </a:r>
              </a:p>
            </p:txBody>
          </p:sp>
          <p:sp>
            <p:nvSpPr>
              <p:cNvPr id="57" name="Text Box 11"/>
              <p:cNvSpPr txBox="1">
                <a:spLocks noChangeArrowheads="1"/>
              </p:cNvSpPr>
              <p:nvPr/>
            </p:nvSpPr>
            <p:spPr bwMode="auto">
              <a:xfrm>
                <a:off x="2314" y="1719"/>
                <a:ext cx="19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1" hangingPunct="1"/>
                <a:r>
                  <a:rPr lang="pt-BR" sz="1800">
                    <a:solidFill>
                      <a:schemeClr val="tx1"/>
                    </a:solidFill>
                    <a:latin typeface="Arial" charset="0"/>
                  </a:rPr>
                  <a:t>2</a:t>
                </a:r>
              </a:p>
            </p:txBody>
          </p:sp>
          <p:sp>
            <p:nvSpPr>
              <p:cNvPr id="58" name="Text Box 12"/>
              <p:cNvSpPr txBox="1">
                <a:spLocks noChangeArrowheads="1"/>
              </p:cNvSpPr>
              <p:nvPr/>
            </p:nvSpPr>
            <p:spPr bwMode="auto">
              <a:xfrm>
                <a:off x="3243" y="1719"/>
                <a:ext cx="19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1" hangingPunct="1"/>
                <a:r>
                  <a:rPr lang="pt-BR" sz="1800">
                    <a:solidFill>
                      <a:schemeClr val="tx1"/>
                    </a:solidFill>
                    <a:latin typeface="Arial" charset="0"/>
                  </a:rPr>
                  <a:t>3</a:t>
                </a:r>
              </a:p>
            </p:txBody>
          </p:sp>
          <p:sp>
            <p:nvSpPr>
              <p:cNvPr id="59" name="Text Box 13"/>
              <p:cNvSpPr txBox="1">
                <a:spLocks noChangeArrowheads="1"/>
              </p:cNvSpPr>
              <p:nvPr/>
            </p:nvSpPr>
            <p:spPr bwMode="auto">
              <a:xfrm>
                <a:off x="4121" y="1719"/>
                <a:ext cx="19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1" hangingPunct="1"/>
                <a:r>
                  <a:rPr lang="pt-BR" sz="1800">
                    <a:solidFill>
                      <a:schemeClr val="tx1"/>
                    </a:solidFill>
                    <a:latin typeface="Arial" charset="0"/>
                  </a:rPr>
                  <a:t>4</a:t>
                </a:r>
              </a:p>
            </p:txBody>
          </p:sp>
          <p:sp>
            <p:nvSpPr>
              <p:cNvPr id="60" name="Text Box 14"/>
              <p:cNvSpPr txBox="1">
                <a:spLocks noChangeArrowheads="1"/>
              </p:cNvSpPr>
              <p:nvPr/>
            </p:nvSpPr>
            <p:spPr bwMode="auto">
              <a:xfrm>
                <a:off x="5043" y="1707"/>
                <a:ext cx="19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1" hangingPunct="1"/>
                <a:r>
                  <a:rPr lang="pt-BR" sz="1800">
                    <a:solidFill>
                      <a:schemeClr val="tx1"/>
                    </a:solidFill>
                    <a:latin typeface="Arial" charset="0"/>
                  </a:rPr>
                  <a:t>5</a:t>
                </a:r>
              </a:p>
            </p:txBody>
          </p:sp>
          <p:sp>
            <p:nvSpPr>
              <p:cNvPr id="61" name="Line 15"/>
              <p:cNvSpPr>
                <a:spLocks noChangeShapeType="1"/>
              </p:cNvSpPr>
              <p:nvPr/>
            </p:nvSpPr>
            <p:spPr bwMode="auto">
              <a:xfrm>
                <a:off x="5148" y="1933"/>
                <a:ext cx="0" cy="27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62" name="Text Box 16"/>
              <p:cNvSpPr txBox="1">
                <a:spLocks noChangeArrowheads="1"/>
              </p:cNvSpPr>
              <p:nvPr/>
            </p:nvSpPr>
            <p:spPr bwMode="auto">
              <a:xfrm>
                <a:off x="359" y="1431"/>
                <a:ext cx="479" cy="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pt-BR" sz="1600" b="1">
                    <a:solidFill>
                      <a:schemeClr val="tx1"/>
                    </a:solidFill>
                    <a:latin typeface="Arial" charset="0"/>
                  </a:rPr>
                  <a:t>Não</a:t>
                </a:r>
              </a:p>
              <a:p>
                <a:pPr eaLnBrk="1" hangingPunct="1"/>
                <a:r>
                  <a:rPr lang="pt-BR" sz="1600" b="1">
                    <a:solidFill>
                      <a:schemeClr val="tx1"/>
                    </a:solidFill>
                    <a:latin typeface="Arial" charset="0"/>
                  </a:rPr>
                  <a:t>existe</a:t>
                </a:r>
              </a:p>
            </p:txBody>
          </p:sp>
          <p:sp>
            <p:nvSpPr>
              <p:cNvPr id="63" name="Text Box 17"/>
              <p:cNvSpPr txBox="1">
                <a:spLocks noChangeArrowheads="1"/>
              </p:cNvSpPr>
              <p:nvPr/>
            </p:nvSpPr>
            <p:spPr bwMode="auto">
              <a:xfrm>
                <a:off x="1280" y="1552"/>
                <a:ext cx="48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1" hangingPunct="1"/>
                <a:r>
                  <a:rPr lang="pt-BR" sz="1600" b="1">
                    <a:solidFill>
                      <a:schemeClr val="tx1"/>
                    </a:solidFill>
                    <a:latin typeface="Arial" charset="0"/>
                  </a:rPr>
                  <a:t>Inicial</a:t>
                </a:r>
              </a:p>
            </p:txBody>
          </p:sp>
          <p:sp>
            <p:nvSpPr>
              <p:cNvPr id="64" name="Text Box 18"/>
              <p:cNvSpPr txBox="1">
                <a:spLocks noChangeArrowheads="1"/>
              </p:cNvSpPr>
              <p:nvPr/>
            </p:nvSpPr>
            <p:spPr bwMode="auto">
              <a:xfrm>
                <a:off x="2060" y="1552"/>
                <a:ext cx="73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1" hangingPunct="1"/>
                <a:r>
                  <a:rPr lang="pt-BR" sz="1600" b="1">
                    <a:solidFill>
                      <a:schemeClr val="tx1"/>
                    </a:solidFill>
                    <a:latin typeface="Arial" charset="0"/>
                  </a:rPr>
                  <a:t>Repetitivo</a:t>
                </a:r>
              </a:p>
            </p:txBody>
          </p:sp>
          <p:sp>
            <p:nvSpPr>
              <p:cNvPr id="65" name="Text Box 19"/>
              <p:cNvSpPr txBox="1">
                <a:spLocks noChangeArrowheads="1"/>
              </p:cNvSpPr>
              <p:nvPr/>
            </p:nvSpPr>
            <p:spPr bwMode="auto">
              <a:xfrm>
                <a:off x="3016" y="1552"/>
                <a:ext cx="6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1" hangingPunct="1"/>
                <a:r>
                  <a:rPr lang="pt-BR" sz="1600" b="1">
                    <a:solidFill>
                      <a:schemeClr val="tx1"/>
                    </a:solidFill>
                    <a:latin typeface="Arial" charset="0"/>
                  </a:rPr>
                  <a:t>Definido</a:t>
                </a:r>
              </a:p>
            </p:txBody>
          </p:sp>
          <p:sp>
            <p:nvSpPr>
              <p:cNvPr id="66" name="Text Box 20"/>
              <p:cNvSpPr txBox="1">
                <a:spLocks noChangeArrowheads="1"/>
              </p:cNvSpPr>
              <p:nvPr/>
            </p:nvSpPr>
            <p:spPr bwMode="auto">
              <a:xfrm>
                <a:off x="3833" y="1552"/>
                <a:ext cx="82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1" hangingPunct="1"/>
                <a:r>
                  <a:rPr lang="pt-BR" sz="1600" b="1">
                    <a:solidFill>
                      <a:schemeClr val="tx1"/>
                    </a:solidFill>
                    <a:latin typeface="Arial" charset="0"/>
                  </a:rPr>
                  <a:t>Gerenciado</a:t>
                </a:r>
              </a:p>
            </p:txBody>
          </p:sp>
          <p:sp>
            <p:nvSpPr>
              <p:cNvPr id="67" name="Text Box 21"/>
              <p:cNvSpPr txBox="1">
                <a:spLocks noChangeArrowheads="1"/>
              </p:cNvSpPr>
              <p:nvPr/>
            </p:nvSpPr>
            <p:spPr bwMode="auto">
              <a:xfrm>
                <a:off x="4785" y="1552"/>
                <a:ext cx="7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1" hangingPunct="1"/>
                <a:r>
                  <a:rPr lang="pt-BR" sz="1600" b="1">
                    <a:solidFill>
                      <a:schemeClr val="tx1"/>
                    </a:solidFill>
                    <a:latin typeface="Arial" charset="0"/>
                  </a:rPr>
                  <a:t>Otimizado</a:t>
                </a:r>
              </a:p>
            </p:txBody>
          </p:sp>
          <p:sp>
            <p:nvSpPr>
              <p:cNvPr id="68" name="Text Box 22"/>
              <p:cNvSpPr txBox="1">
                <a:spLocks noChangeArrowheads="1"/>
              </p:cNvSpPr>
              <p:nvPr/>
            </p:nvSpPr>
            <p:spPr bwMode="auto">
              <a:xfrm>
                <a:off x="159" y="2397"/>
                <a:ext cx="1740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1" hangingPunct="1"/>
                <a:r>
                  <a:rPr lang="pt-BR" sz="1800" b="1" dirty="0" smtClean="0">
                    <a:solidFill>
                      <a:schemeClr val="tx1"/>
                    </a:solidFill>
                    <a:latin typeface="Arial" charset="0"/>
                  </a:rPr>
                  <a:t>Legenda dos sím</a:t>
                </a:r>
                <a:r>
                  <a:rPr lang="pt-BR" b="1" dirty="0" smtClean="0">
                    <a:latin typeface="Arial" charset="0"/>
                  </a:rPr>
                  <a:t>bolos:</a:t>
                </a:r>
                <a:endParaRPr lang="pt-BR" sz="1800" b="1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69" name="AutoShape 23"/>
              <p:cNvSpPr>
                <a:spLocks noChangeArrowheads="1"/>
              </p:cNvSpPr>
              <p:nvPr/>
            </p:nvSpPr>
            <p:spPr bwMode="auto">
              <a:xfrm>
                <a:off x="2336" y="2160"/>
                <a:ext cx="181" cy="181"/>
              </a:xfrm>
              <a:prstGeom prst="irregularSeal2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70" name="Rectangle 24"/>
              <p:cNvSpPr>
                <a:spLocks noChangeArrowheads="1"/>
              </p:cNvSpPr>
              <p:nvPr/>
            </p:nvSpPr>
            <p:spPr bwMode="auto">
              <a:xfrm>
                <a:off x="2789" y="2160"/>
                <a:ext cx="182" cy="181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71" name="AutoShape 25"/>
              <p:cNvSpPr>
                <a:spLocks noChangeArrowheads="1"/>
              </p:cNvSpPr>
              <p:nvPr/>
            </p:nvSpPr>
            <p:spPr bwMode="auto">
              <a:xfrm>
                <a:off x="3152" y="2115"/>
                <a:ext cx="182" cy="226"/>
              </a:xfrm>
              <a:prstGeom prst="upArrow">
                <a:avLst>
                  <a:gd name="adj1" fmla="val 50000"/>
                  <a:gd name="adj2" fmla="val 31044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72" name="AutoShape 26"/>
              <p:cNvSpPr>
                <a:spLocks noChangeArrowheads="1"/>
              </p:cNvSpPr>
              <p:nvPr/>
            </p:nvSpPr>
            <p:spPr bwMode="auto">
              <a:xfrm>
                <a:off x="5057" y="2160"/>
                <a:ext cx="182" cy="136"/>
              </a:xfrm>
              <a:prstGeom prst="star5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pt-BR"/>
              </a:p>
            </p:txBody>
          </p:sp>
          <p:sp>
            <p:nvSpPr>
              <p:cNvPr id="73" name="AutoShape 27"/>
              <p:cNvSpPr>
                <a:spLocks noChangeArrowheads="1"/>
              </p:cNvSpPr>
              <p:nvPr/>
            </p:nvSpPr>
            <p:spPr bwMode="auto">
              <a:xfrm>
                <a:off x="204" y="2660"/>
                <a:ext cx="181" cy="181"/>
              </a:xfrm>
              <a:prstGeom prst="irregularSeal2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74" name="Text Box 28"/>
              <p:cNvSpPr txBox="1">
                <a:spLocks noChangeArrowheads="1"/>
              </p:cNvSpPr>
              <p:nvPr/>
            </p:nvSpPr>
            <p:spPr bwMode="auto">
              <a:xfrm>
                <a:off x="431" y="2659"/>
                <a:ext cx="138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1" hangingPunct="1"/>
                <a:r>
                  <a:rPr lang="pt-BR" sz="1400">
                    <a:solidFill>
                      <a:schemeClr val="tx1"/>
                    </a:solidFill>
                    <a:latin typeface="Arial" charset="0"/>
                  </a:rPr>
                  <a:t>Estágio atual da empresa</a:t>
                </a:r>
              </a:p>
            </p:txBody>
          </p:sp>
          <p:sp>
            <p:nvSpPr>
              <p:cNvPr id="75" name="Rectangle 29"/>
              <p:cNvSpPr>
                <a:spLocks noChangeArrowheads="1"/>
              </p:cNvSpPr>
              <p:nvPr/>
            </p:nvSpPr>
            <p:spPr bwMode="auto">
              <a:xfrm>
                <a:off x="204" y="2977"/>
                <a:ext cx="182" cy="181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76" name="AutoShape 30"/>
              <p:cNvSpPr>
                <a:spLocks noChangeArrowheads="1"/>
              </p:cNvSpPr>
              <p:nvPr/>
            </p:nvSpPr>
            <p:spPr bwMode="auto">
              <a:xfrm>
                <a:off x="204" y="3295"/>
                <a:ext cx="182" cy="226"/>
              </a:xfrm>
              <a:prstGeom prst="upArrow">
                <a:avLst>
                  <a:gd name="adj1" fmla="val 50000"/>
                  <a:gd name="adj2" fmla="val 31044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77" name="AutoShape 31"/>
              <p:cNvSpPr>
                <a:spLocks noChangeArrowheads="1"/>
              </p:cNvSpPr>
              <p:nvPr/>
            </p:nvSpPr>
            <p:spPr bwMode="auto">
              <a:xfrm>
                <a:off x="204" y="3658"/>
                <a:ext cx="182" cy="136"/>
              </a:xfrm>
              <a:prstGeom prst="star5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pt-BR"/>
              </a:p>
            </p:txBody>
          </p:sp>
          <p:sp>
            <p:nvSpPr>
              <p:cNvPr id="78" name="Text Box 32"/>
              <p:cNvSpPr txBox="1">
                <a:spLocks noChangeArrowheads="1"/>
              </p:cNvSpPr>
              <p:nvPr/>
            </p:nvSpPr>
            <p:spPr bwMode="auto">
              <a:xfrm>
                <a:off x="431" y="2976"/>
                <a:ext cx="180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1" hangingPunct="1"/>
                <a:r>
                  <a:rPr lang="pt-BR" sz="1400">
                    <a:solidFill>
                      <a:schemeClr val="tx1"/>
                    </a:solidFill>
                    <a:latin typeface="Arial" charset="0"/>
                  </a:rPr>
                  <a:t>Status dos padrões Internacionais</a:t>
                </a:r>
              </a:p>
            </p:txBody>
          </p:sp>
          <p:sp>
            <p:nvSpPr>
              <p:cNvPr id="79" name="Text Box 33"/>
              <p:cNvSpPr txBox="1">
                <a:spLocks noChangeArrowheads="1"/>
              </p:cNvSpPr>
              <p:nvPr/>
            </p:nvSpPr>
            <p:spPr bwMode="auto">
              <a:xfrm>
                <a:off x="433" y="3294"/>
                <a:ext cx="1537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1" hangingPunct="1"/>
                <a:r>
                  <a:rPr lang="pt-BR" sz="1400">
                    <a:solidFill>
                      <a:schemeClr val="tx1"/>
                    </a:solidFill>
                    <a:latin typeface="Arial" charset="0"/>
                  </a:rPr>
                  <a:t>Estágio corrente da indústria</a:t>
                </a:r>
              </a:p>
            </p:txBody>
          </p:sp>
          <p:sp>
            <p:nvSpPr>
              <p:cNvPr id="80" name="Text Box 34"/>
              <p:cNvSpPr txBox="1">
                <a:spLocks noChangeArrowheads="1"/>
              </p:cNvSpPr>
              <p:nvPr/>
            </p:nvSpPr>
            <p:spPr bwMode="auto">
              <a:xfrm>
                <a:off x="431" y="3611"/>
                <a:ext cx="123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1" hangingPunct="1"/>
                <a:r>
                  <a:rPr lang="pt-BR" sz="1400">
                    <a:solidFill>
                      <a:schemeClr val="tx1"/>
                    </a:solidFill>
                    <a:latin typeface="Arial" charset="0"/>
                  </a:rPr>
                  <a:t>Estratégia da empresa</a:t>
                </a:r>
              </a:p>
            </p:txBody>
          </p:sp>
          <p:sp>
            <p:nvSpPr>
              <p:cNvPr id="81" name="Line 35"/>
              <p:cNvSpPr>
                <a:spLocks noChangeShapeType="1"/>
              </p:cNvSpPr>
              <p:nvPr/>
            </p:nvSpPr>
            <p:spPr bwMode="auto">
              <a:xfrm>
                <a:off x="2245" y="2704"/>
                <a:ext cx="0" cy="145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82" name="Text Box 37"/>
              <p:cNvSpPr txBox="1">
                <a:spLocks noChangeArrowheads="1"/>
              </p:cNvSpPr>
              <p:nvPr/>
            </p:nvSpPr>
            <p:spPr bwMode="auto">
              <a:xfrm>
                <a:off x="2245" y="2624"/>
                <a:ext cx="786" cy="15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1" hangingPunct="1"/>
                <a:r>
                  <a:rPr lang="pt-BR" sz="1400">
                    <a:solidFill>
                      <a:schemeClr val="tx1"/>
                    </a:solidFill>
                    <a:latin typeface="Arial" charset="0"/>
                  </a:rPr>
                  <a:t>0 Não existe</a:t>
                </a:r>
              </a:p>
              <a:p>
                <a:pPr algn="l" eaLnBrk="1" hangingPunct="1"/>
                <a:endParaRPr lang="pt-BR" sz="1400">
                  <a:solidFill>
                    <a:schemeClr val="tx1"/>
                  </a:solidFill>
                  <a:latin typeface="Arial" charset="0"/>
                </a:endParaRPr>
              </a:p>
              <a:p>
                <a:pPr algn="l" eaLnBrk="1" hangingPunct="1"/>
                <a:r>
                  <a:rPr lang="pt-BR" sz="1400">
                    <a:solidFill>
                      <a:schemeClr val="tx1"/>
                    </a:solidFill>
                    <a:latin typeface="Arial" charset="0"/>
                  </a:rPr>
                  <a:t>1 Inicial</a:t>
                </a:r>
              </a:p>
              <a:p>
                <a:pPr algn="l" eaLnBrk="1" hangingPunct="1"/>
                <a:endParaRPr lang="pt-BR" sz="1400">
                  <a:solidFill>
                    <a:schemeClr val="tx1"/>
                  </a:solidFill>
                  <a:latin typeface="Arial" charset="0"/>
                </a:endParaRPr>
              </a:p>
              <a:p>
                <a:pPr algn="l" eaLnBrk="1" hangingPunct="1"/>
                <a:r>
                  <a:rPr lang="pt-BR" sz="1400">
                    <a:solidFill>
                      <a:schemeClr val="tx1"/>
                    </a:solidFill>
                    <a:latin typeface="Arial" charset="0"/>
                  </a:rPr>
                  <a:t>2 Repetitivo</a:t>
                </a:r>
              </a:p>
              <a:p>
                <a:pPr algn="l" eaLnBrk="1" hangingPunct="1"/>
                <a:endParaRPr lang="pt-BR" sz="1400">
                  <a:solidFill>
                    <a:schemeClr val="tx1"/>
                  </a:solidFill>
                  <a:latin typeface="Arial" charset="0"/>
                </a:endParaRPr>
              </a:p>
              <a:p>
                <a:pPr algn="l" eaLnBrk="1" hangingPunct="1"/>
                <a:r>
                  <a:rPr lang="pt-BR" sz="1400">
                    <a:solidFill>
                      <a:schemeClr val="tx1"/>
                    </a:solidFill>
                    <a:latin typeface="Arial" charset="0"/>
                  </a:rPr>
                  <a:t>3 Definido</a:t>
                </a:r>
              </a:p>
              <a:p>
                <a:pPr algn="l" eaLnBrk="1" hangingPunct="1"/>
                <a:endParaRPr lang="pt-BR" sz="1400">
                  <a:solidFill>
                    <a:schemeClr val="tx1"/>
                  </a:solidFill>
                  <a:latin typeface="Arial" charset="0"/>
                </a:endParaRPr>
              </a:p>
              <a:p>
                <a:pPr algn="l" eaLnBrk="1" hangingPunct="1"/>
                <a:r>
                  <a:rPr lang="pt-BR" sz="1400">
                    <a:solidFill>
                      <a:schemeClr val="tx1"/>
                    </a:solidFill>
                    <a:latin typeface="Arial" charset="0"/>
                  </a:rPr>
                  <a:t>4 Gerenciado</a:t>
                </a:r>
              </a:p>
              <a:p>
                <a:pPr algn="l" eaLnBrk="1" hangingPunct="1"/>
                <a:endParaRPr lang="pt-BR" sz="1400">
                  <a:solidFill>
                    <a:schemeClr val="tx1"/>
                  </a:solidFill>
                  <a:latin typeface="Arial" charset="0"/>
                </a:endParaRPr>
              </a:p>
              <a:p>
                <a:pPr algn="l" eaLnBrk="1" hangingPunct="1"/>
                <a:r>
                  <a:rPr lang="pt-BR" sz="1400">
                    <a:solidFill>
                      <a:schemeClr val="tx1"/>
                    </a:solidFill>
                    <a:latin typeface="Arial" charset="0"/>
                  </a:rPr>
                  <a:t>5 Otimizado</a:t>
                </a:r>
              </a:p>
            </p:txBody>
          </p:sp>
        </p:grpSp>
      </p:grpSp>
      <p:sp>
        <p:nvSpPr>
          <p:cNvPr id="83" name="Text Box 22"/>
          <p:cNvSpPr txBox="1">
            <a:spLocks noChangeArrowheads="1"/>
          </p:cNvSpPr>
          <p:nvPr/>
        </p:nvSpPr>
        <p:spPr bwMode="auto">
          <a:xfrm>
            <a:off x="3381341" y="3286124"/>
            <a:ext cx="38651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1" hangingPunct="1"/>
            <a:r>
              <a:rPr lang="pt-BR" sz="1800" b="1" dirty="0" smtClean="0">
                <a:solidFill>
                  <a:schemeClr val="tx1"/>
                </a:solidFill>
                <a:latin typeface="Arial" charset="0"/>
              </a:rPr>
              <a:t>Legenda para o ranking utilizado:</a:t>
            </a:r>
            <a:endParaRPr lang="pt-BR" sz="1800" b="1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ITIL Visão Geral</a:t>
            </a:r>
            <a:endParaRPr lang="pt-BR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23850" y="1746271"/>
            <a:ext cx="1317625" cy="4754563"/>
          </a:xfrm>
          <a:prstGeom prst="rect">
            <a:avLst/>
          </a:prstGeom>
          <a:gradFill rotWithShape="0">
            <a:gsLst>
              <a:gs pos="0">
                <a:srgbClr val="C0C0C0"/>
              </a:gs>
              <a:gs pos="100000">
                <a:srgbClr val="C0C0C0">
                  <a:gamma/>
                  <a:shade val="86275"/>
                  <a:invGamma/>
                </a:srgb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7575550" y="1746271"/>
            <a:ext cx="1317625" cy="4754563"/>
          </a:xfrm>
          <a:prstGeom prst="rect">
            <a:avLst/>
          </a:prstGeom>
          <a:gradFill rotWithShape="0">
            <a:gsLst>
              <a:gs pos="0">
                <a:srgbClr val="C0C0C0"/>
              </a:gs>
              <a:gs pos="100000">
                <a:srgbClr val="C0C0C0">
                  <a:gamma/>
                  <a:shade val="86275"/>
                  <a:invGamma/>
                </a:srgb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063625" y="2025671"/>
            <a:ext cx="7089775" cy="839788"/>
          </a:xfrm>
          <a:prstGeom prst="rect">
            <a:avLst/>
          </a:prstGeom>
          <a:gradFill rotWithShape="0">
            <a:gsLst>
              <a:gs pos="0">
                <a:srgbClr val="33CC33"/>
              </a:gs>
              <a:gs pos="100000">
                <a:srgbClr val="33CC33">
                  <a:gamma/>
                  <a:tint val="0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063625" y="5381646"/>
            <a:ext cx="7089775" cy="839788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063625" y="3005159"/>
            <a:ext cx="1322388" cy="2236787"/>
          </a:xfrm>
          <a:prstGeom prst="rect">
            <a:avLst/>
          </a:prstGeom>
          <a:gradFill rotWithShape="0">
            <a:gsLst>
              <a:gs pos="0">
                <a:srgbClr val="0066FF"/>
              </a:gs>
              <a:gs pos="100000">
                <a:srgbClr val="0066FF">
                  <a:gamma/>
                  <a:tint val="0"/>
                  <a:invGamma/>
                </a:srgb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6831013" y="3005159"/>
            <a:ext cx="1322387" cy="2236787"/>
          </a:xfrm>
          <a:prstGeom prst="rect">
            <a:avLst/>
          </a:prstGeom>
          <a:gradFill rotWithShape="0">
            <a:gsLst>
              <a:gs pos="0">
                <a:srgbClr val="FF6600">
                  <a:gamma/>
                  <a:tint val="2745"/>
                  <a:invGamma/>
                </a:srgbClr>
              </a:gs>
              <a:gs pos="100000">
                <a:srgbClr val="FF660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2546350" y="3005159"/>
            <a:ext cx="4124325" cy="2236787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grpSp>
        <p:nvGrpSpPr>
          <p:cNvPr id="11" name="Group 11"/>
          <p:cNvGrpSpPr>
            <a:grpSpLocks/>
          </p:cNvGrpSpPr>
          <p:nvPr/>
        </p:nvGrpSpPr>
        <p:grpSpPr bwMode="auto">
          <a:xfrm>
            <a:off x="2632075" y="3913209"/>
            <a:ext cx="3952875" cy="1258887"/>
            <a:chOff x="1728" y="2016"/>
            <a:chExt cx="2304" cy="864"/>
          </a:xfrm>
        </p:grpSpPr>
        <p:grpSp>
          <p:nvGrpSpPr>
            <p:cNvPr id="12" name="Group 12"/>
            <p:cNvGrpSpPr>
              <a:grpSpLocks/>
            </p:cNvGrpSpPr>
            <p:nvPr/>
          </p:nvGrpSpPr>
          <p:grpSpPr bwMode="auto">
            <a:xfrm>
              <a:off x="1728" y="2016"/>
              <a:ext cx="2304" cy="864"/>
              <a:chOff x="1728" y="1968"/>
              <a:chExt cx="2304" cy="864"/>
            </a:xfrm>
          </p:grpSpPr>
          <p:sp>
            <p:nvSpPr>
              <p:cNvPr id="15" name="Line 13"/>
              <p:cNvSpPr>
                <a:spLocks noChangeShapeType="1"/>
              </p:cNvSpPr>
              <p:nvPr/>
            </p:nvSpPr>
            <p:spPr bwMode="auto">
              <a:xfrm>
                <a:off x="1728" y="1968"/>
                <a:ext cx="0" cy="86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6" name="Line 14"/>
              <p:cNvSpPr>
                <a:spLocks noChangeShapeType="1"/>
              </p:cNvSpPr>
              <p:nvPr/>
            </p:nvSpPr>
            <p:spPr bwMode="auto">
              <a:xfrm>
                <a:off x="1728" y="2832"/>
                <a:ext cx="230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7" name="Line 15"/>
              <p:cNvSpPr>
                <a:spLocks noChangeShapeType="1"/>
              </p:cNvSpPr>
              <p:nvPr/>
            </p:nvSpPr>
            <p:spPr bwMode="auto">
              <a:xfrm flipV="1">
                <a:off x="4032" y="254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8" name="Line 16"/>
              <p:cNvSpPr>
                <a:spLocks noChangeShapeType="1"/>
              </p:cNvSpPr>
              <p:nvPr/>
            </p:nvSpPr>
            <p:spPr bwMode="auto">
              <a:xfrm>
                <a:off x="1728" y="1968"/>
                <a:ext cx="2304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BR"/>
              </a:p>
            </p:txBody>
          </p:sp>
        </p:grpSp>
        <p:sp>
          <p:nvSpPr>
            <p:cNvPr id="13" name="Rectangle 17"/>
            <p:cNvSpPr>
              <a:spLocks noChangeArrowheads="1"/>
            </p:cNvSpPr>
            <p:nvPr/>
          </p:nvSpPr>
          <p:spPr bwMode="auto">
            <a:xfrm>
              <a:off x="1728" y="2592"/>
              <a:ext cx="2304" cy="288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4" name="AutoShape 18"/>
            <p:cNvSpPr>
              <a:spLocks noChangeArrowheads="1"/>
            </p:cNvSpPr>
            <p:nvPr/>
          </p:nvSpPr>
          <p:spPr bwMode="auto">
            <a:xfrm>
              <a:off x="1728" y="2016"/>
              <a:ext cx="2304" cy="576"/>
            </a:xfrm>
            <a:prstGeom prst="rtTriangle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</p:grpSp>
      <p:grpSp>
        <p:nvGrpSpPr>
          <p:cNvPr id="19" name="Group 19"/>
          <p:cNvGrpSpPr>
            <a:grpSpLocks/>
          </p:cNvGrpSpPr>
          <p:nvPr/>
        </p:nvGrpSpPr>
        <p:grpSpPr bwMode="auto">
          <a:xfrm rot="-10800000">
            <a:off x="2632075" y="3424259"/>
            <a:ext cx="3952875" cy="1258887"/>
            <a:chOff x="1728" y="2016"/>
            <a:chExt cx="2304" cy="864"/>
          </a:xfrm>
        </p:grpSpPr>
        <p:grpSp>
          <p:nvGrpSpPr>
            <p:cNvPr id="20" name="Group 20"/>
            <p:cNvGrpSpPr>
              <a:grpSpLocks/>
            </p:cNvGrpSpPr>
            <p:nvPr/>
          </p:nvGrpSpPr>
          <p:grpSpPr bwMode="auto">
            <a:xfrm>
              <a:off x="1728" y="2016"/>
              <a:ext cx="2304" cy="864"/>
              <a:chOff x="1728" y="1968"/>
              <a:chExt cx="2304" cy="864"/>
            </a:xfrm>
          </p:grpSpPr>
          <p:sp>
            <p:nvSpPr>
              <p:cNvPr id="23" name="Line 21"/>
              <p:cNvSpPr>
                <a:spLocks noChangeShapeType="1"/>
              </p:cNvSpPr>
              <p:nvPr/>
            </p:nvSpPr>
            <p:spPr bwMode="auto">
              <a:xfrm>
                <a:off x="1728" y="1968"/>
                <a:ext cx="0" cy="86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24" name="Line 22"/>
              <p:cNvSpPr>
                <a:spLocks noChangeShapeType="1"/>
              </p:cNvSpPr>
              <p:nvPr/>
            </p:nvSpPr>
            <p:spPr bwMode="auto">
              <a:xfrm>
                <a:off x="1728" y="2832"/>
                <a:ext cx="230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25" name="Line 23"/>
              <p:cNvSpPr>
                <a:spLocks noChangeShapeType="1"/>
              </p:cNvSpPr>
              <p:nvPr/>
            </p:nvSpPr>
            <p:spPr bwMode="auto">
              <a:xfrm flipV="1">
                <a:off x="4032" y="254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26" name="Line 24"/>
              <p:cNvSpPr>
                <a:spLocks noChangeShapeType="1"/>
              </p:cNvSpPr>
              <p:nvPr/>
            </p:nvSpPr>
            <p:spPr bwMode="auto">
              <a:xfrm>
                <a:off x="1728" y="1968"/>
                <a:ext cx="2304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BR"/>
              </a:p>
            </p:txBody>
          </p:sp>
        </p:grpSp>
        <p:sp>
          <p:nvSpPr>
            <p:cNvPr id="21" name="Rectangle 25"/>
            <p:cNvSpPr>
              <a:spLocks noChangeArrowheads="1"/>
            </p:cNvSpPr>
            <p:nvPr/>
          </p:nvSpPr>
          <p:spPr bwMode="auto">
            <a:xfrm>
              <a:off x="1728" y="2592"/>
              <a:ext cx="2304" cy="288"/>
            </a:xfrm>
            <a:prstGeom prst="rect">
              <a:avLst/>
            </a:prstGeom>
            <a:solidFill>
              <a:srgbClr val="9999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22" name="AutoShape 26"/>
            <p:cNvSpPr>
              <a:spLocks noChangeArrowheads="1"/>
            </p:cNvSpPr>
            <p:nvPr/>
          </p:nvSpPr>
          <p:spPr bwMode="auto">
            <a:xfrm>
              <a:off x="1728" y="2016"/>
              <a:ext cx="2304" cy="576"/>
            </a:xfrm>
            <a:prstGeom prst="rtTriangle">
              <a:avLst/>
            </a:prstGeom>
            <a:solidFill>
              <a:srgbClr val="9999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</p:grpSp>
      <p:sp>
        <p:nvSpPr>
          <p:cNvPr id="27" name="Rectangle 27"/>
          <p:cNvSpPr>
            <a:spLocks noChangeArrowheads="1"/>
          </p:cNvSpPr>
          <p:nvPr/>
        </p:nvSpPr>
        <p:spPr bwMode="auto">
          <a:xfrm>
            <a:off x="2632075" y="2295546"/>
            <a:ext cx="417195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500" b="1" i="1">
                <a:solidFill>
                  <a:srgbClr val="000000"/>
                </a:solidFill>
                <a:latin typeface="Arial" charset="0"/>
              </a:rPr>
              <a:t>Planning to Implement Service Management</a:t>
            </a:r>
          </a:p>
        </p:txBody>
      </p:sp>
      <p:sp>
        <p:nvSpPr>
          <p:cNvPr id="28" name="Rectangle 28"/>
          <p:cNvSpPr>
            <a:spLocks noChangeArrowheads="1"/>
          </p:cNvSpPr>
          <p:nvPr/>
        </p:nvSpPr>
        <p:spPr bwMode="auto">
          <a:xfrm>
            <a:off x="3570288" y="3076596"/>
            <a:ext cx="208121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500" b="1" i="1">
                <a:solidFill>
                  <a:srgbClr val="000000"/>
                </a:solidFill>
                <a:latin typeface="Arial" charset="0"/>
              </a:rPr>
              <a:t>Service Management</a:t>
            </a:r>
          </a:p>
        </p:txBody>
      </p:sp>
      <p:sp>
        <p:nvSpPr>
          <p:cNvPr id="29" name="Rectangle 29"/>
          <p:cNvSpPr>
            <a:spLocks noChangeArrowheads="1"/>
          </p:cNvSpPr>
          <p:nvPr/>
        </p:nvSpPr>
        <p:spPr bwMode="auto">
          <a:xfrm>
            <a:off x="5157788" y="3552846"/>
            <a:ext cx="914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500" b="1" i="1">
                <a:solidFill>
                  <a:srgbClr val="FFFFFF"/>
                </a:solidFill>
                <a:latin typeface="Arial" charset="0"/>
              </a:rPr>
              <a:t>Service</a:t>
            </a:r>
          </a:p>
          <a:p>
            <a:pPr algn="ctr"/>
            <a:r>
              <a:rPr lang="en-US" sz="1500" b="1" i="1">
                <a:solidFill>
                  <a:srgbClr val="FFFFFF"/>
                </a:solidFill>
                <a:latin typeface="Arial" charset="0"/>
              </a:rPr>
              <a:t>Support</a:t>
            </a:r>
          </a:p>
        </p:txBody>
      </p:sp>
      <p:sp>
        <p:nvSpPr>
          <p:cNvPr id="30" name="Rectangle 30"/>
          <p:cNvSpPr>
            <a:spLocks noChangeArrowheads="1"/>
          </p:cNvSpPr>
          <p:nvPr/>
        </p:nvSpPr>
        <p:spPr bwMode="auto">
          <a:xfrm>
            <a:off x="2849563" y="4475184"/>
            <a:ext cx="9271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500" b="1" i="1">
                <a:solidFill>
                  <a:srgbClr val="FFFFFF"/>
                </a:solidFill>
                <a:latin typeface="Arial" charset="0"/>
              </a:rPr>
              <a:t>Service</a:t>
            </a:r>
          </a:p>
          <a:p>
            <a:pPr algn="ctr"/>
            <a:r>
              <a:rPr lang="en-US" sz="1500" b="1" i="1">
                <a:solidFill>
                  <a:srgbClr val="FFFFFF"/>
                </a:solidFill>
                <a:latin typeface="Arial" charset="0"/>
              </a:rPr>
              <a:t>Delivery</a:t>
            </a:r>
          </a:p>
        </p:txBody>
      </p:sp>
      <p:sp>
        <p:nvSpPr>
          <p:cNvPr id="31" name="Rectangle 31"/>
          <p:cNvSpPr>
            <a:spLocks noChangeArrowheads="1"/>
          </p:cNvSpPr>
          <p:nvPr/>
        </p:nvSpPr>
        <p:spPr bwMode="auto">
          <a:xfrm>
            <a:off x="563563" y="2444771"/>
            <a:ext cx="322262" cy="283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500" b="1" i="1">
                <a:latin typeface="Arial" charset="0"/>
              </a:rPr>
              <a:t>T</a:t>
            </a:r>
          </a:p>
          <a:p>
            <a:pPr algn="ctr"/>
            <a:r>
              <a:rPr lang="en-US" sz="1500" b="1" i="1">
                <a:latin typeface="Arial" charset="0"/>
              </a:rPr>
              <a:t>h</a:t>
            </a:r>
          </a:p>
          <a:p>
            <a:pPr algn="ctr"/>
            <a:r>
              <a:rPr lang="en-US" sz="1500" b="1" i="1">
                <a:latin typeface="Arial" charset="0"/>
              </a:rPr>
              <a:t>e</a:t>
            </a:r>
          </a:p>
          <a:p>
            <a:pPr algn="ctr"/>
            <a:endParaRPr lang="en-US" sz="1500" b="1" i="1">
              <a:latin typeface="Arial" charset="0"/>
            </a:endParaRPr>
          </a:p>
          <a:p>
            <a:pPr algn="ctr"/>
            <a:r>
              <a:rPr lang="en-US" sz="1500" b="1" i="1">
                <a:latin typeface="Arial" charset="0"/>
              </a:rPr>
              <a:t>B</a:t>
            </a:r>
          </a:p>
          <a:p>
            <a:pPr algn="ctr"/>
            <a:r>
              <a:rPr lang="en-US" sz="1500" b="1" i="1">
                <a:latin typeface="Arial" charset="0"/>
              </a:rPr>
              <a:t>u</a:t>
            </a:r>
          </a:p>
          <a:p>
            <a:pPr algn="ctr"/>
            <a:r>
              <a:rPr lang="en-US" sz="1500" b="1" i="1">
                <a:latin typeface="Arial" charset="0"/>
              </a:rPr>
              <a:t>s</a:t>
            </a:r>
          </a:p>
          <a:p>
            <a:pPr algn="ctr"/>
            <a:r>
              <a:rPr lang="en-US" sz="1500" b="1" i="1">
                <a:latin typeface="Arial" charset="0"/>
              </a:rPr>
              <a:t>i</a:t>
            </a:r>
          </a:p>
          <a:p>
            <a:pPr algn="ctr"/>
            <a:r>
              <a:rPr lang="en-US" sz="1500" b="1" i="1">
                <a:latin typeface="Arial" charset="0"/>
              </a:rPr>
              <a:t>n</a:t>
            </a:r>
          </a:p>
          <a:p>
            <a:pPr algn="ctr"/>
            <a:r>
              <a:rPr lang="en-US" sz="1500" b="1" i="1">
                <a:latin typeface="Arial" charset="0"/>
              </a:rPr>
              <a:t>e</a:t>
            </a:r>
          </a:p>
          <a:p>
            <a:pPr algn="ctr"/>
            <a:r>
              <a:rPr lang="en-US" sz="1500" b="1" i="1">
                <a:latin typeface="Arial" charset="0"/>
              </a:rPr>
              <a:t>s</a:t>
            </a:r>
          </a:p>
          <a:p>
            <a:pPr algn="ctr"/>
            <a:r>
              <a:rPr lang="en-US" sz="1500" b="1" i="1">
                <a:latin typeface="Arial" charset="0"/>
              </a:rPr>
              <a:t>s</a:t>
            </a:r>
          </a:p>
        </p:txBody>
      </p:sp>
      <p:sp>
        <p:nvSpPr>
          <p:cNvPr id="32" name="Text Box 32"/>
          <p:cNvSpPr txBox="1">
            <a:spLocks noChangeArrowheads="1"/>
          </p:cNvSpPr>
          <p:nvPr/>
        </p:nvSpPr>
        <p:spPr bwMode="auto">
          <a:xfrm>
            <a:off x="1314450" y="3354409"/>
            <a:ext cx="65722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pt-PT" sz="1500" b="1">
              <a:latin typeface="Arial" charset="0"/>
            </a:endParaRPr>
          </a:p>
        </p:txBody>
      </p:sp>
      <p:sp>
        <p:nvSpPr>
          <p:cNvPr id="33" name="Text Box 33"/>
          <p:cNvSpPr txBox="1">
            <a:spLocks noChangeArrowheads="1"/>
          </p:cNvSpPr>
          <p:nvPr/>
        </p:nvSpPr>
        <p:spPr bwMode="auto">
          <a:xfrm>
            <a:off x="900113" y="3635396"/>
            <a:ext cx="1731962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500" b="1" i="1">
                <a:latin typeface="Arial" charset="0"/>
              </a:rPr>
              <a:t>The </a:t>
            </a:r>
            <a:br>
              <a:rPr lang="en-US" sz="1500" b="1" i="1">
                <a:latin typeface="Arial" charset="0"/>
              </a:rPr>
            </a:br>
            <a:r>
              <a:rPr lang="en-US" sz="1500" b="1" i="1">
                <a:latin typeface="Arial" charset="0"/>
              </a:rPr>
              <a:t>Business </a:t>
            </a:r>
            <a:br>
              <a:rPr lang="en-US" sz="1500" b="1" i="1">
                <a:latin typeface="Arial" charset="0"/>
              </a:rPr>
            </a:br>
            <a:r>
              <a:rPr lang="en-US" sz="1500" b="1" i="1">
                <a:latin typeface="Arial" charset="0"/>
              </a:rPr>
              <a:t>Perspective</a:t>
            </a:r>
          </a:p>
        </p:txBody>
      </p:sp>
      <p:sp>
        <p:nvSpPr>
          <p:cNvPr id="34" name="Text Box 34"/>
          <p:cNvSpPr txBox="1">
            <a:spLocks noChangeArrowheads="1"/>
          </p:cNvSpPr>
          <p:nvPr/>
        </p:nvSpPr>
        <p:spPr bwMode="auto">
          <a:xfrm>
            <a:off x="735013" y="5618184"/>
            <a:ext cx="49450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500" b="1" i="1">
                <a:latin typeface="Arial" charset="0"/>
              </a:rPr>
              <a:t>Applications Management</a:t>
            </a:r>
          </a:p>
        </p:txBody>
      </p:sp>
      <p:sp>
        <p:nvSpPr>
          <p:cNvPr id="35" name="Text Box 35"/>
          <p:cNvSpPr txBox="1">
            <a:spLocks noChangeArrowheads="1"/>
          </p:cNvSpPr>
          <p:nvPr/>
        </p:nvSpPr>
        <p:spPr bwMode="auto">
          <a:xfrm>
            <a:off x="6565900" y="3705246"/>
            <a:ext cx="1889125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500" b="1" i="1">
                <a:latin typeface="Arial" charset="0"/>
              </a:rPr>
              <a:t>ICT</a:t>
            </a:r>
            <a:br>
              <a:rPr lang="en-US" sz="1500" b="1" i="1">
                <a:latin typeface="Arial" charset="0"/>
              </a:rPr>
            </a:br>
            <a:r>
              <a:rPr lang="en-US" sz="1500" b="1" i="1">
                <a:latin typeface="Arial" charset="0"/>
              </a:rPr>
              <a:t>Infrastructure</a:t>
            </a:r>
            <a:br>
              <a:rPr lang="en-US" sz="1500" b="1" i="1">
                <a:latin typeface="Arial" charset="0"/>
              </a:rPr>
            </a:br>
            <a:r>
              <a:rPr lang="en-US" sz="1500" b="1" i="1">
                <a:latin typeface="Arial" charset="0"/>
              </a:rPr>
              <a:t>Management</a:t>
            </a:r>
          </a:p>
        </p:txBody>
      </p:sp>
      <p:sp>
        <p:nvSpPr>
          <p:cNvPr id="36" name="Rectangle 36"/>
          <p:cNvSpPr>
            <a:spLocks noChangeArrowheads="1"/>
          </p:cNvSpPr>
          <p:nvPr/>
        </p:nvSpPr>
        <p:spPr bwMode="auto">
          <a:xfrm>
            <a:off x="8308975" y="2238396"/>
            <a:ext cx="301625" cy="329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500" b="1" i="1">
                <a:latin typeface="Arial" charset="0"/>
              </a:rPr>
              <a:t>T</a:t>
            </a:r>
          </a:p>
          <a:p>
            <a:pPr algn="ctr"/>
            <a:r>
              <a:rPr lang="en-US" sz="1500" b="1" i="1">
                <a:latin typeface="Arial" charset="0"/>
              </a:rPr>
              <a:t>h</a:t>
            </a:r>
          </a:p>
          <a:p>
            <a:pPr algn="ctr"/>
            <a:r>
              <a:rPr lang="en-US" sz="1500" b="1" i="1">
                <a:latin typeface="Arial" charset="0"/>
              </a:rPr>
              <a:t>e</a:t>
            </a:r>
          </a:p>
          <a:p>
            <a:pPr algn="ctr"/>
            <a:endParaRPr lang="en-US" sz="1500" b="1" i="1">
              <a:latin typeface="Arial" charset="0"/>
            </a:endParaRPr>
          </a:p>
          <a:p>
            <a:pPr algn="ctr"/>
            <a:r>
              <a:rPr lang="en-US" sz="1500" b="1" i="1">
                <a:latin typeface="Arial" charset="0"/>
              </a:rPr>
              <a:t>T</a:t>
            </a:r>
            <a:br>
              <a:rPr lang="en-US" sz="1500" b="1" i="1">
                <a:latin typeface="Arial" charset="0"/>
              </a:rPr>
            </a:br>
            <a:r>
              <a:rPr lang="en-US" sz="1500" b="1" i="1">
                <a:latin typeface="Arial" charset="0"/>
              </a:rPr>
              <a:t>e</a:t>
            </a:r>
            <a:br>
              <a:rPr lang="en-US" sz="1500" b="1" i="1">
                <a:latin typeface="Arial" charset="0"/>
              </a:rPr>
            </a:br>
            <a:r>
              <a:rPr lang="en-US" sz="1500" b="1" i="1">
                <a:latin typeface="Arial" charset="0"/>
              </a:rPr>
              <a:t>c</a:t>
            </a:r>
            <a:br>
              <a:rPr lang="en-US" sz="1500" b="1" i="1">
                <a:latin typeface="Arial" charset="0"/>
              </a:rPr>
            </a:br>
            <a:r>
              <a:rPr lang="en-US" sz="1500" b="1" i="1">
                <a:latin typeface="Arial" charset="0"/>
              </a:rPr>
              <a:t>h</a:t>
            </a:r>
            <a:br>
              <a:rPr lang="en-US" sz="1500" b="1" i="1">
                <a:latin typeface="Arial" charset="0"/>
              </a:rPr>
            </a:br>
            <a:r>
              <a:rPr lang="en-US" sz="1500" b="1" i="1">
                <a:latin typeface="Arial" charset="0"/>
              </a:rPr>
              <a:t>n</a:t>
            </a:r>
            <a:br>
              <a:rPr lang="en-US" sz="1500" b="1" i="1">
                <a:latin typeface="Arial" charset="0"/>
              </a:rPr>
            </a:br>
            <a:r>
              <a:rPr lang="en-US" sz="1500" b="1" i="1">
                <a:latin typeface="Arial" charset="0"/>
              </a:rPr>
              <a:t>o</a:t>
            </a:r>
            <a:br>
              <a:rPr lang="en-US" sz="1500" b="1" i="1">
                <a:latin typeface="Arial" charset="0"/>
              </a:rPr>
            </a:br>
            <a:r>
              <a:rPr lang="en-US" sz="1500" b="1" i="1">
                <a:latin typeface="Arial" charset="0"/>
              </a:rPr>
              <a:t>l</a:t>
            </a:r>
            <a:br>
              <a:rPr lang="en-US" sz="1500" b="1" i="1">
                <a:latin typeface="Arial" charset="0"/>
              </a:rPr>
            </a:br>
            <a:r>
              <a:rPr lang="en-US" sz="1500" b="1" i="1">
                <a:latin typeface="Arial" charset="0"/>
              </a:rPr>
              <a:t>o</a:t>
            </a:r>
            <a:br>
              <a:rPr lang="en-US" sz="1500" b="1" i="1">
                <a:latin typeface="Arial" charset="0"/>
              </a:rPr>
            </a:br>
            <a:r>
              <a:rPr lang="en-US" sz="1500" b="1" i="1">
                <a:latin typeface="Arial" charset="0"/>
              </a:rPr>
              <a:t>g</a:t>
            </a:r>
            <a:br>
              <a:rPr lang="en-US" sz="1500" b="1" i="1">
                <a:latin typeface="Arial" charset="0"/>
              </a:rPr>
            </a:br>
            <a:r>
              <a:rPr lang="en-US" sz="1500" b="1" i="1">
                <a:latin typeface="Arial" charset="0"/>
              </a:rPr>
              <a:t>y</a:t>
            </a:r>
            <a:endParaRPr lang="en-US" sz="1500" b="1" i="1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37" name="Rectangle 37"/>
          <p:cNvSpPr>
            <a:spLocks noChangeArrowheads="1"/>
          </p:cNvSpPr>
          <p:nvPr/>
        </p:nvSpPr>
        <p:spPr bwMode="auto">
          <a:xfrm>
            <a:off x="5348288" y="4822846"/>
            <a:ext cx="2393950" cy="111918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009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38" name="Text Box 38"/>
          <p:cNvSpPr txBox="1">
            <a:spLocks noChangeArrowheads="1"/>
          </p:cNvSpPr>
          <p:nvPr/>
        </p:nvSpPr>
        <p:spPr bwMode="auto">
          <a:xfrm>
            <a:off x="5634038" y="5099071"/>
            <a:ext cx="195103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500" b="1" i="1">
                <a:latin typeface="Arial" charset="0"/>
              </a:rPr>
              <a:t>Security 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ITIL </a:t>
            </a:r>
            <a:r>
              <a:rPr lang="en-US" i="1" dirty="0" smtClean="0"/>
              <a:t>Service Management</a:t>
            </a:r>
            <a:endParaRPr lang="en-US" i="1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1025" name="Picture 1" descr="33_ITILPROCESSCHEM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85926"/>
            <a:ext cx="5786446" cy="4689432"/>
          </a:xfrm>
          <a:prstGeom prst="rect">
            <a:avLst/>
          </a:prstGeom>
          <a:noFill/>
        </p:spPr>
      </p:pic>
      <p:sp>
        <p:nvSpPr>
          <p:cNvPr id="7" name="Seta para a direita 6"/>
          <p:cNvSpPr/>
          <p:nvPr/>
        </p:nvSpPr>
        <p:spPr>
          <a:xfrm flipH="1">
            <a:off x="6357950" y="2714620"/>
            <a:ext cx="2428892" cy="1000132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Processos Táticos</a:t>
            </a:r>
            <a:endParaRPr lang="pt-BR" b="1" dirty="0"/>
          </a:p>
        </p:txBody>
      </p:sp>
      <p:sp>
        <p:nvSpPr>
          <p:cNvPr id="6" name="Seta para a direita 5"/>
          <p:cNvSpPr/>
          <p:nvPr/>
        </p:nvSpPr>
        <p:spPr>
          <a:xfrm flipH="1">
            <a:off x="5000628" y="4786322"/>
            <a:ext cx="3786214" cy="1000132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Processos Operacionais</a:t>
            </a:r>
            <a:endParaRPr lang="pt-B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etrô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2495</TotalTime>
  <Words>858</Words>
  <Application>Microsoft Office PowerPoint</Application>
  <PresentationFormat>Apresentação na tela (4:3)</PresentationFormat>
  <Paragraphs>223</Paragraphs>
  <Slides>19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0" baseType="lpstr">
      <vt:lpstr>Módulo</vt:lpstr>
      <vt:lpstr>ITIL na Gestão da Segurança da Informação ITIL on Security Information Management</vt:lpstr>
      <vt:lpstr>Agenda</vt:lpstr>
      <vt:lpstr>Introdução</vt:lpstr>
      <vt:lpstr>Conceitos de Segurança</vt:lpstr>
      <vt:lpstr>Funcionamento de Firewall</vt:lpstr>
      <vt:lpstr>Metodologia ITIL</vt:lpstr>
      <vt:lpstr>Maturidade em Processos</vt:lpstr>
      <vt:lpstr>ITIL Visão Geral</vt:lpstr>
      <vt:lpstr>ITIL Service Management</vt:lpstr>
      <vt:lpstr>Segurança no ITIL</vt:lpstr>
      <vt:lpstr>Implantação DataCenter CTBC</vt:lpstr>
      <vt:lpstr>Planejamento Estratégico</vt:lpstr>
      <vt:lpstr>Road Map</vt:lpstr>
      <vt:lpstr>Resultados</vt:lpstr>
      <vt:lpstr>Resultados</vt:lpstr>
      <vt:lpstr>Reconhecimento</vt:lpstr>
      <vt:lpstr>Considerações Finais</vt:lpstr>
      <vt:lpstr>Referências</vt:lpstr>
      <vt:lpstr>ITIL na Gestão da Segurança da Informação ITIL on Security Information Management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Sustentabilidade &amp; Empregabilidade</dc:title>
  <dc:creator>marciorm</dc:creator>
  <cp:lastModifiedBy>marciorm</cp:lastModifiedBy>
  <cp:revision>116</cp:revision>
  <dcterms:created xsi:type="dcterms:W3CDTF">2008-05-19T15:53:37Z</dcterms:created>
  <dcterms:modified xsi:type="dcterms:W3CDTF">2008-06-04T04:45:14Z</dcterms:modified>
</cp:coreProperties>
</file>