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charts/chart7.xml" ContentType="application/vnd.openxmlformats-officedocument.drawingml.char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5.xml" ContentType="application/vnd.openxmlformats-officedocument.drawingml.char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charts/chart8.xml" ContentType="application/vnd.openxmlformats-officedocument.drawingml.char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Default Extension="gif" ContentType="image/gif"/>
  <Override PartName="/ppt/charts/chart6.xml" ContentType="application/vnd.openxmlformats-officedocument.drawingml.char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charts/chart4.xml" ContentType="application/vnd.openxmlformats-officedocument.drawingml.chart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8.xml" ContentType="application/vnd.openxmlformats-officedocument.presentationml.slide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6"/>
  </p:notesMasterIdLst>
  <p:sldIdLst>
    <p:sldId id="256" r:id="rId2"/>
    <p:sldId id="257" r:id="rId3"/>
    <p:sldId id="260" r:id="rId4"/>
    <p:sldId id="263" r:id="rId5"/>
    <p:sldId id="264" r:id="rId6"/>
    <p:sldId id="265" r:id="rId7"/>
    <p:sldId id="261" r:id="rId8"/>
    <p:sldId id="262" r:id="rId9"/>
    <p:sldId id="266" r:id="rId10"/>
    <p:sldId id="267" r:id="rId11"/>
    <p:sldId id="268" r:id="rId12"/>
    <p:sldId id="269" r:id="rId13"/>
    <p:sldId id="282" r:id="rId14"/>
    <p:sldId id="271" r:id="rId15"/>
    <p:sldId id="286" r:id="rId16"/>
    <p:sldId id="274" r:id="rId17"/>
    <p:sldId id="270" r:id="rId18"/>
    <p:sldId id="275" r:id="rId19"/>
    <p:sldId id="276" r:id="rId20"/>
    <p:sldId id="280" r:id="rId21"/>
    <p:sldId id="272" r:id="rId22"/>
    <p:sldId id="294" r:id="rId23"/>
    <p:sldId id="292" r:id="rId24"/>
    <p:sldId id="287" r:id="rId25"/>
    <p:sldId id="283" r:id="rId26"/>
    <p:sldId id="259" r:id="rId27"/>
    <p:sldId id="284" r:id="rId28"/>
    <p:sldId id="285" r:id="rId29"/>
    <p:sldId id="273" r:id="rId30"/>
    <p:sldId id="289" r:id="rId31"/>
    <p:sldId id="278" r:id="rId32"/>
    <p:sldId id="281" r:id="rId33"/>
    <p:sldId id="288" r:id="rId34"/>
    <p:sldId id="291" r:id="rId35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FF0066"/>
    <a:srgbClr val="FFCCCC"/>
    <a:srgbClr val="FFCCFF"/>
    <a:srgbClr val="FF9933"/>
    <a:srgbClr val="FF6600"/>
    <a:srgbClr val="FF6699"/>
    <a:srgbClr val="FF3300"/>
    <a:srgbClr val="CC99FF"/>
    <a:srgbClr val="FFF0C9"/>
  </p:clrMru>
</p:presentationPr>
</file>

<file path=ppt/tableStyles.xml><?xml version="1.0" encoding="utf-8"?>
<a:tblStyleLst xmlns:a="http://schemas.openxmlformats.org/drawingml/2006/main" def="{5C22544A-7EE6-4342-B048-85BDC9FD1C3A}">
  <a:tblStyle styleId="{D113A9D2-9D6B-4929-AA2D-F23B5EE8CBE7}" styleName="Estilo com Tema 2 - Ênfase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84E427A-3D55-4303-BF80-6455036E1DE7}" styleName="Estilo com Tema 1 - Ênfase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9DCAF9ED-07DC-4A11-8D7F-57B35C25682E}" styleName="Estilo Médio 1 - Ênfase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FABFCF23-3B69-468F-B69F-88F6DE6A72F2}" styleName="Estilo Médio 1 - Ênfase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55" autoAdjust="0"/>
    <p:restoredTop sz="94658" autoAdjust="0"/>
  </p:normalViewPr>
  <p:slideViewPr>
    <p:cSldViewPr>
      <p:cViewPr varScale="1">
        <p:scale>
          <a:sx n="69" d="100"/>
          <a:sy n="69" d="100"/>
        </p:scale>
        <p:origin x="-132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lanilha_do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lanilha_do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lanilha_do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lanilha_do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lanilha_do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lanilha_do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lanilha_do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lanilha_do_Microsoft_Office_Excel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Plan1!$B$1</c:f>
              <c:strCache>
                <c:ptCount val="1"/>
                <c:pt idx="0">
                  <c:v>Receitas</c:v>
                </c:pt>
              </c:strCache>
            </c:strRef>
          </c:tx>
          <c:cat>
            <c:numRef>
              <c:f>Plan1!$A$2:$A$25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Plan1!$B$2:$B$25</c:f>
              <c:numCache>
                <c:formatCode>General</c:formatCode>
                <c:ptCount val="2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5</c:v>
                </c:pt>
                <c:pt idx="13">
                  <c:v>5</c:v>
                </c:pt>
                <c:pt idx="14">
                  <c:v>5</c:v>
                </c:pt>
                <c:pt idx="15">
                  <c:v>5</c:v>
                </c:pt>
                <c:pt idx="16">
                  <c:v>1</c:v>
                </c:pt>
                <c:pt idx="17">
                  <c:v>1</c:v>
                </c:pt>
                <c:pt idx="18">
                  <c:v>1</c:v>
                </c:pt>
                <c:pt idx="19">
                  <c:v>1</c:v>
                </c:pt>
                <c:pt idx="20">
                  <c:v>1</c:v>
                </c:pt>
                <c:pt idx="21">
                  <c:v>1</c:v>
                </c:pt>
                <c:pt idx="22">
                  <c:v>1</c:v>
                </c:pt>
                <c:pt idx="23">
                  <c:v>1</c:v>
                </c:pt>
              </c:numCache>
            </c:numRef>
          </c:val>
        </c:ser>
        <c:axId val="77802880"/>
        <c:axId val="90829952"/>
      </c:barChart>
      <c:catAx>
        <c:axId val="77802880"/>
        <c:scaling>
          <c:orientation val="minMax"/>
        </c:scaling>
        <c:axPos val="b"/>
        <c:numFmt formatCode="General" sourceLinked="1"/>
        <c:tickLblPos val="nextTo"/>
        <c:crossAx val="90829952"/>
        <c:crosses val="autoZero"/>
        <c:auto val="1"/>
        <c:lblAlgn val="ctr"/>
        <c:lblOffset val="100"/>
        <c:tickLblSkip val="3"/>
      </c:catAx>
      <c:valAx>
        <c:axId val="90829952"/>
        <c:scaling>
          <c:orientation val="minMax"/>
          <c:max val="45"/>
        </c:scaling>
        <c:axPos val="l"/>
        <c:majorGridlines/>
        <c:numFmt formatCode="General" sourceLinked="1"/>
        <c:tickLblPos val="nextTo"/>
        <c:crossAx val="77802880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Plan1!$B$1</c:f>
              <c:strCache>
                <c:ptCount val="1"/>
                <c:pt idx="0">
                  <c:v>Receitas</c:v>
                </c:pt>
              </c:strCache>
            </c:strRef>
          </c:tx>
          <c:cat>
            <c:numRef>
              <c:f>Plan1!$A$2:$A$25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Plan1!$B$2:$B$25</c:f>
              <c:numCache>
                <c:formatCode>General</c:formatCode>
                <c:ptCount val="24"/>
                <c:pt idx="0">
                  <c:v>0</c:v>
                </c:pt>
                <c:pt idx="1">
                  <c:v>0</c:v>
                </c:pt>
                <c:pt idx="2">
                  <c:v>30</c:v>
                </c:pt>
                <c:pt idx="3">
                  <c:v>20</c:v>
                </c:pt>
                <c:pt idx="4">
                  <c:v>24</c:v>
                </c:pt>
                <c:pt idx="5">
                  <c:v>30</c:v>
                </c:pt>
                <c:pt idx="6">
                  <c:v>30</c:v>
                </c:pt>
                <c:pt idx="7">
                  <c:v>26</c:v>
                </c:pt>
                <c:pt idx="8">
                  <c:v>40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</c:numCache>
            </c:numRef>
          </c:val>
        </c:ser>
        <c:axId val="91367296"/>
        <c:axId val="91451392"/>
      </c:barChart>
      <c:catAx>
        <c:axId val="91367296"/>
        <c:scaling>
          <c:orientation val="minMax"/>
        </c:scaling>
        <c:axPos val="b"/>
        <c:numFmt formatCode="General" sourceLinked="1"/>
        <c:tickLblPos val="nextTo"/>
        <c:crossAx val="91451392"/>
        <c:crosses val="autoZero"/>
        <c:auto val="1"/>
        <c:lblAlgn val="ctr"/>
        <c:lblOffset val="100"/>
        <c:tickLblSkip val="3"/>
      </c:catAx>
      <c:valAx>
        <c:axId val="91451392"/>
        <c:scaling>
          <c:orientation val="minMax"/>
        </c:scaling>
        <c:axPos val="l"/>
        <c:majorGridlines/>
        <c:numFmt formatCode="General" sourceLinked="1"/>
        <c:tickLblPos val="nextTo"/>
        <c:crossAx val="91367296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/>
      <c:barChart>
        <c:barDir val="col"/>
        <c:grouping val="stacked"/>
        <c:ser>
          <c:idx val="0"/>
          <c:order val="0"/>
          <c:tx>
            <c:strRef>
              <c:f>Plan1!$B$1</c:f>
              <c:strCache>
                <c:ptCount val="1"/>
                <c:pt idx="0">
                  <c:v>Prj 1</c:v>
                </c:pt>
              </c:strCache>
            </c:strRef>
          </c:tx>
          <c:cat>
            <c:numRef>
              <c:f>Plan1!$A$2:$A$37</c:f>
              <c:numCache>
                <c:formatCode>General</c:formatCode>
                <c:ptCount val="3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</c:numCache>
            </c:numRef>
          </c:cat>
          <c:val>
            <c:numRef>
              <c:f>Plan1!$B$2:$B$37</c:f>
              <c:numCache>
                <c:formatCode>General</c:formatCode>
                <c:ptCount val="36"/>
                <c:pt idx="2">
                  <c:v>30</c:v>
                </c:pt>
                <c:pt idx="3">
                  <c:v>20</c:v>
                </c:pt>
                <c:pt idx="4">
                  <c:v>24</c:v>
                </c:pt>
                <c:pt idx="5">
                  <c:v>30</c:v>
                </c:pt>
                <c:pt idx="6">
                  <c:v>30</c:v>
                </c:pt>
                <c:pt idx="7">
                  <c:v>26</c:v>
                </c:pt>
                <c:pt idx="8">
                  <c:v>40</c:v>
                </c:pt>
                <c:pt idx="12">
                  <c:v>30</c:v>
                </c:pt>
                <c:pt idx="13">
                  <c:v>20</c:v>
                </c:pt>
                <c:pt idx="14">
                  <c:v>24</c:v>
                </c:pt>
                <c:pt idx="15">
                  <c:v>30</c:v>
                </c:pt>
                <c:pt idx="16">
                  <c:v>30</c:v>
                </c:pt>
                <c:pt idx="17">
                  <c:v>26</c:v>
                </c:pt>
                <c:pt idx="18">
                  <c:v>40</c:v>
                </c:pt>
                <c:pt idx="22">
                  <c:v>30</c:v>
                </c:pt>
                <c:pt idx="23">
                  <c:v>20</c:v>
                </c:pt>
                <c:pt idx="24">
                  <c:v>24</c:v>
                </c:pt>
                <c:pt idx="25">
                  <c:v>30</c:v>
                </c:pt>
                <c:pt idx="26">
                  <c:v>30</c:v>
                </c:pt>
                <c:pt idx="27">
                  <c:v>26</c:v>
                </c:pt>
                <c:pt idx="28">
                  <c:v>40</c:v>
                </c:pt>
                <c:pt idx="32">
                  <c:v>30</c:v>
                </c:pt>
                <c:pt idx="33">
                  <c:v>20</c:v>
                </c:pt>
                <c:pt idx="34">
                  <c:v>24</c:v>
                </c:pt>
                <c:pt idx="35">
                  <c:v>30</c:v>
                </c:pt>
              </c:numCache>
            </c:numRef>
          </c:val>
        </c:ser>
        <c:ser>
          <c:idx val="1"/>
          <c:order val="1"/>
          <c:tx>
            <c:strRef>
              <c:f>Plan1!$C$1</c:f>
              <c:strCache>
                <c:ptCount val="1"/>
                <c:pt idx="0">
                  <c:v>Prj 2</c:v>
                </c:pt>
              </c:strCache>
            </c:strRef>
          </c:tx>
          <c:cat>
            <c:numRef>
              <c:f>Plan1!$A$2:$A$37</c:f>
              <c:numCache>
                <c:formatCode>General</c:formatCode>
                <c:ptCount val="3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</c:numCache>
            </c:numRef>
          </c:cat>
          <c:val>
            <c:numRef>
              <c:f>Plan1!$C$2:$C$37</c:f>
              <c:numCache>
                <c:formatCode>General</c:formatCode>
                <c:ptCount val="36"/>
                <c:pt idx="7">
                  <c:v>30</c:v>
                </c:pt>
                <c:pt idx="8">
                  <c:v>20</c:v>
                </c:pt>
                <c:pt idx="9">
                  <c:v>24</c:v>
                </c:pt>
                <c:pt idx="10">
                  <c:v>30</c:v>
                </c:pt>
                <c:pt idx="11">
                  <c:v>30</c:v>
                </c:pt>
                <c:pt idx="12">
                  <c:v>26</c:v>
                </c:pt>
                <c:pt idx="13">
                  <c:v>40</c:v>
                </c:pt>
                <c:pt idx="17">
                  <c:v>30</c:v>
                </c:pt>
                <c:pt idx="18">
                  <c:v>20</c:v>
                </c:pt>
                <c:pt idx="19">
                  <c:v>24</c:v>
                </c:pt>
                <c:pt idx="20">
                  <c:v>30</c:v>
                </c:pt>
                <c:pt idx="21">
                  <c:v>30</c:v>
                </c:pt>
                <c:pt idx="22">
                  <c:v>26</c:v>
                </c:pt>
                <c:pt idx="23">
                  <c:v>40</c:v>
                </c:pt>
                <c:pt idx="27">
                  <c:v>30</c:v>
                </c:pt>
                <c:pt idx="28">
                  <c:v>20</c:v>
                </c:pt>
                <c:pt idx="29">
                  <c:v>24</c:v>
                </c:pt>
                <c:pt idx="30">
                  <c:v>30</c:v>
                </c:pt>
                <c:pt idx="31">
                  <c:v>30</c:v>
                </c:pt>
                <c:pt idx="32">
                  <c:v>26</c:v>
                </c:pt>
                <c:pt idx="33">
                  <c:v>40</c:v>
                </c:pt>
              </c:numCache>
            </c:numRef>
          </c:val>
        </c:ser>
        <c:overlap val="100"/>
        <c:axId val="91747072"/>
        <c:axId val="91749760"/>
      </c:barChart>
      <c:catAx>
        <c:axId val="91747072"/>
        <c:scaling>
          <c:orientation val="minMax"/>
        </c:scaling>
        <c:axPos val="b"/>
        <c:numFmt formatCode="General" sourceLinked="1"/>
        <c:tickLblPos val="nextTo"/>
        <c:crossAx val="91749760"/>
        <c:crosses val="autoZero"/>
        <c:auto val="1"/>
        <c:lblAlgn val="ctr"/>
        <c:lblOffset val="100"/>
        <c:tickLblSkip val="6"/>
      </c:catAx>
      <c:valAx>
        <c:axId val="91749760"/>
        <c:scaling>
          <c:orientation val="minMax"/>
        </c:scaling>
        <c:axPos val="l"/>
        <c:majorGridlines/>
        <c:numFmt formatCode="General" sourceLinked="1"/>
        <c:tickLblPos val="nextTo"/>
        <c:crossAx val="91747072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barChart>
        <c:barDir val="col"/>
        <c:grouping val="stacked"/>
        <c:ser>
          <c:idx val="0"/>
          <c:order val="0"/>
          <c:tx>
            <c:strRef>
              <c:f>Plan1!$B$1</c:f>
              <c:strCache>
                <c:ptCount val="1"/>
                <c:pt idx="0">
                  <c:v>Licenças</c:v>
                </c:pt>
              </c:strCache>
            </c:strRef>
          </c:tx>
          <c:cat>
            <c:numRef>
              <c:f>Plan1!$A$2:$A$37</c:f>
              <c:numCache>
                <c:formatCode>General</c:formatCode>
                <c:ptCount val="3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</c:numCache>
            </c:numRef>
          </c:cat>
          <c:val>
            <c:numRef>
              <c:f>Plan1!$B$2:$B$37</c:f>
              <c:numCache>
                <c:formatCode>General</c:formatCode>
                <c:ptCount val="3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5</c:v>
                </c:pt>
                <c:pt idx="13">
                  <c:v>5</c:v>
                </c:pt>
                <c:pt idx="14">
                  <c:v>5</c:v>
                </c:pt>
                <c:pt idx="15">
                  <c:v>5</c:v>
                </c:pt>
                <c:pt idx="16">
                  <c:v>5</c:v>
                </c:pt>
                <c:pt idx="17">
                  <c:v>5</c:v>
                </c:pt>
                <c:pt idx="18">
                  <c:v>5</c:v>
                </c:pt>
                <c:pt idx="19">
                  <c:v>5</c:v>
                </c:pt>
                <c:pt idx="20">
                  <c:v>5</c:v>
                </c:pt>
                <c:pt idx="21">
                  <c:v>5</c:v>
                </c:pt>
                <c:pt idx="22">
                  <c:v>5</c:v>
                </c:pt>
                <c:pt idx="23">
                  <c:v>5</c:v>
                </c:pt>
                <c:pt idx="24">
                  <c:v>5</c:v>
                </c:pt>
                <c:pt idx="25">
                  <c:v>5</c:v>
                </c:pt>
                <c:pt idx="26">
                  <c:v>5</c:v>
                </c:pt>
                <c:pt idx="27">
                  <c:v>5</c:v>
                </c:pt>
                <c:pt idx="28">
                  <c:v>5</c:v>
                </c:pt>
                <c:pt idx="29">
                  <c:v>5</c:v>
                </c:pt>
                <c:pt idx="30">
                  <c:v>5</c:v>
                </c:pt>
                <c:pt idx="31">
                  <c:v>5</c:v>
                </c:pt>
                <c:pt idx="32">
                  <c:v>5</c:v>
                </c:pt>
                <c:pt idx="33">
                  <c:v>5</c:v>
                </c:pt>
                <c:pt idx="34">
                  <c:v>5</c:v>
                </c:pt>
                <c:pt idx="35">
                  <c:v>5</c:v>
                </c:pt>
              </c:numCache>
            </c:numRef>
          </c:val>
        </c:ser>
        <c:ser>
          <c:idx val="1"/>
          <c:order val="1"/>
          <c:tx>
            <c:strRef>
              <c:f>Plan1!$C$1</c:f>
              <c:strCache>
                <c:ptCount val="1"/>
                <c:pt idx="0">
                  <c:v>Implantação</c:v>
                </c:pt>
              </c:strCache>
            </c:strRef>
          </c:tx>
          <c:cat>
            <c:numRef>
              <c:f>Plan1!$A$2:$A$37</c:f>
              <c:numCache>
                <c:formatCode>General</c:formatCode>
                <c:ptCount val="3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</c:numCache>
            </c:numRef>
          </c:cat>
          <c:val>
            <c:numRef>
              <c:f>Plan1!$C$2:$C$37</c:f>
              <c:numCache>
                <c:formatCode>General</c:formatCode>
                <c:ptCount val="3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5</c:v>
                </c:pt>
                <c:pt idx="14">
                  <c:v>10</c:v>
                </c:pt>
                <c:pt idx="15">
                  <c:v>15</c:v>
                </c:pt>
                <c:pt idx="16">
                  <c:v>15</c:v>
                </c:pt>
                <c:pt idx="17">
                  <c:v>15</c:v>
                </c:pt>
                <c:pt idx="18">
                  <c:v>15</c:v>
                </c:pt>
                <c:pt idx="19">
                  <c:v>15</c:v>
                </c:pt>
                <c:pt idx="20">
                  <c:v>15</c:v>
                </c:pt>
                <c:pt idx="21">
                  <c:v>15</c:v>
                </c:pt>
                <c:pt idx="22">
                  <c:v>15</c:v>
                </c:pt>
                <c:pt idx="23">
                  <c:v>15</c:v>
                </c:pt>
                <c:pt idx="24">
                  <c:v>15</c:v>
                </c:pt>
                <c:pt idx="25">
                  <c:v>15</c:v>
                </c:pt>
                <c:pt idx="26">
                  <c:v>15</c:v>
                </c:pt>
                <c:pt idx="27">
                  <c:v>15</c:v>
                </c:pt>
                <c:pt idx="28">
                  <c:v>15</c:v>
                </c:pt>
                <c:pt idx="29">
                  <c:v>15</c:v>
                </c:pt>
                <c:pt idx="30">
                  <c:v>15</c:v>
                </c:pt>
                <c:pt idx="31">
                  <c:v>15</c:v>
                </c:pt>
                <c:pt idx="32">
                  <c:v>15</c:v>
                </c:pt>
                <c:pt idx="33">
                  <c:v>15</c:v>
                </c:pt>
                <c:pt idx="34">
                  <c:v>15</c:v>
                </c:pt>
                <c:pt idx="35">
                  <c:v>15</c:v>
                </c:pt>
              </c:numCache>
            </c:numRef>
          </c:val>
        </c:ser>
        <c:ser>
          <c:idx val="2"/>
          <c:order val="2"/>
          <c:tx>
            <c:strRef>
              <c:f>Plan1!$D$1</c:f>
              <c:strCache>
                <c:ptCount val="1"/>
                <c:pt idx="0">
                  <c:v>Contrato</c:v>
                </c:pt>
              </c:strCache>
            </c:strRef>
          </c:tx>
          <c:cat>
            <c:numRef>
              <c:f>Plan1!$A$2:$A$37</c:f>
              <c:numCache>
                <c:formatCode>General</c:formatCode>
                <c:ptCount val="3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</c:numCache>
            </c:numRef>
          </c:cat>
          <c:val>
            <c:numRef>
              <c:f>Plan1!$D$2:$D$37</c:f>
              <c:numCache>
                <c:formatCode>General</c:formatCode>
                <c:ptCount val="3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1</c:v>
                </c:pt>
                <c:pt idx="17">
                  <c:v>2</c:v>
                </c:pt>
                <c:pt idx="18">
                  <c:v>3</c:v>
                </c:pt>
                <c:pt idx="19">
                  <c:v>4</c:v>
                </c:pt>
                <c:pt idx="20">
                  <c:v>5</c:v>
                </c:pt>
                <c:pt idx="21">
                  <c:v>6</c:v>
                </c:pt>
                <c:pt idx="22">
                  <c:v>7</c:v>
                </c:pt>
                <c:pt idx="23">
                  <c:v>8</c:v>
                </c:pt>
                <c:pt idx="24">
                  <c:v>9</c:v>
                </c:pt>
                <c:pt idx="25">
                  <c:v>10</c:v>
                </c:pt>
                <c:pt idx="26">
                  <c:v>11</c:v>
                </c:pt>
                <c:pt idx="27">
                  <c:v>12</c:v>
                </c:pt>
                <c:pt idx="28">
                  <c:v>13</c:v>
                </c:pt>
                <c:pt idx="29">
                  <c:v>14</c:v>
                </c:pt>
                <c:pt idx="30">
                  <c:v>15</c:v>
                </c:pt>
                <c:pt idx="31">
                  <c:v>16</c:v>
                </c:pt>
                <c:pt idx="32">
                  <c:v>17</c:v>
                </c:pt>
                <c:pt idx="33">
                  <c:v>18</c:v>
                </c:pt>
                <c:pt idx="34">
                  <c:v>19</c:v>
                </c:pt>
                <c:pt idx="35">
                  <c:v>20</c:v>
                </c:pt>
              </c:numCache>
            </c:numRef>
          </c:val>
        </c:ser>
        <c:overlap val="100"/>
        <c:axId val="93550848"/>
        <c:axId val="98668928"/>
      </c:barChart>
      <c:catAx>
        <c:axId val="93550848"/>
        <c:scaling>
          <c:orientation val="minMax"/>
        </c:scaling>
        <c:axPos val="b"/>
        <c:numFmt formatCode="General" sourceLinked="1"/>
        <c:tickLblPos val="nextTo"/>
        <c:crossAx val="98668928"/>
        <c:crosses val="autoZero"/>
        <c:auto val="1"/>
        <c:lblAlgn val="ctr"/>
        <c:lblOffset val="100"/>
        <c:tickLblSkip val="6"/>
      </c:catAx>
      <c:valAx>
        <c:axId val="98668928"/>
        <c:scaling>
          <c:orientation val="minMax"/>
          <c:max val="70"/>
        </c:scaling>
        <c:axPos val="l"/>
        <c:majorGridlines/>
        <c:numFmt formatCode="General" sourceLinked="1"/>
        <c:tickLblPos val="nextTo"/>
        <c:crossAx val="93550848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/>
      <c:lineChart>
        <c:grouping val="standard"/>
        <c:ser>
          <c:idx val="0"/>
          <c:order val="0"/>
          <c:tx>
            <c:strRef>
              <c:f>Plan1!$B$1</c:f>
              <c:strCache>
                <c:ptCount val="1"/>
                <c:pt idx="0">
                  <c:v>Receitas</c:v>
                </c:pt>
              </c:strCache>
            </c:strRef>
          </c:tx>
          <c:marker>
            <c:symbol val="none"/>
          </c:marker>
          <c:cat>
            <c:numRef>
              <c:f>Plan1!$A$2:$A$73</c:f>
              <c:numCache>
                <c:formatCode>General</c:formatCode>
                <c:ptCount val="7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</c:numCache>
            </c:numRef>
          </c:cat>
          <c:val>
            <c:numRef>
              <c:f>Plan1!$B$2:$B$73</c:f>
              <c:numCache>
                <c:formatCode>General</c:formatCode>
                <c:ptCount val="72"/>
                <c:pt idx="0">
                  <c:v>0</c:v>
                </c:pt>
                <c:pt idx="1">
                  <c:v>0</c:v>
                </c:pt>
                <c:pt idx="2">
                  <c:v>30</c:v>
                </c:pt>
                <c:pt idx="3">
                  <c:v>20</c:v>
                </c:pt>
                <c:pt idx="4">
                  <c:v>24</c:v>
                </c:pt>
                <c:pt idx="5">
                  <c:v>30</c:v>
                </c:pt>
                <c:pt idx="6">
                  <c:v>30</c:v>
                </c:pt>
                <c:pt idx="7">
                  <c:v>56</c:v>
                </c:pt>
                <c:pt idx="8">
                  <c:v>60</c:v>
                </c:pt>
                <c:pt idx="9">
                  <c:v>24</c:v>
                </c:pt>
                <c:pt idx="10">
                  <c:v>30</c:v>
                </c:pt>
                <c:pt idx="11">
                  <c:v>30</c:v>
                </c:pt>
                <c:pt idx="12">
                  <c:v>56</c:v>
                </c:pt>
                <c:pt idx="13">
                  <c:v>60</c:v>
                </c:pt>
                <c:pt idx="14">
                  <c:v>24</c:v>
                </c:pt>
                <c:pt idx="15">
                  <c:v>30</c:v>
                </c:pt>
                <c:pt idx="16">
                  <c:v>30</c:v>
                </c:pt>
                <c:pt idx="17">
                  <c:v>56</c:v>
                </c:pt>
                <c:pt idx="18">
                  <c:v>60</c:v>
                </c:pt>
                <c:pt idx="19">
                  <c:v>24</c:v>
                </c:pt>
                <c:pt idx="20">
                  <c:v>30</c:v>
                </c:pt>
                <c:pt idx="21">
                  <c:v>30</c:v>
                </c:pt>
                <c:pt idx="22">
                  <c:v>56</c:v>
                </c:pt>
                <c:pt idx="23">
                  <c:v>60</c:v>
                </c:pt>
                <c:pt idx="24">
                  <c:v>24</c:v>
                </c:pt>
                <c:pt idx="25">
                  <c:v>30</c:v>
                </c:pt>
                <c:pt idx="26">
                  <c:v>30</c:v>
                </c:pt>
                <c:pt idx="27">
                  <c:v>56</c:v>
                </c:pt>
                <c:pt idx="28">
                  <c:v>60</c:v>
                </c:pt>
                <c:pt idx="29">
                  <c:v>24</c:v>
                </c:pt>
                <c:pt idx="30">
                  <c:v>30</c:v>
                </c:pt>
                <c:pt idx="31">
                  <c:v>30</c:v>
                </c:pt>
                <c:pt idx="32">
                  <c:v>56</c:v>
                </c:pt>
                <c:pt idx="33">
                  <c:v>60</c:v>
                </c:pt>
                <c:pt idx="34">
                  <c:v>24</c:v>
                </c:pt>
                <c:pt idx="35">
                  <c:v>30</c:v>
                </c:pt>
                <c:pt idx="36">
                  <c:v>30</c:v>
                </c:pt>
                <c:pt idx="37">
                  <c:v>56</c:v>
                </c:pt>
                <c:pt idx="38">
                  <c:v>60</c:v>
                </c:pt>
                <c:pt idx="39">
                  <c:v>24</c:v>
                </c:pt>
                <c:pt idx="40">
                  <c:v>30</c:v>
                </c:pt>
                <c:pt idx="41">
                  <c:v>30</c:v>
                </c:pt>
                <c:pt idx="42">
                  <c:v>56</c:v>
                </c:pt>
                <c:pt idx="43">
                  <c:v>60</c:v>
                </c:pt>
                <c:pt idx="44">
                  <c:v>24</c:v>
                </c:pt>
                <c:pt idx="45">
                  <c:v>30</c:v>
                </c:pt>
                <c:pt idx="46">
                  <c:v>30</c:v>
                </c:pt>
                <c:pt idx="47">
                  <c:v>56</c:v>
                </c:pt>
                <c:pt idx="48">
                  <c:v>60</c:v>
                </c:pt>
                <c:pt idx="49">
                  <c:v>24</c:v>
                </c:pt>
                <c:pt idx="50">
                  <c:v>30</c:v>
                </c:pt>
                <c:pt idx="51">
                  <c:v>30</c:v>
                </c:pt>
                <c:pt idx="52">
                  <c:v>56</c:v>
                </c:pt>
                <c:pt idx="53">
                  <c:v>60</c:v>
                </c:pt>
                <c:pt idx="54">
                  <c:v>24</c:v>
                </c:pt>
                <c:pt idx="55">
                  <c:v>30</c:v>
                </c:pt>
                <c:pt idx="56">
                  <c:v>30</c:v>
                </c:pt>
                <c:pt idx="57">
                  <c:v>56</c:v>
                </c:pt>
                <c:pt idx="58">
                  <c:v>60</c:v>
                </c:pt>
                <c:pt idx="59">
                  <c:v>24</c:v>
                </c:pt>
                <c:pt idx="60">
                  <c:v>30</c:v>
                </c:pt>
                <c:pt idx="61">
                  <c:v>30</c:v>
                </c:pt>
                <c:pt idx="62">
                  <c:v>56</c:v>
                </c:pt>
                <c:pt idx="63">
                  <c:v>60</c:v>
                </c:pt>
                <c:pt idx="64">
                  <c:v>24</c:v>
                </c:pt>
                <c:pt idx="65">
                  <c:v>30</c:v>
                </c:pt>
                <c:pt idx="66">
                  <c:v>30</c:v>
                </c:pt>
                <c:pt idx="67">
                  <c:v>56</c:v>
                </c:pt>
                <c:pt idx="68">
                  <c:v>60</c:v>
                </c:pt>
                <c:pt idx="69">
                  <c:v>24</c:v>
                </c:pt>
                <c:pt idx="70">
                  <c:v>30</c:v>
                </c:pt>
                <c:pt idx="71">
                  <c:v>30</c:v>
                </c:pt>
              </c:numCache>
            </c:numRef>
          </c:val>
        </c:ser>
        <c:ser>
          <c:idx val="1"/>
          <c:order val="1"/>
          <c:tx>
            <c:strRef>
              <c:f>Plan1!$C$1</c:f>
              <c:strCache>
                <c:ptCount val="1"/>
                <c:pt idx="0">
                  <c:v>Despesas</c:v>
                </c:pt>
              </c:strCache>
            </c:strRef>
          </c:tx>
          <c:marker>
            <c:symbol val="none"/>
          </c:marker>
          <c:cat>
            <c:numRef>
              <c:f>Plan1!$A$2:$A$73</c:f>
              <c:numCache>
                <c:formatCode>General</c:formatCode>
                <c:ptCount val="7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</c:numCache>
            </c:numRef>
          </c:cat>
          <c:val>
            <c:numRef>
              <c:f>Plan1!$C$2:$C$73</c:f>
              <c:numCache>
                <c:formatCode>General</c:formatCode>
                <c:ptCount val="72"/>
                <c:pt idx="0">
                  <c:v>18</c:v>
                </c:pt>
                <c:pt idx="1">
                  <c:v>9</c:v>
                </c:pt>
                <c:pt idx="2">
                  <c:v>18</c:v>
                </c:pt>
                <c:pt idx="3">
                  <c:v>22.5</c:v>
                </c:pt>
                <c:pt idx="4">
                  <c:v>27</c:v>
                </c:pt>
                <c:pt idx="5">
                  <c:v>22.5</c:v>
                </c:pt>
                <c:pt idx="6">
                  <c:v>22.5</c:v>
                </c:pt>
                <c:pt idx="7">
                  <c:v>22.5</c:v>
                </c:pt>
                <c:pt idx="8">
                  <c:v>22.5</c:v>
                </c:pt>
                <c:pt idx="9">
                  <c:v>22.5</c:v>
                </c:pt>
                <c:pt idx="10">
                  <c:v>22.5</c:v>
                </c:pt>
                <c:pt idx="11">
                  <c:v>22.5</c:v>
                </c:pt>
                <c:pt idx="12">
                  <c:v>22.5</c:v>
                </c:pt>
                <c:pt idx="13">
                  <c:v>22.5</c:v>
                </c:pt>
                <c:pt idx="14">
                  <c:v>22.5</c:v>
                </c:pt>
                <c:pt idx="15">
                  <c:v>22.5</c:v>
                </c:pt>
                <c:pt idx="16">
                  <c:v>22.5</c:v>
                </c:pt>
                <c:pt idx="17">
                  <c:v>22.5</c:v>
                </c:pt>
                <c:pt idx="18">
                  <c:v>22.5</c:v>
                </c:pt>
                <c:pt idx="19">
                  <c:v>22.5</c:v>
                </c:pt>
                <c:pt idx="20">
                  <c:v>22.5</c:v>
                </c:pt>
                <c:pt idx="21">
                  <c:v>22.5</c:v>
                </c:pt>
                <c:pt idx="22">
                  <c:v>22.5</c:v>
                </c:pt>
                <c:pt idx="23">
                  <c:v>22.5</c:v>
                </c:pt>
                <c:pt idx="24">
                  <c:v>22.5</c:v>
                </c:pt>
                <c:pt idx="25">
                  <c:v>22.5</c:v>
                </c:pt>
                <c:pt idx="26">
                  <c:v>22.5</c:v>
                </c:pt>
                <c:pt idx="27">
                  <c:v>22.5</c:v>
                </c:pt>
                <c:pt idx="28">
                  <c:v>22.5</c:v>
                </c:pt>
                <c:pt idx="29">
                  <c:v>22.5</c:v>
                </c:pt>
                <c:pt idx="30">
                  <c:v>22.5</c:v>
                </c:pt>
                <c:pt idx="31">
                  <c:v>22.5</c:v>
                </c:pt>
                <c:pt idx="32">
                  <c:v>22.5</c:v>
                </c:pt>
                <c:pt idx="33">
                  <c:v>22.5</c:v>
                </c:pt>
                <c:pt idx="34">
                  <c:v>22.5</c:v>
                </c:pt>
                <c:pt idx="35">
                  <c:v>22.5</c:v>
                </c:pt>
                <c:pt idx="36">
                  <c:v>22.5</c:v>
                </c:pt>
                <c:pt idx="37">
                  <c:v>22.5</c:v>
                </c:pt>
                <c:pt idx="38">
                  <c:v>22.5</c:v>
                </c:pt>
                <c:pt idx="39">
                  <c:v>22.5</c:v>
                </c:pt>
                <c:pt idx="40">
                  <c:v>22.5</c:v>
                </c:pt>
                <c:pt idx="41">
                  <c:v>22.5</c:v>
                </c:pt>
                <c:pt idx="42">
                  <c:v>22.5</c:v>
                </c:pt>
                <c:pt idx="43">
                  <c:v>22.5</c:v>
                </c:pt>
                <c:pt idx="44">
                  <c:v>22.5</c:v>
                </c:pt>
                <c:pt idx="45">
                  <c:v>22.5</c:v>
                </c:pt>
                <c:pt idx="46">
                  <c:v>22.5</c:v>
                </c:pt>
                <c:pt idx="47">
                  <c:v>22.5</c:v>
                </c:pt>
                <c:pt idx="48">
                  <c:v>22.5</c:v>
                </c:pt>
                <c:pt idx="49">
                  <c:v>22.5</c:v>
                </c:pt>
                <c:pt idx="50">
                  <c:v>22.5</c:v>
                </c:pt>
                <c:pt idx="51">
                  <c:v>22.5</c:v>
                </c:pt>
                <c:pt idx="52">
                  <c:v>22.5</c:v>
                </c:pt>
                <c:pt idx="53">
                  <c:v>22.5</c:v>
                </c:pt>
                <c:pt idx="54">
                  <c:v>22.5</c:v>
                </c:pt>
                <c:pt idx="55">
                  <c:v>22.5</c:v>
                </c:pt>
                <c:pt idx="56">
                  <c:v>22.5</c:v>
                </c:pt>
                <c:pt idx="57">
                  <c:v>22.5</c:v>
                </c:pt>
                <c:pt idx="58">
                  <c:v>22.5</c:v>
                </c:pt>
                <c:pt idx="59">
                  <c:v>22.5</c:v>
                </c:pt>
                <c:pt idx="60">
                  <c:v>22.5</c:v>
                </c:pt>
                <c:pt idx="61">
                  <c:v>22.5</c:v>
                </c:pt>
                <c:pt idx="62">
                  <c:v>22.5</c:v>
                </c:pt>
                <c:pt idx="63">
                  <c:v>22.5</c:v>
                </c:pt>
                <c:pt idx="64">
                  <c:v>22.5</c:v>
                </c:pt>
                <c:pt idx="65">
                  <c:v>22.5</c:v>
                </c:pt>
                <c:pt idx="66">
                  <c:v>22.5</c:v>
                </c:pt>
                <c:pt idx="67">
                  <c:v>22.5</c:v>
                </c:pt>
                <c:pt idx="68">
                  <c:v>22.5</c:v>
                </c:pt>
                <c:pt idx="69">
                  <c:v>22.5</c:v>
                </c:pt>
                <c:pt idx="70">
                  <c:v>22.5</c:v>
                </c:pt>
                <c:pt idx="71">
                  <c:v>22.5</c:v>
                </c:pt>
              </c:numCache>
            </c:numRef>
          </c:val>
        </c:ser>
        <c:marker val="1"/>
        <c:axId val="107159936"/>
        <c:axId val="107161472"/>
      </c:lineChart>
      <c:catAx>
        <c:axId val="107159936"/>
        <c:scaling>
          <c:orientation val="minMax"/>
        </c:scaling>
        <c:axPos val="b"/>
        <c:numFmt formatCode="General" sourceLinked="1"/>
        <c:tickLblPos val="nextTo"/>
        <c:crossAx val="107161472"/>
        <c:crosses val="autoZero"/>
        <c:auto val="1"/>
        <c:lblAlgn val="ctr"/>
        <c:lblOffset val="100"/>
        <c:tickLblSkip val="12"/>
      </c:catAx>
      <c:valAx>
        <c:axId val="107161472"/>
        <c:scaling>
          <c:orientation val="minMax"/>
          <c:max val="80"/>
        </c:scaling>
        <c:axPos val="l"/>
        <c:majorGridlines/>
        <c:numFmt formatCode="General" sourceLinked="1"/>
        <c:tickLblPos val="nextTo"/>
        <c:crossAx val="107159936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en-US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lineChart>
        <c:grouping val="standard"/>
        <c:ser>
          <c:idx val="0"/>
          <c:order val="0"/>
          <c:tx>
            <c:strRef>
              <c:f>Plan1!$B$1</c:f>
              <c:strCache>
                <c:ptCount val="1"/>
                <c:pt idx="0">
                  <c:v>Receitas</c:v>
                </c:pt>
              </c:strCache>
            </c:strRef>
          </c:tx>
          <c:marker>
            <c:symbol val="none"/>
          </c:marker>
          <c:cat>
            <c:numRef>
              <c:f>Plan1!$A$2:$A$73</c:f>
              <c:numCache>
                <c:formatCode>General</c:formatCode>
                <c:ptCount val="7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</c:numCache>
            </c:numRef>
          </c:cat>
          <c:val>
            <c:numRef>
              <c:f>Plan1!$B$2:$B$73</c:f>
              <c:numCache>
                <c:formatCode>General</c:formatCode>
                <c:ptCount val="72"/>
                <c:pt idx="12">
                  <c:v>5</c:v>
                </c:pt>
                <c:pt idx="13">
                  <c:v>10</c:v>
                </c:pt>
                <c:pt idx="14">
                  <c:v>15</c:v>
                </c:pt>
                <c:pt idx="15">
                  <c:v>20</c:v>
                </c:pt>
                <c:pt idx="16">
                  <c:v>21</c:v>
                </c:pt>
                <c:pt idx="17">
                  <c:v>22</c:v>
                </c:pt>
                <c:pt idx="18">
                  <c:v>23</c:v>
                </c:pt>
                <c:pt idx="19">
                  <c:v>24</c:v>
                </c:pt>
                <c:pt idx="20">
                  <c:v>25</c:v>
                </c:pt>
                <c:pt idx="21">
                  <c:v>26</c:v>
                </c:pt>
                <c:pt idx="22">
                  <c:v>27</c:v>
                </c:pt>
                <c:pt idx="23">
                  <c:v>28</c:v>
                </c:pt>
                <c:pt idx="24">
                  <c:v>29</c:v>
                </c:pt>
                <c:pt idx="25">
                  <c:v>30</c:v>
                </c:pt>
                <c:pt idx="26">
                  <c:v>31</c:v>
                </c:pt>
                <c:pt idx="27">
                  <c:v>32</c:v>
                </c:pt>
                <c:pt idx="28">
                  <c:v>33</c:v>
                </c:pt>
                <c:pt idx="29">
                  <c:v>34</c:v>
                </c:pt>
                <c:pt idx="30">
                  <c:v>35</c:v>
                </c:pt>
                <c:pt idx="31">
                  <c:v>36</c:v>
                </c:pt>
                <c:pt idx="32">
                  <c:v>37</c:v>
                </c:pt>
                <c:pt idx="33">
                  <c:v>38</c:v>
                </c:pt>
                <c:pt idx="34">
                  <c:v>39</c:v>
                </c:pt>
                <c:pt idx="35">
                  <c:v>40</c:v>
                </c:pt>
                <c:pt idx="36">
                  <c:v>41</c:v>
                </c:pt>
                <c:pt idx="37">
                  <c:v>42</c:v>
                </c:pt>
                <c:pt idx="38">
                  <c:v>43</c:v>
                </c:pt>
                <c:pt idx="39">
                  <c:v>44</c:v>
                </c:pt>
                <c:pt idx="40">
                  <c:v>45</c:v>
                </c:pt>
                <c:pt idx="41">
                  <c:v>46</c:v>
                </c:pt>
                <c:pt idx="42">
                  <c:v>47</c:v>
                </c:pt>
                <c:pt idx="43">
                  <c:v>48</c:v>
                </c:pt>
                <c:pt idx="44">
                  <c:v>49</c:v>
                </c:pt>
                <c:pt idx="45">
                  <c:v>50</c:v>
                </c:pt>
                <c:pt idx="46">
                  <c:v>51</c:v>
                </c:pt>
                <c:pt idx="47">
                  <c:v>52</c:v>
                </c:pt>
                <c:pt idx="48">
                  <c:v>53</c:v>
                </c:pt>
                <c:pt idx="49">
                  <c:v>54</c:v>
                </c:pt>
                <c:pt idx="50">
                  <c:v>55</c:v>
                </c:pt>
                <c:pt idx="51">
                  <c:v>56</c:v>
                </c:pt>
                <c:pt idx="52">
                  <c:v>57</c:v>
                </c:pt>
                <c:pt idx="53">
                  <c:v>58</c:v>
                </c:pt>
                <c:pt idx="54">
                  <c:v>59</c:v>
                </c:pt>
                <c:pt idx="55">
                  <c:v>60</c:v>
                </c:pt>
                <c:pt idx="56">
                  <c:v>61</c:v>
                </c:pt>
                <c:pt idx="57">
                  <c:v>62</c:v>
                </c:pt>
                <c:pt idx="58">
                  <c:v>63</c:v>
                </c:pt>
                <c:pt idx="59">
                  <c:v>64</c:v>
                </c:pt>
                <c:pt idx="60">
                  <c:v>65</c:v>
                </c:pt>
                <c:pt idx="61">
                  <c:v>66</c:v>
                </c:pt>
                <c:pt idx="62">
                  <c:v>67</c:v>
                </c:pt>
                <c:pt idx="63">
                  <c:v>68</c:v>
                </c:pt>
                <c:pt idx="64">
                  <c:v>69</c:v>
                </c:pt>
                <c:pt idx="65">
                  <c:v>70</c:v>
                </c:pt>
                <c:pt idx="66">
                  <c:v>71</c:v>
                </c:pt>
                <c:pt idx="67">
                  <c:v>72</c:v>
                </c:pt>
                <c:pt idx="68">
                  <c:v>73</c:v>
                </c:pt>
                <c:pt idx="69">
                  <c:v>74</c:v>
                </c:pt>
                <c:pt idx="70">
                  <c:v>75</c:v>
                </c:pt>
                <c:pt idx="71">
                  <c:v>76</c:v>
                </c:pt>
              </c:numCache>
            </c:numRef>
          </c:val>
        </c:ser>
        <c:ser>
          <c:idx val="1"/>
          <c:order val="1"/>
          <c:tx>
            <c:strRef>
              <c:f>Plan1!$C$1</c:f>
              <c:strCache>
                <c:ptCount val="1"/>
                <c:pt idx="0">
                  <c:v>Despesas</c:v>
                </c:pt>
              </c:strCache>
            </c:strRef>
          </c:tx>
          <c:marker>
            <c:symbol val="none"/>
          </c:marker>
          <c:cat>
            <c:numRef>
              <c:f>Plan1!$A$2:$A$73</c:f>
              <c:numCache>
                <c:formatCode>General</c:formatCode>
                <c:ptCount val="7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</c:numCache>
            </c:numRef>
          </c:cat>
          <c:val>
            <c:numRef>
              <c:f>Plan1!$C$2:$C$73</c:f>
              <c:numCache>
                <c:formatCode>General</c:formatCode>
                <c:ptCount val="72"/>
                <c:pt idx="0">
                  <c:v>45</c:v>
                </c:pt>
                <c:pt idx="1">
                  <c:v>22.5</c:v>
                </c:pt>
                <c:pt idx="2">
                  <c:v>22.5</c:v>
                </c:pt>
                <c:pt idx="3">
                  <c:v>22.5</c:v>
                </c:pt>
                <c:pt idx="4">
                  <c:v>22.5</c:v>
                </c:pt>
                <c:pt idx="5">
                  <c:v>22.5</c:v>
                </c:pt>
                <c:pt idx="6">
                  <c:v>22.5</c:v>
                </c:pt>
                <c:pt idx="7">
                  <c:v>22.5</c:v>
                </c:pt>
                <c:pt idx="8">
                  <c:v>22.5</c:v>
                </c:pt>
                <c:pt idx="9">
                  <c:v>22.5</c:v>
                </c:pt>
                <c:pt idx="10">
                  <c:v>30</c:v>
                </c:pt>
                <c:pt idx="11">
                  <c:v>27</c:v>
                </c:pt>
                <c:pt idx="12">
                  <c:v>33.5</c:v>
                </c:pt>
                <c:pt idx="13">
                  <c:v>31.5</c:v>
                </c:pt>
                <c:pt idx="14">
                  <c:v>31.5</c:v>
                </c:pt>
                <c:pt idx="15">
                  <c:v>31.5</c:v>
                </c:pt>
                <c:pt idx="16">
                  <c:v>31.5</c:v>
                </c:pt>
                <c:pt idx="17">
                  <c:v>31.5</c:v>
                </c:pt>
                <c:pt idx="18">
                  <c:v>31.5</c:v>
                </c:pt>
                <c:pt idx="19">
                  <c:v>31.5</c:v>
                </c:pt>
                <c:pt idx="20">
                  <c:v>31.5</c:v>
                </c:pt>
                <c:pt idx="21">
                  <c:v>31.5</c:v>
                </c:pt>
                <c:pt idx="22">
                  <c:v>31.5</c:v>
                </c:pt>
                <c:pt idx="23">
                  <c:v>31.5</c:v>
                </c:pt>
                <c:pt idx="24">
                  <c:v>31.5</c:v>
                </c:pt>
                <c:pt idx="25">
                  <c:v>31.5</c:v>
                </c:pt>
                <c:pt idx="26">
                  <c:v>39</c:v>
                </c:pt>
                <c:pt idx="27">
                  <c:v>36</c:v>
                </c:pt>
                <c:pt idx="28">
                  <c:v>36</c:v>
                </c:pt>
                <c:pt idx="29">
                  <c:v>36</c:v>
                </c:pt>
                <c:pt idx="30">
                  <c:v>36</c:v>
                </c:pt>
                <c:pt idx="31">
                  <c:v>36</c:v>
                </c:pt>
                <c:pt idx="32">
                  <c:v>36</c:v>
                </c:pt>
                <c:pt idx="33">
                  <c:v>36</c:v>
                </c:pt>
                <c:pt idx="34">
                  <c:v>36</c:v>
                </c:pt>
                <c:pt idx="35">
                  <c:v>36</c:v>
                </c:pt>
                <c:pt idx="36">
                  <c:v>36</c:v>
                </c:pt>
                <c:pt idx="37">
                  <c:v>36</c:v>
                </c:pt>
                <c:pt idx="38">
                  <c:v>36</c:v>
                </c:pt>
                <c:pt idx="39">
                  <c:v>36</c:v>
                </c:pt>
                <c:pt idx="40">
                  <c:v>36</c:v>
                </c:pt>
                <c:pt idx="41">
                  <c:v>43.5</c:v>
                </c:pt>
                <c:pt idx="42">
                  <c:v>40.5</c:v>
                </c:pt>
                <c:pt idx="43">
                  <c:v>40.5</c:v>
                </c:pt>
                <c:pt idx="44">
                  <c:v>40.5</c:v>
                </c:pt>
                <c:pt idx="45">
                  <c:v>40.5</c:v>
                </c:pt>
                <c:pt idx="46">
                  <c:v>40.5</c:v>
                </c:pt>
                <c:pt idx="47">
                  <c:v>40.5</c:v>
                </c:pt>
                <c:pt idx="48">
                  <c:v>40.5</c:v>
                </c:pt>
                <c:pt idx="49">
                  <c:v>40.5</c:v>
                </c:pt>
                <c:pt idx="50">
                  <c:v>40.5</c:v>
                </c:pt>
                <c:pt idx="51">
                  <c:v>40.5</c:v>
                </c:pt>
                <c:pt idx="52">
                  <c:v>40.5</c:v>
                </c:pt>
                <c:pt idx="53">
                  <c:v>40.5</c:v>
                </c:pt>
                <c:pt idx="54">
                  <c:v>40.5</c:v>
                </c:pt>
                <c:pt idx="55">
                  <c:v>40.5</c:v>
                </c:pt>
                <c:pt idx="56">
                  <c:v>48</c:v>
                </c:pt>
                <c:pt idx="57">
                  <c:v>45</c:v>
                </c:pt>
                <c:pt idx="58">
                  <c:v>45</c:v>
                </c:pt>
                <c:pt idx="59">
                  <c:v>45</c:v>
                </c:pt>
                <c:pt idx="60">
                  <c:v>45</c:v>
                </c:pt>
                <c:pt idx="61">
                  <c:v>45</c:v>
                </c:pt>
                <c:pt idx="62">
                  <c:v>45</c:v>
                </c:pt>
                <c:pt idx="63">
                  <c:v>45</c:v>
                </c:pt>
                <c:pt idx="64">
                  <c:v>45</c:v>
                </c:pt>
                <c:pt idx="65">
                  <c:v>45</c:v>
                </c:pt>
                <c:pt idx="66">
                  <c:v>45</c:v>
                </c:pt>
                <c:pt idx="67">
                  <c:v>45</c:v>
                </c:pt>
                <c:pt idx="68">
                  <c:v>45</c:v>
                </c:pt>
                <c:pt idx="69">
                  <c:v>45</c:v>
                </c:pt>
                <c:pt idx="70">
                  <c:v>45</c:v>
                </c:pt>
                <c:pt idx="71">
                  <c:v>52.5</c:v>
                </c:pt>
              </c:numCache>
            </c:numRef>
          </c:val>
        </c:ser>
        <c:marker val="1"/>
        <c:axId val="114048384"/>
        <c:axId val="114517120"/>
      </c:lineChart>
      <c:catAx>
        <c:axId val="114048384"/>
        <c:scaling>
          <c:orientation val="minMax"/>
        </c:scaling>
        <c:axPos val="b"/>
        <c:numFmt formatCode="General" sourceLinked="1"/>
        <c:tickLblPos val="nextTo"/>
        <c:crossAx val="114517120"/>
        <c:crosses val="autoZero"/>
        <c:auto val="1"/>
        <c:lblAlgn val="ctr"/>
        <c:lblOffset val="100"/>
        <c:tickLblSkip val="12"/>
      </c:catAx>
      <c:valAx>
        <c:axId val="114517120"/>
        <c:scaling>
          <c:orientation val="minMax"/>
        </c:scaling>
        <c:axPos val="l"/>
        <c:majorGridlines/>
        <c:numFmt formatCode="General" sourceLinked="1"/>
        <c:tickLblPos val="nextTo"/>
        <c:crossAx val="114048384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/>
      <c:lineChart>
        <c:grouping val="standard"/>
        <c:ser>
          <c:idx val="1"/>
          <c:order val="1"/>
          <c:tx>
            <c:strRef>
              <c:f>Plan1!$C$1</c:f>
              <c:strCache>
                <c:ptCount val="1"/>
                <c:pt idx="0">
                  <c:v>Dsp.Acum</c:v>
                </c:pt>
              </c:strCache>
            </c:strRef>
          </c:tx>
          <c:marker>
            <c:symbol val="none"/>
          </c:marker>
          <c:cat>
            <c:numRef>
              <c:f>Plan1!$A$2:$A$73</c:f>
              <c:numCache>
                <c:formatCode>General</c:formatCode>
                <c:ptCount val="7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</c:numCache>
            </c:numRef>
          </c:cat>
          <c:val>
            <c:numRef>
              <c:f>Plan1!$C$2:$C$73</c:f>
              <c:numCache>
                <c:formatCode>General</c:formatCode>
                <c:ptCount val="72"/>
                <c:pt idx="0">
                  <c:v>18</c:v>
                </c:pt>
                <c:pt idx="1">
                  <c:v>27</c:v>
                </c:pt>
                <c:pt idx="2">
                  <c:v>45</c:v>
                </c:pt>
                <c:pt idx="3">
                  <c:v>67.5</c:v>
                </c:pt>
                <c:pt idx="4">
                  <c:v>94.5</c:v>
                </c:pt>
                <c:pt idx="5">
                  <c:v>117</c:v>
                </c:pt>
                <c:pt idx="6">
                  <c:v>139.5</c:v>
                </c:pt>
                <c:pt idx="7">
                  <c:v>162</c:v>
                </c:pt>
                <c:pt idx="8">
                  <c:v>184.5</c:v>
                </c:pt>
                <c:pt idx="9">
                  <c:v>207</c:v>
                </c:pt>
                <c:pt idx="10">
                  <c:v>229.5</c:v>
                </c:pt>
                <c:pt idx="11">
                  <c:v>252</c:v>
                </c:pt>
                <c:pt idx="12">
                  <c:v>274.5</c:v>
                </c:pt>
                <c:pt idx="13">
                  <c:v>297</c:v>
                </c:pt>
                <c:pt idx="14">
                  <c:v>319.5</c:v>
                </c:pt>
                <c:pt idx="15">
                  <c:v>342</c:v>
                </c:pt>
                <c:pt idx="16">
                  <c:v>364.5</c:v>
                </c:pt>
                <c:pt idx="17">
                  <c:v>387</c:v>
                </c:pt>
                <c:pt idx="18">
                  <c:v>409.5</c:v>
                </c:pt>
                <c:pt idx="19">
                  <c:v>432</c:v>
                </c:pt>
                <c:pt idx="20">
                  <c:v>454.5</c:v>
                </c:pt>
                <c:pt idx="21">
                  <c:v>477</c:v>
                </c:pt>
                <c:pt idx="22">
                  <c:v>499.5</c:v>
                </c:pt>
                <c:pt idx="23">
                  <c:v>522</c:v>
                </c:pt>
                <c:pt idx="24">
                  <c:v>544.5</c:v>
                </c:pt>
                <c:pt idx="25">
                  <c:v>567</c:v>
                </c:pt>
                <c:pt idx="26">
                  <c:v>589.5</c:v>
                </c:pt>
                <c:pt idx="27">
                  <c:v>612</c:v>
                </c:pt>
                <c:pt idx="28">
                  <c:v>634.5</c:v>
                </c:pt>
                <c:pt idx="29">
                  <c:v>657</c:v>
                </c:pt>
                <c:pt idx="30">
                  <c:v>679.5</c:v>
                </c:pt>
                <c:pt idx="31">
                  <c:v>702</c:v>
                </c:pt>
                <c:pt idx="32">
                  <c:v>724.5</c:v>
                </c:pt>
                <c:pt idx="33">
                  <c:v>747</c:v>
                </c:pt>
                <c:pt idx="34">
                  <c:v>769.5</c:v>
                </c:pt>
                <c:pt idx="35">
                  <c:v>792</c:v>
                </c:pt>
                <c:pt idx="36">
                  <c:v>814.5</c:v>
                </c:pt>
                <c:pt idx="37">
                  <c:v>837</c:v>
                </c:pt>
                <c:pt idx="38">
                  <c:v>859.5</c:v>
                </c:pt>
                <c:pt idx="39">
                  <c:v>882</c:v>
                </c:pt>
                <c:pt idx="40">
                  <c:v>904.5</c:v>
                </c:pt>
                <c:pt idx="41">
                  <c:v>927</c:v>
                </c:pt>
                <c:pt idx="42">
                  <c:v>949.5</c:v>
                </c:pt>
                <c:pt idx="43">
                  <c:v>972</c:v>
                </c:pt>
                <c:pt idx="44">
                  <c:v>994.5</c:v>
                </c:pt>
                <c:pt idx="45">
                  <c:v>1017</c:v>
                </c:pt>
                <c:pt idx="46">
                  <c:v>1039.5</c:v>
                </c:pt>
                <c:pt idx="47">
                  <c:v>1062</c:v>
                </c:pt>
                <c:pt idx="48">
                  <c:v>1084.5</c:v>
                </c:pt>
                <c:pt idx="49">
                  <c:v>1107</c:v>
                </c:pt>
                <c:pt idx="50">
                  <c:v>1129.5</c:v>
                </c:pt>
                <c:pt idx="51">
                  <c:v>1152</c:v>
                </c:pt>
                <c:pt idx="52">
                  <c:v>1174.5</c:v>
                </c:pt>
                <c:pt idx="53">
                  <c:v>1197</c:v>
                </c:pt>
                <c:pt idx="54">
                  <c:v>1219.5</c:v>
                </c:pt>
                <c:pt idx="55">
                  <c:v>1242</c:v>
                </c:pt>
                <c:pt idx="56">
                  <c:v>1264.5</c:v>
                </c:pt>
                <c:pt idx="57">
                  <c:v>1287</c:v>
                </c:pt>
                <c:pt idx="58">
                  <c:v>1309.5</c:v>
                </c:pt>
                <c:pt idx="59">
                  <c:v>1332</c:v>
                </c:pt>
                <c:pt idx="60">
                  <c:v>1354.5</c:v>
                </c:pt>
                <c:pt idx="61">
                  <c:v>1377</c:v>
                </c:pt>
                <c:pt idx="62">
                  <c:v>1399.5</c:v>
                </c:pt>
                <c:pt idx="63">
                  <c:v>1422</c:v>
                </c:pt>
                <c:pt idx="64">
                  <c:v>1444.5</c:v>
                </c:pt>
                <c:pt idx="65">
                  <c:v>1467</c:v>
                </c:pt>
                <c:pt idx="66">
                  <c:v>1489.5</c:v>
                </c:pt>
                <c:pt idx="67">
                  <c:v>1512</c:v>
                </c:pt>
                <c:pt idx="68">
                  <c:v>1534.5</c:v>
                </c:pt>
                <c:pt idx="69">
                  <c:v>1557</c:v>
                </c:pt>
                <c:pt idx="70">
                  <c:v>1579.5</c:v>
                </c:pt>
                <c:pt idx="71">
                  <c:v>1602</c:v>
                </c:pt>
              </c:numCache>
            </c:numRef>
          </c:val>
        </c:ser>
        <c:ser>
          <c:idx val="0"/>
          <c:order val="0"/>
          <c:tx>
            <c:strRef>
              <c:f>Plan1!$B$1</c:f>
              <c:strCache>
                <c:ptCount val="1"/>
                <c:pt idx="0">
                  <c:v>Rec.Acum</c:v>
                </c:pt>
              </c:strCache>
            </c:strRef>
          </c:tx>
          <c:marker>
            <c:symbol val="none"/>
          </c:marker>
          <c:cat>
            <c:numRef>
              <c:f>Plan1!$A$2:$A$73</c:f>
              <c:numCache>
                <c:formatCode>General</c:formatCode>
                <c:ptCount val="7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</c:numCache>
            </c:numRef>
          </c:cat>
          <c:val>
            <c:numRef>
              <c:f>Plan1!$B$2:$B$73</c:f>
              <c:numCache>
                <c:formatCode>General</c:formatCode>
                <c:ptCount val="72"/>
                <c:pt idx="0">
                  <c:v>0</c:v>
                </c:pt>
                <c:pt idx="1">
                  <c:v>0</c:v>
                </c:pt>
                <c:pt idx="2">
                  <c:v>30</c:v>
                </c:pt>
                <c:pt idx="3">
                  <c:v>50</c:v>
                </c:pt>
                <c:pt idx="4">
                  <c:v>74</c:v>
                </c:pt>
                <c:pt idx="5">
                  <c:v>104</c:v>
                </c:pt>
                <c:pt idx="6">
                  <c:v>134</c:v>
                </c:pt>
                <c:pt idx="7">
                  <c:v>190</c:v>
                </c:pt>
                <c:pt idx="8">
                  <c:v>250</c:v>
                </c:pt>
                <c:pt idx="9">
                  <c:v>274</c:v>
                </c:pt>
                <c:pt idx="10">
                  <c:v>304</c:v>
                </c:pt>
                <c:pt idx="11">
                  <c:v>334</c:v>
                </c:pt>
                <c:pt idx="12">
                  <c:v>390</c:v>
                </c:pt>
                <c:pt idx="13">
                  <c:v>450</c:v>
                </c:pt>
                <c:pt idx="14">
                  <c:v>474</c:v>
                </c:pt>
                <c:pt idx="15">
                  <c:v>504</c:v>
                </c:pt>
                <c:pt idx="16">
                  <c:v>534</c:v>
                </c:pt>
                <c:pt idx="17">
                  <c:v>590</c:v>
                </c:pt>
                <c:pt idx="18">
                  <c:v>650</c:v>
                </c:pt>
                <c:pt idx="19">
                  <c:v>674</c:v>
                </c:pt>
                <c:pt idx="20">
                  <c:v>704</c:v>
                </c:pt>
                <c:pt idx="21">
                  <c:v>734</c:v>
                </c:pt>
                <c:pt idx="22">
                  <c:v>790</c:v>
                </c:pt>
                <c:pt idx="23">
                  <c:v>850</c:v>
                </c:pt>
                <c:pt idx="24">
                  <c:v>874</c:v>
                </c:pt>
                <c:pt idx="25">
                  <c:v>904</c:v>
                </c:pt>
                <c:pt idx="26">
                  <c:v>934</c:v>
                </c:pt>
                <c:pt idx="27">
                  <c:v>990</c:v>
                </c:pt>
                <c:pt idx="28">
                  <c:v>1050</c:v>
                </c:pt>
                <c:pt idx="29">
                  <c:v>1074</c:v>
                </c:pt>
                <c:pt idx="30">
                  <c:v>1104</c:v>
                </c:pt>
                <c:pt idx="31">
                  <c:v>1134</c:v>
                </c:pt>
                <c:pt idx="32">
                  <c:v>1190</c:v>
                </c:pt>
                <c:pt idx="33">
                  <c:v>1250</c:v>
                </c:pt>
                <c:pt idx="34">
                  <c:v>1274</c:v>
                </c:pt>
                <c:pt idx="35">
                  <c:v>1304</c:v>
                </c:pt>
                <c:pt idx="36">
                  <c:v>1334</c:v>
                </c:pt>
                <c:pt idx="37">
                  <c:v>1390</c:v>
                </c:pt>
                <c:pt idx="38">
                  <c:v>1450</c:v>
                </c:pt>
                <c:pt idx="39">
                  <c:v>1474</c:v>
                </c:pt>
                <c:pt idx="40">
                  <c:v>1504</c:v>
                </c:pt>
                <c:pt idx="41">
                  <c:v>1534</c:v>
                </c:pt>
                <c:pt idx="42">
                  <c:v>1590</c:v>
                </c:pt>
                <c:pt idx="43">
                  <c:v>1650</c:v>
                </c:pt>
                <c:pt idx="44">
                  <c:v>1674</c:v>
                </c:pt>
                <c:pt idx="45">
                  <c:v>1704</c:v>
                </c:pt>
                <c:pt idx="46">
                  <c:v>1734</c:v>
                </c:pt>
                <c:pt idx="47">
                  <c:v>1790</c:v>
                </c:pt>
                <c:pt idx="48">
                  <c:v>1850</c:v>
                </c:pt>
                <c:pt idx="49">
                  <c:v>1874</c:v>
                </c:pt>
                <c:pt idx="50">
                  <c:v>1904</c:v>
                </c:pt>
                <c:pt idx="51">
                  <c:v>1934</c:v>
                </c:pt>
                <c:pt idx="52">
                  <c:v>1990</c:v>
                </c:pt>
                <c:pt idx="53">
                  <c:v>2050</c:v>
                </c:pt>
                <c:pt idx="54">
                  <c:v>2074</c:v>
                </c:pt>
                <c:pt idx="55">
                  <c:v>2104</c:v>
                </c:pt>
                <c:pt idx="56">
                  <c:v>2134</c:v>
                </c:pt>
                <c:pt idx="57">
                  <c:v>2190</c:v>
                </c:pt>
                <c:pt idx="58">
                  <c:v>2250</c:v>
                </c:pt>
                <c:pt idx="59">
                  <c:v>2274</c:v>
                </c:pt>
                <c:pt idx="60">
                  <c:v>2304</c:v>
                </c:pt>
                <c:pt idx="61">
                  <c:v>2334</c:v>
                </c:pt>
                <c:pt idx="62">
                  <c:v>2390</c:v>
                </c:pt>
                <c:pt idx="63">
                  <c:v>2450</c:v>
                </c:pt>
                <c:pt idx="64">
                  <c:v>2474</c:v>
                </c:pt>
                <c:pt idx="65">
                  <c:v>2504</c:v>
                </c:pt>
                <c:pt idx="66">
                  <c:v>2534</c:v>
                </c:pt>
                <c:pt idx="67">
                  <c:v>2590</c:v>
                </c:pt>
                <c:pt idx="68">
                  <c:v>2650</c:v>
                </c:pt>
                <c:pt idx="69">
                  <c:v>2674</c:v>
                </c:pt>
                <c:pt idx="70">
                  <c:v>2704</c:v>
                </c:pt>
                <c:pt idx="71">
                  <c:v>2734</c:v>
                </c:pt>
              </c:numCache>
            </c:numRef>
          </c:val>
        </c:ser>
        <c:marker val="1"/>
        <c:axId val="63416576"/>
        <c:axId val="63819776"/>
      </c:lineChart>
      <c:catAx>
        <c:axId val="63416576"/>
        <c:scaling>
          <c:orientation val="minMax"/>
        </c:scaling>
        <c:axPos val="b"/>
        <c:numFmt formatCode="General" sourceLinked="1"/>
        <c:tickLblPos val="nextTo"/>
        <c:crossAx val="63819776"/>
        <c:crosses val="autoZero"/>
        <c:auto val="1"/>
        <c:lblAlgn val="ctr"/>
        <c:lblOffset val="100"/>
        <c:tickLblSkip val="12"/>
      </c:catAx>
      <c:valAx>
        <c:axId val="63819776"/>
        <c:scaling>
          <c:orientation val="minMax"/>
        </c:scaling>
        <c:axPos val="l"/>
        <c:majorGridlines/>
        <c:numFmt formatCode="General" sourceLinked="1"/>
        <c:tickLblPos val="nextTo"/>
        <c:crossAx val="63416576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en-US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lineChart>
        <c:grouping val="standard"/>
        <c:ser>
          <c:idx val="0"/>
          <c:order val="0"/>
          <c:tx>
            <c:strRef>
              <c:f>Plan1!$B$1</c:f>
              <c:strCache>
                <c:ptCount val="1"/>
                <c:pt idx="0">
                  <c:v>Rec.Acum</c:v>
                </c:pt>
              </c:strCache>
            </c:strRef>
          </c:tx>
          <c:marker>
            <c:symbol val="none"/>
          </c:marker>
          <c:cat>
            <c:numRef>
              <c:f>Plan1!$A$2:$A$73</c:f>
              <c:numCache>
                <c:formatCode>General</c:formatCode>
                <c:ptCount val="7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</c:numCache>
            </c:numRef>
          </c:cat>
          <c:val>
            <c:numRef>
              <c:f>Plan1!$B$2:$B$73</c:f>
              <c:numCache>
                <c:formatCode>General</c:formatCode>
                <c:ptCount val="72"/>
                <c:pt idx="12">
                  <c:v>5</c:v>
                </c:pt>
                <c:pt idx="13">
                  <c:v>15</c:v>
                </c:pt>
                <c:pt idx="14">
                  <c:v>30</c:v>
                </c:pt>
                <c:pt idx="15">
                  <c:v>50</c:v>
                </c:pt>
                <c:pt idx="16">
                  <c:v>71</c:v>
                </c:pt>
                <c:pt idx="17">
                  <c:v>93</c:v>
                </c:pt>
                <c:pt idx="18">
                  <c:v>116</c:v>
                </c:pt>
                <c:pt idx="19">
                  <c:v>140</c:v>
                </c:pt>
                <c:pt idx="20">
                  <c:v>165</c:v>
                </c:pt>
                <c:pt idx="21">
                  <c:v>191</c:v>
                </c:pt>
                <c:pt idx="22">
                  <c:v>218</c:v>
                </c:pt>
                <c:pt idx="23">
                  <c:v>246</c:v>
                </c:pt>
                <c:pt idx="24">
                  <c:v>275</c:v>
                </c:pt>
                <c:pt idx="25">
                  <c:v>305</c:v>
                </c:pt>
                <c:pt idx="26">
                  <c:v>336</c:v>
                </c:pt>
                <c:pt idx="27">
                  <c:v>368</c:v>
                </c:pt>
                <c:pt idx="28">
                  <c:v>401</c:v>
                </c:pt>
                <c:pt idx="29">
                  <c:v>435</c:v>
                </c:pt>
                <c:pt idx="30">
                  <c:v>470</c:v>
                </c:pt>
                <c:pt idx="31">
                  <c:v>506</c:v>
                </c:pt>
                <c:pt idx="32">
                  <c:v>543</c:v>
                </c:pt>
                <c:pt idx="33">
                  <c:v>581</c:v>
                </c:pt>
                <c:pt idx="34">
                  <c:v>620</c:v>
                </c:pt>
                <c:pt idx="35">
                  <c:v>660</c:v>
                </c:pt>
                <c:pt idx="36">
                  <c:v>701</c:v>
                </c:pt>
                <c:pt idx="37">
                  <c:v>743</c:v>
                </c:pt>
                <c:pt idx="38">
                  <c:v>786</c:v>
                </c:pt>
                <c:pt idx="39">
                  <c:v>830</c:v>
                </c:pt>
                <c:pt idx="40">
                  <c:v>875</c:v>
                </c:pt>
                <c:pt idx="41">
                  <c:v>921</c:v>
                </c:pt>
                <c:pt idx="42">
                  <c:v>968</c:v>
                </c:pt>
                <c:pt idx="43">
                  <c:v>1016</c:v>
                </c:pt>
                <c:pt idx="44">
                  <c:v>1065</c:v>
                </c:pt>
                <c:pt idx="45">
                  <c:v>1115</c:v>
                </c:pt>
                <c:pt idx="46">
                  <c:v>1166</c:v>
                </c:pt>
                <c:pt idx="47">
                  <c:v>1218</c:v>
                </c:pt>
                <c:pt idx="48">
                  <c:v>1271</c:v>
                </c:pt>
                <c:pt idx="49">
                  <c:v>1325</c:v>
                </c:pt>
                <c:pt idx="50">
                  <c:v>1380</c:v>
                </c:pt>
                <c:pt idx="51">
                  <c:v>1436</c:v>
                </c:pt>
                <c:pt idx="52">
                  <c:v>1493</c:v>
                </c:pt>
                <c:pt idx="53">
                  <c:v>1551</c:v>
                </c:pt>
                <c:pt idx="54">
                  <c:v>1610</c:v>
                </c:pt>
                <c:pt idx="55">
                  <c:v>1670</c:v>
                </c:pt>
                <c:pt idx="56">
                  <c:v>1731</c:v>
                </c:pt>
                <c:pt idx="57">
                  <c:v>1793</c:v>
                </c:pt>
                <c:pt idx="58">
                  <c:v>1856</c:v>
                </c:pt>
                <c:pt idx="59">
                  <c:v>1920</c:v>
                </c:pt>
                <c:pt idx="60">
                  <c:v>1985</c:v>
                </c:pt>
                <c:pt idx="61">
                  <c:v>2051</c:v>
                </c:pt>
                <c:pt idx="62">
                  <c:v>2118</c:v>
                </c:pt>
                <c:pt idx="63">
                  <c:v>2186</c:v>
                </c:pt>
                <c:pt idx="64">
                  <c:v>2255</c:v>
                </c:pt>
                <c:pt idx="65">
                  <c:v>2325</c:v>
                </c:pt>
                <c:pt idx="66">
                  <c:v>2396</c:v>
                </c:pt>
                <c:pt idx="67">
                  <c:v>2468</c:v>
                </c:pt>
                <c:pt idx="68">
                  <c:v>2541</c:v>
                </c:pt>
                <c:pt idx="69">
                  <c:v>2615</c:v>
                </c:pt>
                <c:pt idx="70">
                  <c:v>2690</c:v>
                </c:pt>
                <c:pt idx="71">
                  <c:v>2766</c:v>
                </c:pt>
              </c:numCache>
            </c:numRef>
          </c:val>
        </c:ser>
        <c:ser>
          <c:idx val="1"/>
          <c:order val="1"/>
          <c:tx>
            <c:strRef>
              <c:f>Plan1!$C$1</c:f>
              <c:strCache>
                <c:ptCount val="1"/>
                <c:pt idx="0">
                  <c:v>Dsp.Acum</c:v>
                </c:pt>
              </c:strCache>
            </c:strRef>
          </c:tx>
          <c:marker>
            <c:symbol val="none"/>
          </c:marker>
          <c:cat>
            <c:numRef>
              <c:f>Plan1!$A$2:$A$73</c:f>
              <c:numCache>
                <c:formatCode>General</c:formatCode>
                <c:ptCount val="7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</c:numCache>
            </c:numRef>
          </c:cat>
          <c:val>
            <c:numRef>
              <c:f>Plan1!$C$2:$C$73</c:f>
              <c:numCache>
                <c:formatCode>General</c:formatCode>
                <c:ptCount val="72"/>
                <c:pt idx="0">
                  <c:v>45</c:v>
                </c:pt>
                <c:pt idx="1">
                  <c:v>67.5</c:v>
                </c:pt>
                <c:pt idx="2">
                  <c:v>90</c:v>
                </c:pt>
                <c:pt idx="3">
                  <c:v>112.5</c:v>
                </c:pt>
                <c:pt idx="4">
                  <c:v>135</c:v>
                </c:pt>
                <c:pt idx="5">
                  <c:v>157.5</c:v>
                </c:pt>
                <c:pt idx="6">
                  <c:v>180</c:v>
                </c:pt>
                <c:pt idx="7">
                  <c:v>202.5</c:v>
                </c:pt>
                <c:pt idx="8">
                  <c:v>225</c:v>
                </c:pt>
                <c:pt idx="9">
                  <c:v>247.5</c:v>
                </c:pt>
                <c:pt idx="10">
                  <c:v>277.5</c:v>
                </c:pt>
                <c:pt idx="11">
                  <c:v>304.5</c:v>
                </c:pt>
                <c:pt idx="12">
                  <c:v>338</c:v>
                </c:pt>
                <c:pt idx="13">
                  <c:v>369.5</c:v>
                </c:pt>
                <c:pt idx="14">
                  <c:v>401</c:v>
                </c:pt>
                <c:pt idx="15">
                  <c:v>432.5</c:v>
                </c:pt>
                <c:pt idx="16">
                  <c:v>464</c:v>
                </c:pt>
                <c:pt idx="17">
                  <c:v>495.5</c:v>
                </c:pt>
                <c:pt idx="18">
                  <c:v>527</c:v>
                </c:pt>
                <c:pt idx="19">
                  <c:v>558.5</c:v>
                </c:pt>
                <c:pt idx="20">
                  <c:v>590</c:v>
                </c:pt>
                <c:pt idx="21">
                  <c:v>621.5</c:v>
                </c:pt>
                <c:pt idx="22">
                  <c:v>653</c:v>
                </c:pt>
                <c:pt idx="23">
                  <c:v>684.5</c:v>
                </c:pt>
                <c:pt idx="24">
                  <c:v>716</c:v>
                </c:pt>
                <c:pt idx="25">
                  <c:v>747.5</c:v>
                </c:pt>
                <c:pt idx="26">
                  <c:v>786.5</c:v>
                </c:pt>
                <c:pt idx="27">
                  <c:v>822.5</c:v>
                </c:pt>
                <c:pt idx="28">
                  <c:v>858.5</c:v>
                </c:pt>
                <c:pt idx="29">
                  <c:v>894.5</c:v>
                </c:pt>
                <c:pt idx="30">
                  <c:v>930.5</c:v>
                </c:pt>
                <c:pt idx="31">
                  <c:v>966.5</c:v>
                </c:pt>
                <c:pt idx="32">
                  <c:v>1002.5</c:v>
                </c:pt>
                <c:pt idx="33">
                  <c:v>1038.5</c:v>
                </c:pt>
                <c:pt idx="34">
                  <c:v>1074.5</c:v>
                </c:pt>
                <c:pt idx="35">
                  <c:v>1110.5</c:v>
                </c:pt>
                <c:pt idx="36">
                  <c:v>1146.5</c:v>
                </c:pt>
                <c:pt idx="37">
                  <c:v>1182.5</c:v>
                </c:pt>
                <c:pt idx="38">
                  <c:v>1218.5</c:v>
                </c:pt>
                <c:pt idx="39">
                  <c:v>1254.5</c:v>
                </c:pt>
                <c:pt idx="40">
                  <c:v>1290.5</c:v>
                </c:pt>
                <c:pt idx="41">
                  <c:v>1334</c:v>
                </c:pt>
                <c:pt idx="42">
                  <c:v>1374.5</c:v>
                </c:pt>
                <c:pt idx="43">
                  <c:v>1415</c:v>
                </c:pt>
                <c:pt idx="44">
                  <c:v>1455.5</c:v>
                </c:pt>
                <c:pt idx="45">
                  <c:v>1496</c:v>
                </c:pt>
                <c:pt idx="46">
                  <c:v>1536.5</c:v>
                </c:pt>
                <c:pt idx="47">
                  <c:v>1577</c:v>
                </c:pt>
                <c:pt idx="48">
                  <c:v>1617.5</c:v>
                </c:pt>
                <c:pt idx="49">
                  <c:v>1658</c:v>
                </c:pt>
                <c:pt idx="50">
                  <c:v>1698.5</c:v>
                </c:pt>
                <c:pt idx="51">
                  <c:v>1739</c:v>
                </c:pt>
                <c:pt idx="52">
                  <c:v>1779.5</c:v>
                </c:pt>
                <c:pt idx="53">
                  <c:v>1820</c:v>
                </c:pt>
                <c:pt idx="54">
                  <c:v>1860.5</c:v>
                </c:pt>
                <c:pt idx="55">
                  <c:v>1901</c:v>
                </c:pt>
                <c:pt idx="56">
                  <c:v>1949</c:v>
                </c:pt>
                <c:pt idx="57">
                  <c:v>1994</c:v>
                </c:pt>
                <c:pt idx="58">
                  <c:v>2039</c:v>
                </c:pt>
                <c:pt idx="59">
                  <c:v>2084</c:v>
                </c:pt>
                <c:pt idx="60">
                  <c:v>2129</c:v>
                </c:pt>
                <c:pt idx="61">
                  <c:v>2174</c:v>
                </c:pt>
                <c:pt idx="62">
                  <c:v>2219</c:v>
                </c:pt>
                <c:pt idx="63">
                  <c:v>2264</c:v>
                </c:pt>
                <c:pt idx="64">
                  <c:v>2309</c:v>
                </c:pt>
                <c:pt idx="65">
                  <c:v>2354</c:v>
                </c:pt>
                <c:pt idx="66">
                  <c:v>2399</c:v>
                </c:pt>
                <c:pt idx="67">
                  <c:v>2444</c:v>
                </c:pt>
                <c:pt idx="68">
                  <c:v>2489</c:v>
                </c:pt>
                <c:pt idx="69">
                  <c:v>2534</c:v>
                </c:pt>
                <c:pt idx="70">
                  <c:v>2579</c:v>
                </c:pt>
                <c:pt idx="71">
                  <c:v>2631.5</c:v>
                </c:pt>
              </c:numCache>
            </c:numRef>
          </c:val>
        </c:ser>
        <c:marker val="1"/>
        <c:axId val="67571072"/>
        <c:axId val="67581056"/>
      </c:lineChart>
      <c:catAx>
        <c:axId val="67571072"/>
        <c:scaling>
          <c:orientation val="minMax"/>
        </c:scaling>
        <c:axPos val="b"/>
        <c:numFmt formatCode="General" sourceLinked="1"/>
        <c:tickLblPos val="nextTo"/>
        <c:crossAx val="67581056"/>
        <c:crosses val="autoZero"/>
        <c:auto val="1"/>
        <c:lblAlgn val="ctr"/>
        <c:lblOffset val="100"/>
        <c:tickLblSkip val="12"/>
      </c:catAx>
      <c:valAx>
        <c:axId val="67581056"/>
        <c:scaling>
          <c:orientation val="minMax"/>
        </c:scaling>
        <c:axPos val="l"/>
        <c:majorGridlines/>
        <c:numFmt formatCode="General" sourceLinked="1"/>
        <c:tickLblPos val="nextTo"/>
        <c:crossAx val="67571072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8F9D5B0-C20B-4A81-8265-8531EB72F8C0}" type="doc">
      <dgm:prSet loTypeId="urn:microsoft.com/office/officeart/2005/8/layout/hList1" loCatId="list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pt-BR"/>
        </a:p>
      </dgm:t>
    </dgm:pt>
    <dgm:pt modelId="{7E565B77-2FB9-487C-AB79-B3658D8BA523}">
      <dgm:prSet phldrT="[Texto]"/>
      <dgm:spPr/>
      <dgm:t>
        <a:bodyPr/>
        <a:lstStyle/>
        <a:p>
          <a:r>
            <a:rPr lang="pt-BR" b="1" dirty="0" smtClean="0">
              <a:sym typeface="Wingdings"/>
            </a:rPr>
            <a:t> </a:t>
          </a:r>
          <a:r>
            <a:rPr lang="pt-BR" b="1" dirty="0" smtClean="0"/>
            <a:t>Competitividade</a:t>
          </a:r>
          <a:endParaRPr lang="pt-BR" b="1" dirty="0"/>
        </a:p>
      </dgm:t>
    </dgm:pt>
    <dgm:pt modelId="{AF6489CA-956E-415E-A432-B301488C95BC}" type="parTrans" cxnId="{618BC418-E4A6-420D-A1FD-417A535ECD2B}">
      <dgm:prSet/>
      <dgm:spPr/>
      <dgm:t>
        <a:bodyPr/>
        <a:lstStyle/>
        <a:p>
          <a:endParaRPr lang="pt-BR"/>
        </a:p>
      </dgm:t>
    </dgm:pt>
    <dgm:pt modelId="{794A49A9-BB10-4CC6-85ED-CFD2201C0033}" type="sibTrans" cxnId="{618BC418-E4A6-420D-A1FD-417A535ECD2B}">
      <dgm:prSet/>
      <dgm:spPr/>
      <dgm:t>
        <a:bodyPr/>
        <a:lstStyle/>
        <a:p>
          <a:endParaRPr lang="pt-BR"/>
        </a:p>
      </dgm:t>
    </dgm:pt>
    <dgm:pt modelId="{437A09E9-D857-4543-82F5-81FD2FAA8230}">
      <dgm:prSet phldrT="[Texto]"/>
      <dgm:spPr/>
      <dgm:t>
        <a:bodyPr/>
        <a:lstStyle/>
        <a:p>
          <a:r>
            <a:rPr lang="pt-BR" b="1" dirty="0" smtClean="0">
              <a:sym typeface="Wingdings"/>
            </a:rPr>
            <a:t> </a:t>
          </a:r>
          <a:r>
            <a:rPr lang="pt-BR" b="1" dirty="0" smtClean="0"/>
            <a:t>Players</a:t>
          </a:r>
          <a:endParaRPr lang="pt-BR" b="1" dirty="0"/>
        </a:p>
      </dgm:t>
    </dgm:pt>
    <dgm:pt modelId="{731FE1CB-A3A0-4DD2-A0EF-1982C93BBFC7}" type="parTrans" cxnId="{F66372C1-DB61-4514-920F-859ACA304B24}">
      <dgm:prSet/>
      <dgm:spPr/>
      <dgm:t>
        <a:bodyPr/>
        <a:lstStyle/>
        <a:p>
          <a:endParaRPr lang="pt-BR"/>
        </a:p>
      </dgm:t>
    </dgm:pt>
    <dgm:pt modelId="{65BB1BCD-FE9C-4620-B822-2B7050A95B35}" type="sibTrans" cxnId="{F66372C1-DB61-4514-920F-859ACA304B24}">
      <dgm:prSet/>
      <dgm:spPr/>
      <dgm:t>
        <a:bodyPr/>
        <a:lstStyle/>
        <a:p>
          <a:endParaRPr lang="pt-BR"/>
        </a:p>
      </dgm:t>
    </dgm:pt>
    <dgm:pt modelId="{EFB67F6A-AD1F-4FC7-B260-12596FA685EC}">
      <dgm:prSet phldrT="[Texto]"/>
      <dgm:spPr/>
      <dgm:t>
        <a:bodyPr/>
        <a:lstStyle/>
        <a:p>
          <a:r>
            <a:rPr lang="pt-BR" b="1" dirty="0" smtClean="0"/>
            <a:t>Quebra Monopólio</a:t>
          </a:r>
          <a:endParaRPr lang="pt-BR" b="1" dirty="0"/>
        </a:p>
      </dgm:t>
    </dgm:pt>
    <dgm:pt modelId="{A787D563-78A9-4955-858E-55DB51E41CAA}" type="parTrans" cxnId="{1BC4AB3A-FCB4-4229-9A3D-AD15DFE6D479}">
      <dgm:prSet/>
      <dgm:spPr/>
      <dgm:t>
        <a:bodyPr/>
        <a:lstStyle/>
        <a:p>
          <a:endParaRPr lang="pt-BR"/>
        </a:p>
      </dgm:t>
    </dgm:pt>
    <dgm:pt modelId="{6A822D44-6702-4BA5-A334-8AE731DFFAA6}" type="sibTrans" cxnId="{1BC4AB3A-FCB4-4229-9A3D-AD15DFE6D479}">
      <dgm:prSet/>
      <dgm:spPr/>
      <dgm:t>
        <a:bodyPr/>
        <a:lstStyle/>
        <a:p>
          <a:endParaRPr lang="pt-BR"/>
        </a:p>
      </dgm:t>
    </dgm:pt>
    <dgm:pt modelId="{F5718CE3-2DD6-40B2-B4B5-3BEBF4A1E338}" type="pres">
      <dgm:prSet presAssocID="{B8F9D5B0-C20B-4A81-8265-8531EB72F8C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CC6CEF2D-C94B-4C86-8008-694A92BF1EE3}" type="pres">
      <dgm:prSet presAssocID="{7E565B77-2FB9-487C-AB79-B3658D8BA523}" presName="composite" presStyleCnt="0"/>
      <dgm:spPr/>
      <dgm:t>
        <a:bodyPr/>
        <a:lstStyle/>
        <a:p>
          <a:endParaRPr lang="pt-BR"/>
        </a:p>
      </dgm:t>
    </dgm:pt>
    <dgm:pt modelId="{D41D7089-A4B9-4DE3-9FB1-56734940E152}" type="pres">
      <dgm:prSet presAssocID="{7E565B77-2FB9-487C-AB79-B3658D8BA523}" presName="parTx" presStyleLbl="align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30E0C6D-AFB7-43F4-B3F7-5A9BDDCD0202}" type="pres">
      <dgm:prSet presAssocID="{7E565B77-2FB9-487C-AB79-B3658D8BA523}" presName="desTx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24619508-A1CA-40E8-BEAE-FAA8F194EF19}" type="presOf" srcId="{EFB67F6A-AD1F-4FC7-B260-12596FA685EC}" destId="{B30E0C6D-AFB7-43F4-B3F7-5A9BDDCD0202}" srcOrd="0" destOrd="0" presId="urn:microsoft.com/office/officeart/2005/8/layout/hList1"/>
    <dgm:cxn modelId="{76A56D59-645D-44A1-9A48-3B595BC0B3D7}" type="presOf" srcId="{437A09E9-D857-4543-82F5-81FD2FAA8230}" destId="{B30E0C6D-AFB7-43F4-B3F7-5A9BDDCD0202}" srcOrd="0" destOrd="1" presId="urn:microsoft.com/office/officeart/2005/8/layout/hList1"/>
    <dgm:cxn modelId="{1BC4AB3A-FCB4-4229-9A3D-AD15DFE6D479}" srcId="{7E565B77-2FB9-487C-AB79-B3658D8BA523}" destId="{EFB67F6A-AD1F-4FC7-B260-12596FA685EC}" srcOrd="0" destOrd="0" parTransId="{A787D563-78A9-4955-858E-55DB51E41CAA}" sibTransId="{6A822D44-6702-4BA5-A334-8AE731DFFAA6}"/>
    <dgm:cxn modelId="{8B1B0C5D-50A5-4CEC-8720-CA4BB8903946}" type="presOf" srcId="{B8F9D5B0-C20B-4A81-8265-8531EB72F8C0}" destId="{F5718CE3-2DD6-40B2-B4B5-3BEBF4A1E338}" srcOrd="0" destOrd="0" presId="urn:microsoft.com/office/officeart/2005/8/layout/hList1"/>
    <dgm:cxn modelId="{F66372C1-DB61-4514-920F-859ACA304B24}" srcId="{7E565B77-2FB9-487C-AB79-B3658D8BA523}" destId="{437A09E9-D857-4543-82F5-81FD2FAA8230}" srcOrd="1" destOrd="0" parTransId="{731FE1CB-A3A0-4DD2-A0EF-1982C93BBFC7}" sibTransId="{65BB1BCD-FE9C-4620-B822-2B7050A95B35}"/>
    <dgm:cxn modelId="{618BC418-E4A6-420D-A1FD-417A535ECD2B}" srcId="{B8F9D5B0-C20B-4A81-8265-8531EB72F8C0}" destId="{7E565B77-2FB9-487C-AB79-B3658D8BA523}" srcOrd="0" destOrd="0" parTransId="{AF6489CA-956E-415E-A432-B301488C95BC}" sibTransId="{794A49A9-BB10-4CC6-85ED-CFD2201C0033}"/>
    <dgm:cxn modelId="{DBC9BDAD-EDB0-4E39-B9E1-5DD5C9918B58}" type="presOf" srcId="{7E565B77-2FB9-487C-AB79-B3658D8BA523}" destId="{D41D7089-A4B9-4DE3-9FB1-56734940E152}" srcOrd="0" destOrd="0" presId="urn:microsoft.com/office/officeart/2005/8/layout/hList1"/>
    <dgm:cxn modelId="{F48301F4-D7F2-4A54-B0AE-E03A27F71DB4}" type="presParOf" srcId="{F5718CE3-2DD6-40B2-B4B5-3BEBF4A1E338}" destId="{CC6CEF2D-C94B-4C86-8008-694A92BF1EE3}" srcOrd="0" destOrd="0" presId="urn:microsoft.com/office/officeart/2005/8/layout/hList1"/>
    <dgm:cxn modelId="{7BD7EF6D-BD42-410D-8D7D-301F435009CB}" type="presParOf" srcId="{CC6CEF2D-C94B-4C86-8008-694A92BF1EE3}" destId="{D41D7089-A4B9-4DE3-9FB1-56734940E152}" srcOrd="0" destOrd="0" presId="urn:microsoft.com/office/officeart/2005/8/layout/hList1"/>
    <dgm:cxn modelId="{0F853FB5-9E16-4FB5-9253-D42E3E86573F}" type="presParOf" srcId="{CC6CEF2D-C94B-4C86-8008-694A92BF1EE3}" destId="{B30E0C6D-AFB7-43F4-B3F7-5A9BDDCD0202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8F9D5B0-C20B-4A81-8265-8531EB72F8C0}" type="doc">
      <dgm:prSet loTypeId="urn:microsoft.com/office/officeart/2005/8/layout/hList1" loCatId="list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pt-BR"/>
        </a:p>
      </dgm:t>
    </dgm:pt>
    <dgm:pt modelId="{7E565B77-2FB9-487C-AB79-B3658D8BA523}">
      <dgm:prSet phldrT="[Texto]"/>
      <dgm:spPr/>
      <dgm:t>
        <a:bodyPr/>
        <a:lstStyle/>
        <a:p>
          <a:r>
            <a:rPr lang="pt-BR" b="1" dirty="0" smtClean="0">
              <a:sym typeface="Wingdings"/>
            </a:rPr>
            <a:t>Diversificação</a:t>
          </a:r>
          <a:endParaRPr lang="pt-BR" b="1" dirty="0"/>
        </a:p>
      </dgm:t>
    </dgm:pt>
    <dgm:pt modelId="{AF6489CA-956E-415E-A432-B301488C95BC}" type="parTrans" cxnId="{618BC418-E4A6-420D-A1FD-417A535ECD2B}">
      <dgm:prSet/>
      <dgm:spPr/>
      <dgm:t>
        <a:bodyPr/>
        <a:lstStyle/>
        <a:p>
          <a:endParaRPr lang="pt-BR"/>
        </a:p>
      </dgm:t>
    </dgm:pt>
    <dgm:pt modelId="{794A49A9-BB10-4CC6-85ED-CFD2201C0033}" type="sibTrans" cxnId="{618BC418-E4A6-420D-A1FD-417A535ECD2B}">
      <dgm:prSet/>
      <dgm:spPr/>
      <dgm:t>
        <a:bodyPr/>
        <a:lstStyle/>
        <a:p>
          <a:endParaRPr lang="pt-BR"/>
        </a:p>
      </dgm:t>
    </dgm:pt>
    <dgm:pt modelId="{437A09E9-D857-4543-82F5-81FD2FAA8230}">
      <dgm:prSet phldrT="[Texto]"/>
      <dgm:spPr/>
      <dgm:t>
        <a:bodyPr/>
        <a:lstStyle/>
        <a:p>
          <a:r>
            <a:rPr lang="pt-BR" b="1" dirty="0" smtClean="0"/>
            <a:t>Linhas de Negócios</a:t>
          </a:r>
          <a:endParaRPr lang="pt-BR" b="1" dirty="0"/>
        </a:p>
      </dgm:t>
    </dgm:pt>
    <dgm:pt modelId="{731FE1CB-A3A0-4DD2-A0EF-1982C93BBFC7}" type="parTrans" cxnId="{F66372C1-DB61-4514-920F-859ACA304B24}">
      <dgm:prSet/>
      <dgm:spPr/>
      <dgm:t>
        <a:bodyPr/>
        <a:lstStyle/>
        <a:p>
          <a:endParaRPr lang="pt-BR"/>
        </a:p>
      </dgm:t>
    </dgm:pt>
    <dgm:pt modelId="{65BB1BCD-FE9C-4620-B822-2B7050A95B35}" type="sibTrans" cxnId="{F66372C1-DB61-4514-920F-859ACA304B24}">
      <dgm:prSet/>
      <dgm:spPr/>
      <dgm:t>
        <a:bodyPr/>
        <a:lstStyle/>
        <a:p>
          <a:endParaRPr lang="pt-BR"/>
        </a:p>
      </dgm:t>
    </dgm:pt>
    <dgm:pt modelId="{7843E961-F17D-4E74-A3AB-5DB9337405F1}">
      <dgm:prSet phldrT="[Texto]"/>
      <dgm:spPr/>
      <dgm:t>
        <a:bodyPr/>
        <a:lstStyle/>
        <a:p>
          <a:r>
            <a:rPr lang="pt-BR" b="1" dirty="0" smtClean="0"/>
            <a:t>Linhas de Produtos</a:t>
          </a:r>
          <a:endParaRPr lang="pt-BR" b="1" dirty="0"/>
        </a:p>
      </dgm:t>
    </dgm:pt>
    <dgm:pt modelId="{2E20FF4B-41AD-4FA6-B791-76C6941CF410}" type="parTrans" cxnId="{F8174F0D-0CF6-4899-AB22-AD5DF1F10021}">
      <dgm:prSet/>
      <dgm:spPr/>
      <dgm:t>
        <a:bodyPr/>
        <a:lstStyle/>
        <a:p>
          <a:endParaRPr lang="pt-BR"/>
        </a:p>
      </dgm:t>
    </dgm:pt>
    <dgm:pt modelId="{B80E0B46-FF00-40BB-8C1D-533881272475}" type="sibTrans" cxnId="{F8174F0D-0CF6-4899-AB22-AD5DF1F10021}">
      <dgm:prSet/>
      <dgm:spPr/>
      <dgm:t>
        <a:bodyPr/>
        <a:lstStyle/>
        <a:p>
          <a:endParaRPr lang="pt-BR"/>
        </a:p>
      </dgm:t>
    </dgm:pt>
    <dgm:pt modelId="{F5718CE3-2DD6-40B2-B4B5-3BEBF4A1E338}" type="pres">
      <dgm:prSet presAssocID="{B8F9D5B0-C20B-4A81-8265-8531EB72F8C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CC6CEF2D-C94B-4C86-8008-694A92BF1EE3}" type="pres">
      <dgm:prSet presAssocID="{7E565B77-2FB9-487C-AB79-B3658D8BA523}" presName="composite" presStyleCnt="0"/>
      <dgm:spPr/>
      <dgm:t>
        <a:bodyPr/>
        <a:lstStyle/>
        <a:p>
          <a:endParaRPr lang="pt-BR"/>
        </a:p>
      </dgm:t>
    </dgm:pt>
    <dgm:pt modelId="{D41D7089-A4B9-4DE3-9FB1-56734940E152}" type="pres">
      <dgm:prSet presAssocID="{7E565B77-2FB9-487C-AB79-B3658D8BA523}" presName="parTx" presStyleLbl="align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30E0C6D-AFB7-43F4-B3F7-5A9BDDCD0202}" type="pres">
      <dgm:prSet presAssocID="{7E565B77-2FB9-487C-AB79-B3658D8BA523}" presName="desTx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F8174F0D-0CF6-4899-AB22-AD5DF1F10021}" srcId="{7E565B77-2FB9-487C-AB79-B3658D8BA523}" destId="{7843E961-F17D-4E74-A3AB-5DB9337405F1}" srcOrd="1" destOrd="0" parTransId="{2E20FF4B-41AD-4FA6-B791-76C6941CF410}" sibTransId="{B80E0B46-FF00-40BB-8C1D-533881272475}"/>
    <dgm:cxn modelId="{2B09475A-1826-40D7-9421-1CE879BE37A6}" type="presOf" srcId="{B8F9D5B0-C20B-4A81-8265-8531EB72F8C0}" destId="{F5718CE3-2DD6-40B2-B4B5-3BEBF4A1E338}" srcOrd="0" destOrd="0" presId="urn:microsoft.com/office/officeart/2005/8/layout/hList1"/>
    <dgm:cxn modelId="{AEB95D51-DE62-4264-A6DD-392B3DD98FD2}" type="presOf" srcId="{7E565B77-2FB9-487C-AB79-B3658D8BA523}" destId="{D41D7089-A4B9-4DE3-9FB1-56734940E152}" srcOrd="0" destOrd="0" presId="urn:microsoft.com/office/officeart/2005/8/layout/hList1"/>
    <dgm:cxn modelId="{F43F71F5-19CA-4ED4-8922-136CEE456097}" type="presOf" srcId="{7843E961-F17D-4E74-A3AB-5DB9337405F1}" destId="{B30E0C6D-AFB7-43F4-B3F7-5A9BDDCD0202}" srcOrd="0" destOrd="1" presId="urn:microsoft.com/office/officeart/2005/8/layout/hList1"/>
    <dgm:cxn modelId="{A36FBC4C-FEF8-4B6F-A673-386E06C14089}" type="presOf" srcId="{437A09E9-D857-4543-82F5-81FD2FAA8230}" destId="{B30E0C6D-AFB7-43F4-B3F7-5A9BDDCD0202}" srcOrd="0" destOrd="0" presId="urn:microsoft.com/office/officeart/2005/8/layout/hList1"/>
    <dgm:cxn modelId="{F66372C1-DB61-4514-920F-859ACA304B24}" srcId="{7E565B77-2FB9-487C-AB79-B3658D8BA523}" destId="{437A09E9-D857-4543-82F5-81FD2FAA8230}" srcOrd="0" destOrd="0" parTransId="{731FE1CB-A3A0-4DD2-A0EF-1982C93BBFC7}" sibTransId="{65BB1BCD-FE9C-4620-B822-2B7050A95B35}"/>
    <dgm:cxn modelId="{618BC418-E4A6-420D-A1FD-417A535ECD2B}" srcId="{B8F9D5B0-C20B-4A81-8265-8531EB72F8C0}" destId="{7E565B77-2FB9-487C-AB79-B3658D8BA523}" srcOrd="0" destOrd="0" parTransId="{AF6489CA-956E-415E-A432-B301488C95BC}" sibTransId="{794A49A9-BB10-4CC6-85ED-CFD2201C0033}"/>
    <dgm:cxn modelId="{E218427A-8C71-4204-80D3-F091E6960224}" type="presParOf" srcId="{F5718CE3-2DD6-40B2-B4B5-3BEBF4A1E338}" destId="{CC6CEF2D-C94B-4C86-8008-694A92BF1EE3}" srcOrd="0" destOrd="0" presId="urn:microsoft.com/office/officeart/2005/8/layout/hList1"/>
    <dgm:cxn modelId="{ADCD5418-32E7-44FF-B1CE-AB103B05850C}" type="presParOf" srcId="{CC6CEF2D-C94B-4C86-8008-694A92BF1EE3}" destId="{D41D7089-A4B9-4DE3-9FB1-56734940E152}" srcOrd="0" destOrd="0" presId="urn:microsoft.com/office/officeart/2005/8/layout/hList1"/>
    <dgm:cxn modelId="{AD55BF33-7DB2-490C-B34B-3623189D28FB}" type="presParOf" srcId="{CC6CEF2D-C94B-4C86-8008-694A92BF1EE3}" destId="{B30E0C6D-AFB7-43F4-B3F7-5A9BDDCD0202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8F9D5B0-C20B-4A81-8265-8531EB72F8C0}" type="doc">
      <dgm:prSet loTypeId="urn:microsoft.com/office/officeart/2005/8/layout/hList1" loCatId="list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pt-BR"/>
        </a:p>
      </dgm:t>
    </dgm:pt>
    <dgm:pt modelId="{7E565B77-2FB9-487C-AB79-B3658D8BA523}">
      <dgm:prSet phldrT="[Texto]"/>
      <dgm:spPr/>
      <dgm:t>
        <a:bodyPr/>
        <a:lstStyle/>
        <a:p>
          <a:r>
            <a:rPr lang="pt-BR" b="1" dirty="0" smtClean="0">
              <a:sym typeface="Wingdings"/>
            </a:rPr>
            <a:t>Consolidação</a:t>
          </a:r>
          <a:endParaRPr lang="pt-BR" b="1" dirty="0"/>
        </a:p>
      </dgm:t>
    </dgm:pt>
    <dgm:pt modelId="{AF6489CA-956E-415E-A432-B301488C95BC}" type="parTrans" cxnId="{618BC418-E4A6-420D-A1FD-417A535ECD2B}">
      <dgm:prSet/>
      <dgm:spPr/>
      <dgm:t>
        <a:bodyPr/>
        <a:lstStyle/>
        <a:p>
          <a:endParaRPr lang="pt-BR"/>
        </a:p>
      </dgm:t>
    </dgm:pt>
    <dgm:pt modelId="{794A49A9-BB10-4CC6-85ED-CFD2201C0033}" type="sibTrans" cxnId="{618BC418-E4A6-420D-A1FD-417A535ECD2B}">
      <dgm:prSet/>
      <dgm:spPr/>
      <dgm:t>
        <a:bodyPr/>
        <a:lstStyle/>
        <a:p>
          <a:endParaRPr lang="pt-BR"/>
        </a:p>
      </dgm:t>
    </dgm:pt>
    <dgm:pt modelId="{437A09E9-D857-4543-82F5-81FD2FAA8230}">
      <dgm:prSet phldrT="[Texto]"/>
      <dgm:spPr/>
      <dgm:t>
        <a:bodyPr/>
        <a:lstStyle/>
        <a:p>
          <a:r>
            <a:rPr lang="pt-BR" b="1" dirty="0" smtClean="0">
              <a:sym typeface="Wingdings"/>
            </a:rPr>
            <a:t> Qualidade</a:t>
          </a:r>
          <a:endParaRPr lang="pt-BR" b="1" dirty="0"/>
        </a:p>
      </dgm:t>
    </dgm:pt>
    <dgm:pt modelId="{731FE1CB-A3A0-4DD2-A0EF-1982C93BBFC7}" type="parTrans" cxnId="{F66372C1-DB61-4514-920F-859ACA304B24}">
      <dgm:prSet/>
      <dgm:spPr/>
      <dgm:t>
        <a:bodyPr/>
        <a:lstStyle/>
        <a:p>
          <a:endParaRPr lang="pt-BR"/>
        </a:p>
      </dgm:t>
    </dgm:pt>
    <dgm:pt modelId="{65BB1BCD-FE9C-4620-B822-2B7050A95B35}" type="sibTrans" cxnId="{F66372C1-DB61-4514-920F-859ACA304B24}">
      <dgm:prSet/>
      <dgm:spPr/>
      <dgm:t>
        <a:bodyPr/>
        <a:lstStyle/>
        <a:p>
          <a:endParaRPr lang="pt-BR"/>
        </a:p>
      </dgm:t>
    </dgm:pt>
    <dgm:pt modelId="{43F2A38C-3372-4EF6-9F0E-76934D2A8940}">
      <dgm:prSet phldrT="[Texto]"/>
      <dgm:spPr/>
      <dgm:t>
        <a:bodyPr/>
        <a:lstStyle/>
        <a:p>
          <a:r>
            <a:rPr lang="pt-BR" b="1" dirty="0" smtClean="0">
              <a:sym typeface="Wingdings"/>
            </a:rPr>
            <a:t> Eficiência</a:t>
          </a:r>
          <a:endParaRPr lang="pt-BR" b="1" dirty="0"/>
        </a:p>
      </dgm:t>
    </dgm:pt>
    <dgm:pt modelId="{AFCC56EE-A671-4504-B2CF-3178C483C3D3}" type="parTrans" cxnId="{FE2BA9E6-9129-4008-9A66-D683B54BD60D}">
      <dgm:prSet/>
      <dgm:spPr/>
      <dgm:t>
        <a:bodyPr/>
        <a:lstStyle/>
        <a:p>
          <a:endParaRPr lang="pt-BR"/>
        </a:p>
      </dgm:t>
    </dgm:pt>
    <dgm:pt modelId="{4721B719-A499-424E-A8E9-C2D42CC910E4}" type="sibTrans" cxnId="{FE2BA9E6-9129-4008-9A66-D683B54BD60D}">
      <dgm:prSet/>
      <dgm:spPr/>
      <dgm:t>
        <a:bodyPr/>
        <a:lstStyle/>
        <a:p>
          <a:endParaRPr lang="pt-BR"/>
        </a:p>
      </dgm:t>
    </dgm:pt>
    <dgm:pt modelId="{F5718CE3-2DD6-40B2-B4B5-3BEBF4A1E338}" type="pres">
      <dgm:prSet presAssocID="{B8F9D5B0-C20B-4A81-8265-8531EB72F8C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CC6CEF2D-C94B-4C86-8008-694A92BF1EE3}" type="pres">
      <dgm:prSet presAssocID="{7E565B77-2FB9-487C-AB79-B3658D8BA523}" presName="composite" presStyleCnt="0"/>
      <dgm:spPr/>
      <dgm:t>
        <a:bodyPr/>
        <a:lstStyle/>
        <a:p>
          <a:endParaRPr lang="pt-BR"/>
        </a:p>
      </dgm:t>
    </dgm:pt>
    <dgm:pt modelId="{D41D7089-A4B9-4DE3-9FB1-56734940E152}" type="pres">
      <dgm:prSet presAssocID="{7E565B77-2FB9-487C-AB79-B3658D8BA523}" presName="parTx" presStyleLbl="align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30E0C6D-AFB7-43F4-B3F7-5A9BDDCD0202}" type="pres">
      <dgm:prSet presAssocID="{7E565B77-2FB9-487C-AB79-B3658D8BA523}" presName="desTx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FE2BA9E6-9129-4008-9A66-D683B54BD60D}" srcId="{7E565B77-2FB9-487C-AB79-B3658D8BA523}" destId="{43F2A38C-3372-4EF6-9F0E-76934D2A8940}" srcOrd="1" destOrd="0" parTransId="{AFCC56EE-A671-4504-B2CF-3178C483C3D3}" sibTransId="{4721B719-A499-424E-A8E9-C2D42CC910E4}"/>
    <dgm:cxn modelId="{4B33FB0C-CF62-4E7B-B595-8C3CD6243E52}" type="presOf" srcId="{B8F9D5B0-C20B-4A81-8265-8531EB72F8C0}" destId="{F5718CE3-2DD6-40B2-B4B5-3BEBF4A1E338}" srcOrd="0" destOrd="0" presId="urn:microsoft.com/office/officeart/2005/8/layout/hList1"/>
    <dgm:cxn modelId="{23C40628-522A-40A5-A110-76A79F41C75C}" type="presOf" srcId="{7E565B77-2FB9-487C-AB79-B3658D8BA523}" destId="{D41D7089-A4B9-4DE3-9FB1-56734940E152}" srcOrd="0" destOrd="0" presId="urn:microsoft.com/office/officeart/2005/8/layout/hList1"/>
    <dgm:cxn modelId="{8261E44B-32F9-4568-8E87-11DA3C6ACD4F}" type="presOf" srcId="{437A09E9-D857-4543-82F5-81FD2FAA8230}" destId="{B30E0C6D-AFB7-43F4-B3F7-5A9BDDCD0202}" srcOrd="0" destOrd="0" presId="urn:microsoft.com/office/officeart/2005/8/layout/hList1"/>
    <dgm:cxn modelId="{F66372C1-DB61-4514-920F-859ACA304B24}" srcId="{7E565B77-2FB9-487C-AB79-B3658D8BA523}" destId="{437A09E9-D857-4543-82F5-81FD2FAA8230}" srcOrd="0" destOrd="0" parTransId="{731FE1CB-A3A0-4DD2-A0EF-1982C93BBFC7}" sibTransId="{65BB1BCD-FE9C-4620-B822-2B7050A95B35}"/>
    <dgm:cxn modelId="{1808A082-05B6-4635-B884-34D1DF4B4F82}" type="presOf" srcId="{43F2A38C-3372-4EF6-9F0E-76934D2A8940}" destId="{B30E0C6D-AFB7-43F4-B3F7-5A9BDDCD0202}" srcOrd="0" destOrd="1" presId="urn:microsoft.com/office/officeart/2005/8/layout/hList1"/>
    <dgm:cxn modelId="{618BC418-E4A6-420D-A1FD-417A535ECD2B}" srcId="{B8F9D5B0-C20B-4A81-8265-8531EB72F8C0}" destId="{7E565B77-2FB9-487C-AB79-B3658D8BA523}" srcOrd="0" destOrd="0" parTransId="{AF6489CA-956E-415E-A432-B301488C95BC}" sibTransId="{794A49A9-BB10-4CC6-85ED-CFD2201C0033}"/>
    <dgm:cxn modelId="{D3E69C79-0185-49CE-881B-1E22293C3D23}" type="presParOf" srcId="{F5718CE3-2DD6-40B2-B4B5-3BEBF4A1E338}" destId="{CC6CEF2D-C94B-4C86-8008-694A92BF1EE3}" srcOrd="0" destOrd="0" presId="urn:microsoft.com/office/officeart/2005/8/layout/hList1"/>
    <dgm:cxn modelId="{FFC5ABDC-8FBA-47BA-B036-435BDBBC790E}" type="presParOf" srcId="{CC6CEF2D-C94B-4C86-8008-694A92BF1EE3}" destId="{D41D7089-A4B9-4DE3-9FB1-56734940E152}" srcOrd="0" destOrd="0" presId="urn:microsoft.com/office/officeart/2005/8/layout/hList1"/>
    <dgm:cxn modelId="{EEA1A070-0577-4C5B-82E5-AADE549DC162}" type="presParOf" srcId="{CC6CEF2D-C94B-4C86-8008-694A92BF1EE3}" destId="{B30E0C6D-AFB7-43F4-B3F7-5A9BDDCD0202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1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8F9D5B0-C20B-4A81-8265-8531EB72F8C0}" type="doc">
      <dgm:prSet loTypeId="urn:microsoft.com/office/officeart/2005/8/layout/hList1" loCatId="list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pt-BR"/>
        </a:p>
      </dgm:t>
    </dgm:pt>
    <dgm:pt modelId="{7E565B77-2FB9-487C-AB79-B3658D8BA523}">
      <dgm:prSet phldrT="[Texto]"/>
      <dgm:spPr/>
      <dgm:t>
        <a:bodyPr/>
        <a:lstStyle/>
        <a:p>
          <a:r>
            <a:rPr lang="pt-BR" b="1" dirty="0" smtClean="0">
              <a:sym typeface="Wingdings"/>
            </a:rPr>
            <a:t>Pouco Conhecimento</a:t>
          </a:r>
          <a:endParaRPr lang="pt-BR" b="1" dirty="0"/>
        </a:p>
      </dgm:t>
    </dgm:pt>
    <dgm:pt modelId="{AF6489CA-956E-415E-A432-B301488C95BC}" type="parTrans" cxnId="{618BC418-E4A6-420D-A1FD-417A535ECD2B}">
      <dgm:prSet/>
      <dgm:spPr/>
      <dgm:t>
        <a:bodyPr/>
        <a:lstStyle/>
        <a:p>
          <a:endParaRPr lang="pt-BR"/>
        </a:p>
      </dgm:t>
    </dgm:pt>
    <dgm:pt modelId="{794A49A9-BB10-4CC6-85ED-CFD2201C0033}" type="sibTrans" cxnId="{618BC418-E4A6-420D-A1FD-417A535ECD2B}">
      <dgm:prSet/>
      <dgm:spPr/>
      <dgm:t>
        <a:bodyPr/>
        <a:lstStyle/>
        <a:p>
          <a:endParaRPr lang="pt-BR"/>
        </a:p>
      </dgm:t>
    </dgm:pt>
    <dgm:pt modelId="{437A09E9-D857-4543-82F5-81FD2FAA8230}">
      <dgm:prSet phldrT="[Texto]"/>
      <dgm:spPr/>
      <dgm:t>
        <a:bodyPr/>
        <a:lstStyle/>
        <a:p>
          <a:r>
            <a:rPr lang="pt-BR" b="1" dirty="0" smtClean="0"/>
            <a:t>Dependência de Pessoas</a:t>
          </a:r>
          <a:endParaRPr lang="pt-BR" b="1" dirty="0"/>
        </a:p>
      </dgm:t>
    </dgm:pt>
    <dgm:pt modelId="{731FE1CB-A3A0-4DD2-A0EF-1982C93BBFC7}" type="parTrans" cxnId="{F66372C1-DB61-4514-920F-859ACA304B24}">
      <dgm:prSet/>
      <dgm:spPr/>
      <dgm:t>
        <a:bodyPr/>
        <a:lstStyle/>
        <a:p>
          <a:endParaRPr lang="pt-BR"/>
        </a:p>
      </dgm:t>
    </dgm:pt>
    <dgm:pt modelId="{65BB1BCD-FE9C-4620-B822-2B7050A95B35}" type="sibTrans" cxnId="{F66372C1-DB61-4514-920F-859ACA304B24}">
      <dgm:prSet/>
      <dgm:spPr/>
      <dgm:t>
        <a:bodyPr/>
        <a:lstStyle/>
        <a:p>
          <a:endParaRPr lang="pt-BR"/>
        </a:p>
      </dgm:t>
    </dgm:pt>
    <dgm:pt modelId="{7843E961-F17D-4E74-A3AB-5DB9337405F1}">
      <dgm:prSet phldrT="[Texto]"/>
      <dgm:spPr/>
      <dgm:t>
        <a:bodyPr/>
        <a:lstStyle/>
        <a:p>
          <a:r>
            <a:rPr lang="pt-BR" b="1" dirty="0" smtClean="0"/>
            <a:t>Resultados Incertos</a:t>
          </a:r>
          <a:endParaRPr lang="pt-BR" b="1" dirty="0"/>
        </a:p>
      </dgm:t>
    </dgm:pt>
    <dgm:pt modelId="{2E20FF4B-41AD-4FA6-B791-76C6941CF410}" type="parTrans" cxnId="{F8174F0D-0CF6-4899-AB22-AD5DF1F10021}">
      <dgm:prSet/>
      <dgm:spPr/>
      <dgm:t>
        <a:bodyPr/>
        <a:lstStyle/>
        <a:p>
          <a:endParaRPr lang="pt-BR"/>
        </a:p>
      </dgm:t>
    </dgm:pt>
    <dgm:pt modelId="{B80E0B46-FF00-40BB-8C1D-533881272475}" type="sibTrans" cxnId="{F8174F0D-0CF6-4899-AB22-AD5DF1F10021}">
      <dgm:prSet/>
      <dgm:spPr/>
      <dgm:t>
        <a:bodyPr/>
        <a:lstStyle/>
        <a:p>
          <a:endParaRPr lang="pt-BR"/>
        </a:p>
      </dgm:t>
    </dgm:pt>
    <dgm:pt modelId="{F5718CE3-2DD6-40B2-B4B5-3BEBF4A1E338}" type="pres">
      <dgm:prSet presAssocID="{B8F9D5B0-C20B-4A81-8265-8531EB72F8C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CC6CEF2D-C94B-4C86-8008-694A92BF1EE3}" type="pres">
      <dgm:prSet presAssocID="{7E565B77-2FB9-487C-AB79-B3658D8BA523}" presName="composite" presStyleCnt="0"/>
      <dgm:spPr/>
      <dgm:t>
        <a:bodyPr/>
        <a:lstStyle/>
        <a:p>
          <a:endParaRPr lang="pt-BR"/>
        </a:p>
      </dgm:t>
    </dgm:pt>
    <dgm:pt modelId="{D41D7089-A4B9-4DE3-9FB1-56734940E152}" type="pres">
      <dgm:prSet presAssocID="{7E565B77-2FB9-487C-AB79-B3658D8BA523}" presName="parTx" presStyleLbl="align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30E0C6D-AFB7-43F4-B3F7-5A9BDDCD0202}" type="pres">
      <dgm:prSet presAssocID="{7E565B77-2FB9-487C-AB79-B3658D8BA523}" presName="desTx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F8174F0D-0CF6-4899-AB22-AD5DF1F10021}" srcId="{7E565B77-2FB9-487C-AB79-B3658D8BA523}" destId="{7843E961-F17D-4E74-A3AB-5DB9337405F1}" srcOrd="1" destOrd="0" parTransId="{2E20FF4B-41AD-4FA6-B791-76C6941CF410}" sibTransId="{B80E0B46-FF00-40BB-8C1D-533881272475}"/>
    <dgm:cxn modelId="{384B3ED9-D17E-4234-852F-ECF25BC8DA90}" type="presOf" srcId="{437A09E9-D857-4543-82F5-81FD2FAA8230}" destId="{B30E0C6D-AFB7-43F4-B3F7-5A9BDDCD0202}" srcOrd="0" destOrd="0" presId="urn:microsoft.com/office/officeart/2005/8/layout/hList1"/>
    <dgm:cxn modelId="{EA1F34D0-E059-4FD3-85B8-69257FE829EE}" type="presOf" srcId="{B8F9D5B0-C20B-4A81-8265-8531EB72F8C0}" destId="{F5718CE3-2DD6-40B2-B4B5-3BEBF4A1E338}" srcOrd="0" destOrd="0" presId="urn:microsoft.com/office/officeart/2005/8/layout/hList1"/>
    <dgm:cxn modelId="{F66372C1-DB61-4514-920F-859ACA304B24}" srcId="{7E565B77-2FB9-487C-AB79-B3658D8BA523}" destId="{437A09E9-D857-4543-82F5-81FD2FAA8230}" srcOrd="0" destOrd="0" parTransId="{731FE1CB-A3A0-4DD2-A0EF-1982C93BBFC7}" sibTransId="{65BB1BCD-FE9C-4620-B822-2B7050A95B35}"/>
    <dgm:cxn modelId="{C1493A48-65C0-4C8B-95E1-B7DE866337C0}" type="presOf" srcId="{7843E961-F17D-4E74-A3AB-5DB9337405F1}" destId="{B30E0C6D-AFB7-43F4-B3F7-5A9BDDCD0202}" srcOrd="0" destOrd="1" presId="urn:microsoft.com/office/officeart/2005/8/layout/hList1"/>
    <dgm:cxn modelId="{618BC418-E4A6-420D-A1FD-417A535ECD2B}" srcId="{B8F9D5B0-C20B-4A81-8265-8531EB72F8C0}" destId="{7E565B77-2FB9-487C-AB79-B3658D8BA523}" srcOrd="0" destOrd="0" parTransId="{AF6489CA-956E-415E-A432-B301488C95BC}" sibTransId="{794A49A9-BB10-4CC6-85ED-CFD2201C0033}"/>
    <dgm:cxn modelId="{056F1FF2-2417-4E40-BD67-51CE91F31862}" type="presOf" srcId="{7E565B77-2FB9-487C-AB79-B3658D8BA523}" destId="{D41D7089-A4B9-4DE3-9FB1-56734940E152}" srcOrd="0" destOrd="0" presId="urn:microsoft.com/office/officeart/2005/8/layout/hList1"/>
    <dgm:cxn modelId="{1A1DCD3E-64B7-4AD7-A867-FE9C0BFF45C6}" type="presParOf" srcId="{F5718CE3-2DD6-40B2-B4B5-3BEBF4A1E338}" destId="{CC6CEF2D-C94B-4C86-8008-694A92BF1EE3}" srcOrd="0" destOrd="0" presId="urn:microsoft.com/office/officeart/2005/8/layout/hList1"/>
    <dgm:cxn modelId="{8958DFEA-F6E8-4083-8933-C3237814C9A4}" type="presParOf" srcId="{CC6CEF2D-C94B-4C86-8008-694A92BF1EE3}" destId="{D41D7089-A4B9-4DE3-9FB1-56734940E152}" srcOrd="0" destOrd="0" presId="urn:microsoft.com/office/officeart/2005/8/layout/hList1"/>
    <dgm:cxn modelId="{57F509D9-448F-4323-82F6-C40F0F4FA655}" type="presParOf" srcId="{CC6CEF2D-C94B-4C86-8008-694A92BF1EE3}" destId="{B30E0C6D-AFB7-43F4-B3F7-5A9BDDCD0202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22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8F9D5B0-C20B-4A81-8265-8531EB72F8C0}" type="doc">
      <dgm:prSet loTypeId="urn:microsoft.com/office/officeart/2005/8/layout/hList1" loCatId="list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pt-BR"/>
        </a:p>
      </dgm:t>
    </dgm:pt>
    <dgm:pt modelId="{7E565B77-2FB9-487C-AB79-B3658D8BA523}">
      <dgm:prSet phldrT="[Texto]"/>
      <dgm:spPr/>
      <dgm:t>
        <a:bodyPr/>
        <a:lstStyle/>
        <a:p>
          <a:r>
            <a:rPr lang="pt-BR" b="1" dirty="0" smtClean="0">
              <a:sym typeface="Wingdings"/>
            </a:rPr>
            <a:t> Gestão</a:t>
          </a:r>
          <a:endParaRPr lang="pt-BR" b="1" dirty="0"/>
        </a:p>
      </dgm:t>
    </dgm:pt>
    <dgm:pt modelId="{AF6489CA-956E-415E-A432-B301488C95BC}" type="parTrans" cxnId="{618BC418-E4A6-420D-A1FD-417A535ECD2B}">
      <dgm:prSet/>
      <dgm:spPr/>
      <dgm:t>
        <a:bodyPr/>
        <a:lstStyle/>
        <a:p>
          <a:endParaRPr lang="pt-BR"/>
        </a:p>
      </dgm:t>
    </dgm:pt>
    <dgm:pt modelId="{794A49A9-BB10-4CC6-85ED-CFD2201C0033}" type="sibTrans" cxnId="{618BC418-E4A6-420D-A1FD-417A535ECD2B}">
      <dgm:prSet/>
      <dgm:spPr/>
      <dgm:t>
        <a:bodyPr/>
        <a:lstStyle/>
        <a:p>
          <a:endParaRPr lang="pt-BR"/>
        </a:p>
      </dgm:t>
    </dgm:pt>
    <dgm:pt modelId="{437A09E9-D857-4543-82F5-81FD2FAA8230}">
      <dgm:prSet phldrT="[Texto]"/>
      <dgm:spPr/>
      <dgm:t>
        <a:bodyPr/>
        <a:lstStyle/>
        <a:p>
          <a:r>
            <a:rPr lang="pt-BR" b="1" dirty="0" smtClean="0">
              <a:sym typeface="Wingdings"/>
            </a:rPr>
            <a:t> Exceções/Operacional</a:t>
          </a:r>
          <a:endParaRPr lang="pt-BR" b="1" dirty="0"/>
        </a:p>
      </dgm:t>
    </dgm:pt>
    <dgm:pt modelId="{731FE1CB-A3A0-4DD2-A0EF-1982C93BBFC7}" type="parTrans" cxnId="{F66372C1-DB61-4514-920F-859ACA304B24}">
      <dgm:prSet/>
      <dgm:spPr/>
      <dgm:t>
        <a:bodyPr/>
        <a:lstStyle/>
        <a:p>
          <a:endParaRPr lang="pt-BR"/>
        </a:p>
      </dgm:t>
    </dgm:pt>
    <dgm:pt modelId="{65BB1BCD-FE9C-4620-B822-2B7050A95B35}" type="sibTrans" cxnId="{F66372C1-DB61-4514-920F-859ACA304B24}">
      <dgm:prSet/>
      <dgm:spPr/>
      <dgm:t>
        <a:bodyPr/>
        <a:lstStyle/>
        <a:p>
          <a:endParaRPr lang="pt-BR"/>
        </a:p>
      </dgm:t>
    </dgm:pt>
    <dgm:pt modelId="{6E88DB93-79A8-483E-9681-4E27DDEB46FE}">
      <dgm:prSet phldrT="[Texto]"/>
      <dgm:spPr/>
      <dgm:t>
        <a:bodyPr/>
        <a:lstStyle/>
        <a:p>
          <a:r>
            <a:rPr lang="pt-BR" b="1" dirty="0" smtClean="0">
              <a:sym typeface="Wingdings"/>
            </a:rPr>
            <a:t> Pró-ativo/Estratégico</a:t>
          </a:r>
          <a:endParaRPr lang="pt-BR" b="1" dirty="0"/>
        </a:p>
      </dgm:t>
    </dgm:pt>
    <dgm:pt modelId="{F7AD3294-D9D9-493C-95BD-A645D46A039D}" type="parTrans" cxnId="{D25482A9-B008-4E49-913F-8E3C3C117818}">
      <dgm:prSet/>
      <dgm:spPr/>
      <dgm:t>
        <a:bodyPr/>
        <a:lstStyle/>
        <a:p>
          <a:endParaRPr lang="pt-BR"/>
        </a:p>
      </dgm:t>
    </dgm:pt>
    <dgm:pt modelId="{1CBA0A7C-3BC1-41C2-87FF-CDB27924F723}" type="sibTrans" cxnId="{D25482A9-B008-4E49-913F-8E3C3C117818}">
      <dgm:prSet/>
      <dgm:spPr/>
      <dgm:t>
        <a:bodyPr/>
        <a:lstStyle/>
        <a:p>
          <a:endParaRPr lang="pt-BR"/>
        </a:p>
      </dgm:t>
    </dgm:pt>
    <dgm:pt modelId="{F5718CE3-2DD6-40B2-B4B5-3BEBF4A1E338}" type="pres">
      <dgm:prSet presAssocID="{B8F9D5B0-C20B-4A81-8265-8531EB72F8C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CC6CEF2D-C94B-4C86-8008-694A92BF1EE3}" type="pres">
      <dgm:prSet presAssocID="{7E565B77-2FB9-487C-AB79-B3658D8BA523}" presName="composite" presStyleCnt="0"/>
      <dgm:spPr/>
      <dgm:t>
        <a:bodyPr/>
        <a:lstStyle/>
        <a:p>
          <a:endParaRPr lang="pt-BR"/>
        </a:p>
      </dgm:t>
    </dgm:pt>
    <dgm:pt modelId="{D41D7089-A4B9-4DE3-9FB1-56734940E152}" type="pres">
      <dgm:prSet presAssocID="{7E565B77-2FB9-487C-AB79-B3658D8BA523}" presName="parTx" presStyleLbl="align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30E0C6D-AFB7-43F4-B3F7-5A9BDDCD0202}" type="pres">
      <dgm:prSet presAssocID="{7E565B77-2FB9-487C-AB79-B3658D8BA523}" presName="desTx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D9C48073-2950-4CBB-BDE7-EC774798FEC0}" type="presOf" srcId="{6E88DB93-79A8-483E-9681-4E27DDEB46FE}" destId="{B30E0C6D-AFB7-43F4-B3F7-5A9BDDCD0202}" srcOrd="0" destOrd="1" presId="urn:microsoft.com/office/officeart/2005/8/layout/hList1"/>
    <dgm:cxn modelId="{05A9F8B7-F831-49FE-98BB-D44936B3AD1E}" type="presOf" srcId="{B8F9D5B0-C20B-4A81-8265-8531EB72F8C0}" destId="{F5718CE3-2DD6-40B2-B4B5-3BEBF4A1E338}" srcOrd="0" destOrd="0" presId="urn:microsoft.com/office/officeart/2005/8/layout/hList1"/>
    <dgm:cxn modelId="{2B14F057-DFF0-4361-9142-7763F67DE6CB}" type="presOf" srcId="{437A09E9-D857-4543-82F5-81FD2FAA8230}" destId="{B30E0C6D-AFB7-43F4-B3F7-5A9BDDCD0202}" srcOrd="0" destOrd="0" presId="urn:microsoft.com/office/officeart/2005/8/layout/hList1"/>
    <dgm:cxn modelId="{D25482A9-B008-4E49-913F-8E3C3C117818}" srcId="{7E565B77-2FB9-487C-AB79-B3658D8BA523}" destId="{6E88DB93-79A8-483E-9681-4E27DDEB46FE}" srcOrd="1" destOrd="0" parTransId="{F7AD3294-D9D9-493C-95BD-A645D46A039D}" sibTransId="{1CBA0A7C-3BC1-41C2-87FF-CDB27924F723}"/>
    <dgm:cxn modelId="{F66372C1-DB61-4514-920F-859ACA304B24}" srcId="{7E565B77-2FB9-487C-AB79-B3658D8BA523}" destId="{437A09E9-D857-4543-82F5-81FD2FAA8230}" srcOrd="0" destOrd="0" parTransId="{731FE1CB-A3A0-4DD2-A0EF-1982C93BBFC7}" sibTransId="{65BB1BCD-FE9C-4620-B822-2B7050A95B35}"/>
    <dgm:cxn modelId="{618BC418-E4A6-420D-A1FD-417A535ECD2B}" srcId="{B8F9D5B0-C20B-4A81-8265-8531EB72F8C0}" destId="{7E565B77-2FB9-487C-AB79-B3658D8BA523}" srcOrd="0" destOrd="0" parTransId="{AF6489CA-956E-415E-A432-B301488C95BC}" sibTransId="{794A49A9-BB10-4CC6-85ED-CFD2201C0033}"/>
    <dgm:cxn modelId="{F747E5ED-1A12-46B7-A373-83EA848E6E4B}" type="presOf" srcId="{7E565B77-2FB9-487C-AB79-B3658D8BA523}" destId="{D41D7089-A4B9-4DE3-9FB1-56734940E152}" srcOrd="0" destOrd="0" presId="urn:microsoft.com/office/officeart/2005/8/layout/hList1"/>
    <dgm:cxn modelId="{8B94E2E5-98BF-4E08-8E26-BE29EFEDBB42}" type="presParOf" srcId="{F5718CE3-2DD6-40B2-B4B5-3BEBF4A1E338}" destId="{CC6CEF2D-C94B-4C86-8008-694A92BF1EE3}" srcOrd="0" destOrd="0" presId="urn:microsoft.com/office/officeart/2005/8/layout/hList1"/>
    <dgm:cxn modelId="{FA4FD59E-9440-4315-B5B1-15DF5A57F65F}" type="presParOf" srcId="{CC6CEF2D-C94B-4C86-8008-694A92BF1EE3}" destId="{D41D7089-A4B9-4DE3-9FB1-56734940E152}" srcOrd="0" destOrd="0" presId="urn:microsoft.com/office/officeart/2005/8/layout/hList1"/>
    <dgm:cxn modelId="{4181C47D-DF20-4507-9FBF-CFCCC3CAAE5F}" type="presParOf" srcId="{CC6CEF2D-C94B-4C86-8008-694A92BF1EE3}" destId="{B30E0C6D-AFB7-43F4-B3F7-5A9BDDCD0202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2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41D7089-A4B9-4DE3-9FB1-56734940E152}">
      <dsp:nvSpPr>
        <dsp:cNvPr id="0" name=""/>
        <dsp:cNvSpPr/>
      </dsp:nvSpPr>
      <dsp:spPr>
        <a:xfrm>
          <a:off x="0" y="5055"/>
          <a:ext cx="2357452" cy="432000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accent5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60960" rIns="106680" bIns="6096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500" b="1" kern="1200" dirty="0" smtClean="0">
              <a:sym typeface="Wingdings"/>
            </a:rPr>
            <a:t>Diversificação</a:t>
          </a:r>
          <a:endParaRPr lang="pt-BR" sz="1500" b="1" kern="1200" dirty="0"/>
        </a:p>
      </dsp:txBody>
      <dsp:txXfrm>
        <a:off x="0" y="5055"/>
        <a:ext cx="2357452" cy="432000"/>
      </dsp:txXfrm>
    </dsp:sp>
    <dsp:sp modelId="{B30E0C6D-AFB7-43F4-B3F7-5A9BDDCD0202}">
      <dsp:nvSpPr>
        <dsp:cNvPr id="0" name=""/>
        <dsp:cNvSpPr/>
      </dsp:nvSpPr>
      <dsp:spPr>
        <a:xfrm>
          <a:off x="0" y="437055"/>
          <a:ext cx="2357452" cy="658800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500" b="1" kern="1200" dirty="0" smtClean="0"/>
            <a:t>Linhas de Negócios</a:t>
          </a:r>
          <a:endParaRPr lang="pt-BR" sz="1500" b="1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500" b="1" kern="1200" dirty="0" smtClean="0"/>
            <a:t>Linhas de Produtos</a:t>
          </a:r>
          <a:endParaRPr lang="pt-BR" sz="1500" b="1" kern="1200" dirty="0"/>
        </a:p>
      </dsp:txBody>
      <dsp:txXfrm>
        <a:off x="0" y="437055"/>
        <a:ext cx="2357452" cy="65880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41D7089-A4B9-4DE3-9FB1-56734940E152}">
      <dsp:nvSpPr>
        <dsp:cNvPr id="0" name=""/>
        <dsp:cNvSpPr/>
      </dsp:nvSpPr>
      <dsp:spPr>
        <a:xfrm>
          <a:off x="0" y="5055"/>
          <a:ext cx="2357452" cy="432000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accent5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60960" rIns="106680" bIns="6096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500" b="1" kern="1200" dirty="0" smtClean="0">
              <a:sym typeface="Wingdings"/>
            </a:rPr>
            <a:t>Consolidação</a:t>
          </a:r>
          <a:endParaRPr lang="pt-BR" sz="1500" b="1" kern="1200" dirty="0"/>
        </a:p>
      </dsp:txBody>
      <dsp:txXfrm>
        <a:off x="0" y="5055"/>
        <a:ext cx="2357452" cy="432000"/>
      </dsp:txXfrm>
    </dsp:sp>
    <dsp:sp modelId="{B30E0C6D-AFB7-43F4-B3F7-5A9BDDCD0202}">
      <dsp:nvSpPr>
        <dsp:cNvPr id="0" name=""/>
        <dsp:cNvSpPr/>
      </dsp:nvSpPr>
      <dsp:spPr>
        <a:xfrm>
          <a:off x="0" y="437055"/>
          <a:ext cx="2357452" cy="658800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500" b="1" kern="1200" dirty="0" smtClean="0">
              <a:sym typeface="Wingdings"/>
            </a:rPr>
            <a:t> Qualidade</a:t>
          </a:r>
          <a:endParaRPr lang="pt-BR" sz="1500" b="1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500" b="1" kern="1200" dirty="0" smtClean="0">
              <a:sym typeface="Wingdings"/>
            </a:rPr>
            <a:t> Eficiência</a:t>
          </a:r>
          <a:endParaRPr lang="pt-BR" sz="1500" b="1" kern="1200" dirty="0"/>
        </a:p>
      </dsp:txBody>
      <dsp:txXfrm>
        <a:off x="0" y="437055"/>
        <a:ext cx="2357452" cy="658800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41D7089-A4B9-4DE3-9FB1-56734940E152}">
      <dsp:nvSpPr>
        <dsp:cNvPr id="0" name=""/>
        <dsp:cNvSpPr/>
      </dsp:nvSpPr>
      <dsp:spPr>
        <a:xfrm>
          <a:off x="0" y="5759"/>
          <a:ext cx="2357455" cy="432000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accent5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60960" rIns="106680" bIns="6096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500" b="1" kern="1200" dirty="0" smtClean="0">
              <a:sym typeface="Wingdings"/>
            </a:rPr>
            <a:t>Pouco Conhecimento</a:t>
          </a:r>
          <a:endParaRPr lang="pt-BR" sz="1500" b="1" kern="1200" dirty="0"/>
        </a:p>
      </dsp:txBody>
      <dsp:txXfrm>
        <a:off x="0" y="5759"/>
        <a:ext cx="2357455" cy="432000"/>
      </dsp:txXfrm>
    </dsp:sp>
    <dsp:sp modelId="{B30E0C6D-AFB7-43F4-B3F7-5A9BDDCD0202}">
      <dsp:nvSpPr>
        <dsp:cNvPr id="0" name=""/>
        <dsp:cNvSpPr/>
      </dsp:nvSpPr>
      <dsp:spPr>
        <a:xfrm>
          <a:off x="0" y="437759"/>
          <a:ext cx="2357455" cy="658800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500" b="1" kern="1200" dirty="0" smtClean="0"/>
            <a:t>Dependência de Pessoas</a:t>
          </a:r>
          <a:endParaRPr lang="pt-BR" sz="1500" b="1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500" b="1" kern="1200" dirty="0" smtClean="0"/>
            <a:t>Resultados Incertos</a:t>
          </a:r>
          <a:endParaRPr lang="pt-BR" sz="1500" b="1" kern="1200" dirty="0"/>
        </a:p>
      </dsp:txBody>
      <dsp:txXfrm>
        <a:off x="0" y="437759"/>
        <a:ext cx="2357455" cy="658800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41D7089-A4B9-4DE3-9FB1-56734940E152}">
      <dsp:nvSpPr>
        <dsp:cNvPr id="0" name=""/>
        <dsp:cNvSpPr/>
      </dsp:nvSpPr>
      <dsp:spPr>
        <a:xfrm>
          <a:off x="0" y="5759"/>
          <a:ext cx="2357455" cy="432000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accent5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60960" rIns="106680" bIns="6096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500" b="1" kern="1200" dirty="0" smtClean="0">
              <a:sym typeface="Wingdings"/>
            </a:rPr>
            <a:t> Gestão</a:t>
          </a:r>
          <a:endParaRPr lang="pt-BR" sz="1500" b="1" kern="1200" dirty="0"/>
        </a:p>
      </dsp:txBody>
      <dsp:txXfrm>
        <a:off x="0" y="5759"/>
        <a:ext cx="2357455" cy="432000"/>
      </dsp:txXfrm>
    </dsp:sp>
    <dsp:sp modelId="{B30E0C6D-AFB7-43F4-B3F7-5A9BDDCD0202}">
      <dsp:nvSpPr>
        <dsp:cNvPr id="0" name=""/>
        <dsp:cNvSpPr/>
      </dsp:nvSpPr>
      <dsp:spPr>
        <a:xfrm>
          <a:off x="0" y="437759"/>
          <a:ext cx="2357455" cy="658800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500" b="1" kern="1200" dirty="0" smtClean="0">
              <a:sym typeface="Wingdings"/>
            </a:rPr>
            <a:t> Exceções/Operacional</a:t>
          </a:r>
          <a:endParaRPr lang="pt-BR" sz="1500" b="1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500" b="1" kern="1200" dirty="0" smtClean="0">
              <a:sym typeface="Wingdings"/>
            </a:rPr>
            <a:t> Pró-ativo/Estratégico</a:t>
          </a:r>
          <a:endParaRPr lang="pt-BR" sz="1500" b="1" kern="1200" dirty="0"/>
        </a:p>
      </dsp:txBody>
      <dsp:txXfrm>
        <a:off x="0" y="437759"/>
        <a:ext cx="2357455" cy="6588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B86A5B-F3A8-49BB-8152-AB0B59A20D8F}" type="datetimeFigureOut">
              <a:rPr lang="pt-BR" smtClean="0"/>
              <a:pPr/>
              <a:t>09/11/2010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3130E5-1E58-4A9B-B22B-A63F968A42A7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130E5-1E58-4A9B-B22B-A63F968A42A7}" type="slidenum">
              <a:rPr lang="pt-BR" smtClean="0"/>
              <a:pPr/>
              <a:t>7</a:t>
            </a:fld>
            <a:endParaRPr lang="pt-B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130E5-1E58-4A9B-B22B-A63F968A42A7}" type="slidenum">
              <a:rPr lang="pt-BR" smtClean="0"/>
              <a:pPr/>
              <a:t>9</a:t>
            </a:fld>
            <a:endParaRPr lang="pt-B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130E5-1E58-4A9B-B22B-A63F968A42A7}" type="slidenum">
              <a:rPr lang="pt-BR" smtClean="0"/>
              <a:pPr/>
              <a:t>10</a:t>
            </a:fld>
            <a:endParaRPr lang="pt-B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130E5-1E58-4A9B-B22B-A63F968A42A7}" type="slidenum">
              <a:rPr lang="pt-BR" smtClean="0"/>
              <a:pPr/>
              <a:t>11</a:t>
            </a:fld>
            <a:endParaRPr lang="pt-B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130E5-1E58-4A9B-B22B-A63F968A42A7}" type="slidenum">
              <a:rPr lang="pt-BR" smtClean="0"/>
              <a:pPr/>
              <a:t>17</a:t>
            </a:fld>
            <a:endParaRPr lang="pt-B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130E5-1E58-4A9B-B22B-A63F968A42A7}" type="slidenum">
              <a:rPr lang="pt-BR" smtClean="0"/>
              <a:pPr/>
              <a:t>19</a:t>
            </a:fld>
            <a:endParaRPr 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09/11/2010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0" name="Retângulo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09/11/2010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tângulo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09/11/2010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09/11/2010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tângulo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09/11/2010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09/11/2010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09/11/2010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09/11/2010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09/11/2010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09/11/2010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2" name="Retângulo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48EF943B-EE03-4C4C-90DC-052A2A419BDE}" type="datetimeFigureOut">
              <a:rPr lang="pt-BR" smtClean="0"/>
              <a:pPr/>
              <a:t>09/11/2010</a:t>
            </a:fld>
            <a:endParaRPr lang="pt-BR"/>
          </a:p>
        </p:txBody>
      </p:sp>
      <p:sp>
        <p:nvSpPr>
          <p:cNvPr id="11" name="Retângulo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tângulo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48EF943B-EE03-4C4C-90DC-052A2A419BDE}" type="datetimeFigureOut">
              <a:rPr lang="pt-BR" smtClean="0"/>
              <a:pPr/>
              <a:t>09/11/2010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hyperlink" Target="mailto:marciorm@ctbc.com.br" TargetMode="External"/><Relationship Id="rId7" Type="http://schemas.openxmlformats.org/officeDocument/2006/relationships/image" Target="../media/image5.jpeg"/><Relationship Id="rId2" Type="http://schemas.openxmlformats.org/officeDocument/2006/relationships/hyperlink" Target="mailto:marcio@acc.com.br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diagramData" Target="../diagrams/data3.xml"/><Relationship Id="rId18" Type="http://schemas.openxmlformats.org/officeDocument/2006/relationships/diagramData" Target="../diagrams/data4.xml"/><Relationship Id="rId26" Type="http://schemas.openxmlformats.org/officeDocument/2006/relationships/diagramColors" Target="../diagrams/colors5.xml"/><Relationship Id="rId3" Type="http://schemas.openxmlformats.org/officeDocument/2006/relationships/diagramData" Target="../diagrams/data1.xml"/><Relationship Id="rId21" Type="http://schemas.openxmlformats.org/officeDocument/2006/relationships/diagramColors" Target="../diagrams/colors4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17" Type="http://schemas.microsoft.com/office/2007/relationships/diagramDrawing" Target="../diagrams/drawing3.xml"/><Relationship Id="rId25" Type="http://schemas.openxmlformats.org/officeDocument/2006/relationships/diagramQuickStyle" Target="../diagrams/quickStyle5.xml"/><Relationship Id="rId2" Type="http://schemas.openxmlformats.org/officeDocument/2006/relationships/notesSlide" Target="../notesSlides/notesSlide6.xml"/><Relationship Id="rId16" Type="http://schemas.openxmlformats.org/officeDocument/2006/relationships/diagramColors" Target="../diagrams/colors3.xml"/><Relationship Id="rId20" Type="http://schemas.openxmlformats.org/officeDocument/2006/relationships/diagramQuickStyle" Target="../diagrams/quickStyle4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24" Type="http://schemas.openxmlformats.org/officeDocument/2006/relationships/diagramLayout" Target="../diagrams/layout5.xml"/><Relationship Id="rId5" Type="http://schemas.openxmlformats.org/officeDocument/2006/relationships/diagramQuickStyle" Target="../diagrams/quickStyle1.xml"/><Relationship Id="rId15" Type="http://schemas.openxmlformats.org/officeDocument/2006/relationships/diagramQuickStyle" Target="../diagrams/quickStyle3.xml"/><Relationship Id="rId23" Type="http://schemas.openxmlformats.org/officeDocument/2006/relationships/diagramData" Target="../diagrams/data5.xml"/><Relationship Id="rId10" Type="http://schemas.openxmlformats.org/officeDocument/2006/relationships/diagramQuickStyle" Target="../diagrams/quickStyle2.xml"/><Relationship Id="rId19" Type="http://schemas.openxmlformats.org/officeDocument/2006/relationships/diagramLayout" Target="../diagrams/layout4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Relationship Id="rId14" Type="http://schemas.openxmlformats.org/officeDocument/2006/relationships/diagramLayout" Target="../diagrams/layout3.xml"/><Relationship Id="rId22" Type="http://schemas.microsoft.com/office/2007/relationships/diagramDrawing" Target="../diagrams/drawing4.xml"/><Relationship Id="rId27" Type="http://schemas.microsoft.com/office/2007/relationships/diagramDrawing" Target="../diagrams/drawing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3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6.emf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dahosbdc.org/upload/pdf/Start-Up.pdf" TargetMode="External"/><Relationship Id="rId2" Type="http://schemas.openxmlformats.org/officeDocument/2006/relationships/hyperlink" Target="http://www.slideshare.net/marcocarvalho/t-i-expectativas-e-desafios-services-delivey-e-service-support?src=embed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norcalitsm.com/presentations/ITIL%20Best%20Practice%20Guidelines%20-%20Charles.ppt" TargetMode="External"/><Relationship Id="rId4" Type="http://schemas.openxmlformats.org/officeDocument/2006/relationships/hyperlink" Target="http://www.fnq.org.br/download/biblioteca/ebook_Pessoas.pdf" TargetMode="Externa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cc.com.br/empresa.asp" TargetMode="External"/><Relationship Id="rId2" Type="http://schemas.openxmlformats.org/officeDocument/2006/relationships/hyperlink" Target="http://www.teleco.com.br/tutoriais/tutorialgermud/default.asp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socitm.gov.uk/NR/rdonlyres/DC814A4A-0C74-4E00-9BC0-D783CAF6A9E5/0/SOCITMITILv3presentation0806072myversion.ppt" TargetMode="External"/><Relationship Id="rId4" Type="http://schemas.openxmlformats.org/officeDocument/2006/relationships/hyperlink" Target="http://www.geocities.com/marciomoreira/" TargetMode="Externa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://stttelkom.ac.id/staf/bdo/download/E_TOM/eTOM%20release%206.0/GB921%20Release%206.0/GB921_Rel6-0v6-1.pdf" TargetMode="External"/><Relationship Id="rId2" Type="http://schemas.openxmlformats.org/officeDocument/2006/relationships/hyperlink" Target="http://www.isc.hbs.edu/Porter_Strategy_Real_Estate1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stttelkom.ac.id/staf/bdo/download/E_TOM/eTOM%20release%206.0/GB921%20Release%206.0/GB921V_Release6-0_V6-1.pdf" TargetMode="Externa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hyperlink" Target="mailto:marcio@acc.com.br" TargetMode="External"/><Relationship Id="rId7" Type="http://schemas.openxmlformats.org/officeDocument/2006/relationships/image" Target="../media/image4.png"/><Relationship Id="rId2" Type="http://schemas.openxmlformats.org/officeDocument/2006/relationships/hyperlink" Target="http://www.geocities.com/marciomoreira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hyperlink" Target="mailto:marciorm@ctbc.com.br" TargetMode="External"/><Relationship Id="rId9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gi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 smtClean="0"/>
              <a:t>Empreendedorismo</a:t>
            </a:r>
            <a:br>
              <a:rPr lang="pt-BR" dirty="0" smtClean="0"/>
            </a:br>
            <a:r>
              <a:rPr lang="pt-BR" dirty="0" smtClean="0"/>
              <a:t>&amp; Empregabilidade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85800" y="1714488"/>
            <a:ext cx="8077200" cy="1613928"/>
          </a:xfrm>
        </p:spPr>
        <p:txBody>
          <a:bodyPr>
            <a:normAutofit/>
          </a:bodyPr>
          <a:lstStyle/>
          <a:p>
            <a:r>
              <a:rPr lang="pt-BR" dirty="0" smtClean="0"/>
              <a:t>Márcio Moreira</a:t>
            </a:r>
          </a:p>
          <a:p>
            <a:r>
              <a:rPr lang="pt-BR" dirty="0" smtClean="0">
                <a:hlinkClick r:id="rId2"/>
              </a:rPr>
              <a:t>marcio@acc.com.br</a:t>
            </a:r>
            <a:endParaRPr lang="pt-BR" dirty="0" smtClean="0"/>
          </a:p>
          <a:p>
            <a:r>
              <a:rPr lang="pt-BR" dirty="0" smtClean="0">
                <a:hlinkClick r:id="rId3"/>
              </a:rPr>
              <a:t>marciorm@ctbc.com.br</a:t>
            </a:r>
            <a:endParaRPr lang="pt-BR" dirty="0" smtClean="0"/>
          </a:p>
          <a:p>
            <a:r>
              <a:rPr lang="pt-BR" dirty="0" smtClean="0"/>
              <a:t>II </a:t>
            </a:r>
            <a:r>
              <a:rPr lang="pt-BR" dirty="0" err="1" smtClean="0"/>
              <a:t>Enutec</a:t>
            </a:r>
            <a:r>
              <a:rPr lang="pt-BR" dirty="0" smtClean="0"/>
              <a:t> - </a:t>
            </a:r>
            <a:r>
              <a:rPr lang="pt-BR" dirty="0" err="1" smtClean="0"/>
              <a:t>Uniube</a:t>
            </a:r>
            <a:endParaRPr lang="pt-BR" dirty="0" smtClean="0"/>
          </a:p>
          <a:p>
            <a:r>
              <a:rPr lang="pt-BR" dirty="0" smtClean="0"/>
              <a:t>30/Maio/2008</a:t>
            </a:r>
          </a:p>
        </p:txBody>
      </p:sp>
      <p:pic>
        <p:nvPicPr>
          <p:cNvPr id="1026" name="Picture 2" descr="C:\Documents and Settings\marciorm\Configurações locais\Temporary Internet Files\Content.IE5\BJUP0J1Y\MPj04330280000[1]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000760" y="871542"/>
            <a:ext cx="2830724" cy="3771904"/>
          </a:xfrm>
          <a:prstGeom prst="rect">
            <a:avLst/>
          </a:prstGeom>
          <a:noFill/>
        </p:spPr>
      </p:pic>
      <p:pic>
        <p:nvPicPr>
          <p:cNvPr id="11" name="Imagem 10" descr="uniube_60anos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2428860" y="5572140"/>
            <a:ext cx="1352739" cy="876422"/>
          </a:xfrm>
          <a:prstGeom prst="rect">
            <a:avLst/>
          </a:prstGeom>
        </p:spPr>
      </p:pic>
      <p:pic>
        <p:nvPicPr>
          <p:cNvPr id="12" name="Imagem 11" descr="enutec.pn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771316" y="5433866"/>
            <a:ext cx="1371792" cy="1209844"/>
          </a:xfrm>
          <a:prstGeom prst="rect">
            <a:avLst/>
          </a:prstGeom>
        </p:spPr>
      </p:pic>
      <p:pic>
        <p:nvPicPr>
          <p:cNvPr id="13" name="Imagem 12" descr="ctbc_logo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4071934" y="5857892"/>
            <a:ext cx="1371600" cy="371475"/>
          </a:xfrm>
          <a:prstGeom prst="rect">
            <a:avLst/>
          </a:prstGeom>
        </p:spPr>
      </p:pic>
      <p:pic>
        <p:nvPicPr>
          <p:cNvPr id="16" name="Imagem 15" descr="ctbc_ivoce.png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5643570" y="5694390"/>
            <a:ext cx="3143272" cy="5589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Começando a Ganhar</a:t>
            </a:r>
            <a:endParaRPr lang="pt-BR" dirty="0"/>
          </a:p>
        </p:txBody>
      </p:sp>
      <p:sp>
        <p:nvSpPr>
          <p:cNvPr id="6" name="Espaço Reservado para Texto 5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SOFTWARE VERTICAL</a:t>
            </a:r>
            <a:endParaRPr lang="pt-BR" dirty="0"/>
          </a:p>
        </p:txBody>
      </p:sp>
      <p:sp>
        <p:nvSpPr>
          <p:cNvPr id="7" name="Espaço Reservado para Texto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pt-BR" dirty="0" smtClean="0"/>
              <a:t>FÁBRICA DE SOFTWARE</a:t>
            </a:r>
            <a:endParaRPr lang="pt-BR" dirty="0"/>
          </a:p>
        </p:txBody>
      </p:sp>
      <p:graphicFrame>
        <p:nvGraphicFramePr>
          <p:cNvPr id="9" name="Espaço Reservado para Conteúdo 8"/>
          <p:cNvGraphicFramePr>
            <a:graphicFrameLocks noGrp="1"/>
          </p:cNvGraphicFramePr>
          <p:nvPr>
            <p:ph sz="quarter" idx="4"/>
          </p:nvPr>
        </p:nvGraphicFramePr>
        <p:xfrm>
          <a:off x="4645025" y="2449513"/>
          <a:ext cx="4041775" cy="39512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5" name="Espaço Reservado para Conteúdo 14"/>
          <p:cNvGraphicFramePr>
            <a:graphicFrameLocks noGrp="1"/>
          </p:cNvGraphicFramePr>
          <p:nvPr>
            <p:ph sz="half" idx="2"/>
          </p:nvPr>
        </p:nvGraphicFramePr>
        <p:xfrm>
          <a:off x="457200" y="2449513"/>
          <a:ext cx="4040188" cy="39512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3" name="CaixaDeTexto 22"/>
          <p:cNvSpPr txBox="1"/>
          <p:nvPr/>
        </p:nvSpPr>
        <p:spPr>
          <a:xfrm>
            <a:off x="1536338" y="3296574"/>
            <a:ext cx="134844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Break Even</a:t>
            </a:r>
            <a:r>
              <a:rPr lang="pt-BR" b="1" dirty="0" smtClean="0"/>
              <a:t>:</a:t>
            </a:r>
          </a:p>
          <a:p>
            <a:r>
              <a:rPr lang="pt-BR" b="1" dirty="0" smtClean="0"/>
              <a:t>32 Meses</a:t>
            </a:r>
          </a:p>
          <a:p>
            <a:r>
              <a:rPr lang="pt-BR" b="1" dirty="0" smtClean="0"/>
              <a:t>20 Clientes</a:t>
            </a:r>
            <a:endParaRPr lang="pt-BR" b="1" dirty="0"/>
          </a:p>
        </p:txBody>
      </p:sp>
      <p:sp>
        <p:nvSpPr>
          <p:cNvPr id="24" name="CaixaDeTexto 23"/>
          <p:cNvSpPr txBox="1"/>
          <p:nvPr/>
        </p:nvSpPr>
        <p:spPr>
          <a:xfrm>
            <a:off x="3214678" y="4214818"/>
            <a:ext cx="11192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smtClean="0">
                <a:solidFill>
                  <a:schemeClr val="accent2"/>
                </a:solidFill>
              </a:rPr>
              <a:t>Despesas</a:t>
            </a:r>
            <a:endParaRPr lang="pt-BR" b="1" dirty="0">
              <a:solidFill>
                <a:schemeClr val="accent2"/>
              </a:solidFill>
            </a:endParaRPr>
          </a:p>
        </p:txBody>
      </p:sp>
      <p:sp>
        <p:nvSpPr>
          <p:cNvPr id="25" name="CaixaDeTexto 24"/>
          <p:cNvSpPr txBox="1"/>
          <p:nvPr/>
        </p:nvSpPr>
        <p:spPr>
          <a:xfrm>
            <a:off x="3214678" y="3071810"/>
            <a:ext cx="10249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smtClean="0">
                <a:solidFill>
                  <a:schemeClr val="accent1"/>
                </a:solidFill>
              </a:rPr>
              <a:t>Receitas</a:t>
            </a:r>
            <a:endParaRPr lang="pt-BR" b="1" dirty="0">
              <a:solidFill>
                <a:schemeClr val="accent1"/>
              </a:solidFill>
            </a:endParaRPr>
          </a:p>
        </p:txBody>
      </p:sp>
      <p:sp>
        <p:nvSpPr>
          <p:cNvPr id="26" name="CaixaDeTexto 25"/>
          <p:cNvSpPr txBox="1"/>
          <p:nvPr/>
        </p:nvSpPr>
        <p:spPr>
          <a:xfrm>
            <a:off x="1038258" y="2656830"/>
            <a:ext cx="34983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smtClean="0"/>
              <a:t>1 Analista de Suporte / 15 clientes</a:t>
            </a:r>
          </a:p>
        </p:txBody>
      </p:sp>
      <p:sp>
        <p:nvSpPr>
          <p:cNvPr id="14" name="CaixaDeTexto 13"/>
          <p:cNvSpPr txBox="1"/>
          <p:nvPr/>
        </p:nvSpPr>
        <p:spPr>
          <a:xfrm>
            <a:off x="5214942" y="2643182"/>
            <a:ext cx="32212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smtClean="0"/>
              <a:t>2º projeto deve começar 1 mês</a:t>
            </a:r>
          </a:p>
          <a:p>
            <a:r>
              <a:rPr lang="pt-BR" b="1" dirty="0" smtClean="0"/>
              <a:t>antes do anterior acabar</a:t>
            </a:r>
            <a:endParaRPr lang="pt-BR" b="1" dirty="0"/>
          </a:p>
        </p:txBody>
      </p:sp>
      <p:cxnSp>
        <p:nvCxnSpPr>
          <p:cNvPr id="18" name="Conector de seta reta 17"/>
          <p:cNvCxnSpPr/>
          <p:nvPr/>
        </p:nvCxnSpPr>
        <p:spPr>
          <a:xfrm rot="5400000">
            <a:off x="2400284" y="4243394"/>
            <a:ext cx="200028" cy="1588"/>
          </a:xfrm>
          <a:prstGeom prst="straightConnector1">
            <a:avLst/>
          </a:prstGeom>
          <a:ln w="19050"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aixaDeTexto 19"/>
          <p:cNvSpPr txBox="1"/>
          <p:nvPr/>
        </p:nvSpPr>
        <p:spPr>
          <a:xfrm>
            <a:off x="7381873" y="4898704"/>
            <a:ext cx="11192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smtClean="0">
                <a:solidFill>
                  <a:schemeClr val="accent2"/>
                </a:solidFill>
              </a:rPr>
              <a:t>Despesas</a:t>
            </a:r>
            <a:endParaRPr lang="pt-BR" b="1" dirty="0">
              <a:solidFill>
                <a:schemeClr val="accent2"/>
              </a:solidFill>
            </a:endParaRPr>
          </a:p>
        </p:txBody>
      </p:sp>
      <p:sp>
        <p:nvSpPr>
          <p:cNvPr id="21" name="CaixaDeTexto 20"/>
          <p:cNvSpPr txBox="1"/>
          <p:nvPr/>
        </p:nvSpPr>
        <p:spPr>
          <a:xfrm>
            <a:off x="7500958" y="3827134"/>
            <a:ext cx="10249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smtClean="0">
                <a:solidFill>
                  <a:schemeClr val="accent1"/>
                </a:solidFill>
              </a:rPr>
              <a:t>Receitas</a:t>
            </a:r>
            <a:endParaRPr lang="pt-BR" b="1" dirty="0">
              <a:solidFill>
                <a:schemeClr val="accent1"/>
              </a:solidFill>
            </a:endParaRPr>
          </a:p>
        </p:txBody>
      </p:sp>
      <p:sp>
        <p:nvSpPr>
          <p:cNvPr id="22" name="CaixaDeTexto 21"/>
          <p:cNvSpPr txBox="1"/>
          <p:nvPr/>
        </p:nvSpPr>
        <p:spPr>
          <a:xfrm>
            <a:off x="5643570" y="4863124"/>
            <a:ext cx="134844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Break Even</a:t>
            </a:r>
            <a:r>
              <a:rPr lang="pt-BR" b="1" dirty="0" smtClean="0"/>
              <a:t>:</a:t>
            </a:r>
          </a:p>
          <a:p>
            <a:r>
              <a:rPr lang="pt-BR" b="1" dirty="0" smtClean="0"/>
              <a:t>6 Meses</a:t>
            </a:r>
          </a:p>
          <a:p>
            <a:r>
              <a:rPr lang="pt-BR" b="1" dirty="0" smtClean="0"/>
              <a:t>2 Clientes</a:t>
            </a:r>
            <a:endParaRPr lang="pt-BR" b="1" dirty="0"/>
          </a:p>
        </p:txBody>
      </p:sp>
      <p:cxnSp>
        <p:nvCxnSpPr>
          <p:cNvPr id="27" name="Conector de seta reta 26"/>
          <p:cNvCxnSpPr/>
          <p:nvPr/>
        </p:nvCxnSpPr>
        <p:spPr>
          <a:xfrm rot="16200000" flipV="1">
            <a:off x="5464975" y="4822041"/>
            <a:ext cx="285752" cy="214314"/>
          </a:xfrm>
          <a:prstGeom prst="straightConnector1">
            <a:avLst/>
          </a:prstGeom>
          <a:ln w="19050"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Retorno do Investimento</a:t>
            </a:r>
            <a:endParaRPr lang="pt-BR" dirty="0"/>
          </a:p>
        </p:txBody>
      </p:sp>
      <p:sp>
        <p:nvSpPr>
          <p:cNvPr id="6" name="Espaço Reservado para Texto 5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SOFTWARE VERTICAL</a:t>
            </a:r>
            <a:endParaRPr lang="pt-BR" dirty="0"/>
          </a:p>
        </p:txBody>
      </p:sp>
      <p:sp>
        <p:nvSpPr>
          <p:cNvPr id="7" name="Espaço Reservado para Texto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pt-BR" dirty="0" smtClean="0"/>
              <a:t>FÁBRICA DE SOFTWARE</a:t>
            </a:r>
            <a:endParaRPr lang="pt-BR" dirty="0"/>
          </a:p>
        </p:txBody>
      </p:sp>
      <p:graphicFrame>
        <p:nvGraphicFramePr>
          <p:cNvPr id="9" name="Espaço Reservado para Conteúdo 8"/>
          <p:cNvGraphicFramePr>
            <a:graphicFrameLocks noGrp="1"/>
          </p:cNvGraphicFramePr>
          <p:nvPr>
            <p:ph sz="quarter" idx="4"/>
          </p:nvPr>
        </p:nvGraphicFramePr>
        <p:xfrm>
          <a:off x="4645025" y="2449513"/>
          <a:ext cx="4041775" cy="39512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5" name="Espaço Reservado para Conteúdo 14"/>
          <p:cNvGraphicFramePr>
            <a:graphicFrameLocks noGrp="1"/>
          </p:cNvGraphicFramePr>
          <p:nvPr>
            <p:ph sz="half" idx="2"/>
          </p:nvPr>
        </p:nvGraphicFramePr>
        <p:xfrm>
          <a:off x="457200" y="2449513"/>
          <a:ext cx="4040188" cy="39512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3" name="CaixaDeTexto 22"/>
          <p:cNvSpPr txBox="1"/>
          <p:nvPr/>
        </p:nvSpPr>
        <p:spPr>
          <a:xfrm>
            <a:off x="1268924" y="2656830"/>
            <a:ext cx="3374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Pay Back</a:t>
            </a:r>
            <a:r>
              <a:rPr lang="pt-BR" b="1" dirty="0" smtClean="0"/>
              <a:t>: 67 Meses e 55 Clientes</a:t>
            </a:r>
            <a:endParaRPr lang="pt-BR" b="1" dirty="0"/>
          </a:p>
        </p:txBody>
      </p:sp>
      <p:sp>
        <p:nvSpPr>
          <p:cNvPr id="24" name="CaixaDeTexto 23"/>
          <p:cNvSpPr txBox="1"/>
          <p:nvPr/>
        </p:nvSpPr>
        <p:spPr>
          <a:xfrm>
            <a:off x="1665648" y="3857437"/>
            <a:ext cx="14061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b="1" dirty="0" smtClean="0">
                <a:solidFill>
                  <a:schemeClr val="accent2"/>
                </a:solidFill>
              </a:rPr>
              <a:t>Despesas</a:t>
            </a:r>
          </a:p>
          <a:p>
            <a:pPr algn="ctr"/>
            <a:r>
              <a:rPr lang="pt-BR" b="1" dirty="0" smtClean="0">
                <a:solidFill>
                  <a:schemeClr val="accent2"/>
                </a:solidFill>
              </a:rPr>
              <a:t>Acumuladas</a:t>
            </a:r>
            <a:endParaRPr lang="pt-BR" b="1" dirty="0">
              <a:solidFill>
                <a:schemeClr val="accent2"/>
              </a:solidFill>
            </a:endParaRPr>
          </a:p>
        </p:txBody>
      </p:sp>
      <p:sp>
        <p:nvSpPr>
          <p:cNvPr id="25" name="CaixaDeTexto 24"/>
          <p:cNvSpPr txBox="1"/>
          <p:nvPr/>
        </p:nvSpPr>
        <p:spPr>
          <a:xfrm>
            <a:off x="2603936" y="4912161"/>
            <a:ext cx="14061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b="1" dirty="0" smtClean="0">
                <a:solidFill>
                  <a:schemeClr val="accent1"/>
                </a:solidFill>
              </a:rPr>
              <a:t>Receitas</a:t>
            </a:r>
          </a:p>
          <a:p>
            <a:pPr algn="ctr"/>
            <a:r>
              <a:rPr lang="pt-BR" b="1" dirty="0" smtClean="0">
                <a:solidFill>
                  <a:schemeClr val="accent1"/>
                </a:solidFill>
              </a:rPr>
              <a:t>Acumuladas</a:t>
            </a:r>
            <a:endParaRPr lang="pt-BR" b="1" dirty="0">
              <a:solidFill>
                <a:schemeClr val="accent1"/>
              </a:solidFill>
            </a:endParaRPr>
          </a:p>
        </p:txBody>
      </p:sp>
      <p:cxnSp>
        <p:nvCxnSpPr>
          <p:cNvPr id="18" name="Conector de seta reta 17"/>
          <p:cNvCxnSpPr/>
          <p:nvPr/>
        </p:nvCxnSpPr>
        <p:spPr>
          <a:xfrm rot="5400000">
            <a:off x="4025104" y="3101973"/>
            <a:ext cx="200028" cy="1588"/>
          </a:xfrm>
          <a:prstGeom prst="straightConnector1">
            <a:avLst/>
          </a:prstGeom>
          <a:ln w="19050"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aixaDeTexto 16"/>
          <p:cNvSpPr txBox="1"/>
          <p:nvPr/>
        </p:nvSpPr>
        <p:spPr>
          <a:xfrm>
            <a:off x="6727932" y="4888254"/>
            <a:ext cx="14061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b="1" dirty="0" smtClean="0">
                <a:solidFill>
                  <a:schemeClr val="accent2"/>
                </a:solidFill>
              </a:rPr>
              <a:t>Despesas</a:t>
            </a:r>
          </a:p>
          <a:p>
            <a:pPr algn="ctr"/>
            <a:r>
              <a:rPr lang="pt-BR" b="1" dirty="0" smtClean="0">
                <a:solidFill>
                  <a:schemeClr val="accent2"/>
                </a:solidFill>
              </a:rPr>
              <a:t>Acumuladas</a:t>
            </a:r>
            <a:endParaRPr lang="pt-BR" b="1" dirty="0">
              <a:solidFill>
                <a:schemeClr val="accent2"/>
              </a:solidFill>
            </a:endParaRPr>
          </a:p>
        </p:txBody>
      </p:sp>
      <p:sp>
        <p:nvSpPr>
          <p:cNvPr id="19" name="CaixaDeTexto 18"/>
          <p:cNvSpPr txBox="1"/>
          <p:nvPr/>
        </p:nvSpPr>
        <p:spPr>
          <a:xfrm>
            <a:off x="6130844" y="3357562"/>
            <a:ext cx="14061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b="1" dirty="0" smtClean="0">
                <a:solidFill>
                  <a:schemeClr val="accent1"/>
                </a:solidFill>
              </a:rPr>
              <a:t>Receitas</a:t>
            </a:r>
          </a:p>
          <a:p>
            <a:pPr algn="ctr"/>
            <a:r>
              <a:rPr lang="pt-BR" b="1" dirty="0" smtClean="0">
                <a:solidFill>
                  <a:schemeClr val="accent1"/>
                </a:solidFill>
              </a:rPr>
              <a:t>Acumuladas</a:t>
            </a:r>
            <a:endParaRPr lang="pt-BR" b="1" dirty="0">
              <a:solidFill>
                <a:schemeClr val="accent1"/>
              </a:solidFill>
            </a:endParaRPr>
          </a:p>
        </p:txBody>
      </p:sp>
      <p:sp>
        <p:nvSpPr>
          <p:cNvPr id="20" name="CaixaDeTexto 19"/>
          <p:cNvSpPr txBox="1"/>
          <p:nvPr/>
        </p:nvSpPr>
        <p:spPr>
          <a:xfrm>
            <a:off x="5456552" y="4434496"/>
            <a:ext cx="115127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Pay Back</a:t>
            </a:r>
            <a:r>
              <a:rPr lang="pt-BR" b="1" dirty="0" smtClean="0"/>
              <a:t>:</a:t>
            </a:r>
          </a:p>
          <a:p>
            <a:r>
              <a:rPr lang="pt-BR" b="1" dirty="0" smtClean="0"/>
              <a:t>8 Meses</a:t>
            </a:r>
          </a:p>
          <a:p>
            <a:r>
              <a:rPr lang="pt-BR" b="1" dirty="0" smtClean="0"/>
              <a:t>2 Clientes</a:t>
            </a:r>
            <a:endParaRPr lang="pt-BR" b="1" dirty="0"/>
          </a:p>
        </p:txBody>
      </p:sp>
      <p:cxnSp>
        <p:nvCxnSpPr>
          <p:cNvPr id="21" name="Conector de seta reta 20"/>
          <p:cNvCxnSpPr/>
          <p:nvPr/>
        </p:nvCxnSpPr>
        <p:spPr>
          <a:xfrm rot="5400000">
            <a:off x="5597529" y="5428470"/>
            <a:ext cx="285752" cy="1588"/>
          </a:xfrm>
          <a:prstGeom prst="straightConnector1">
            <a:avLst/>
          </a:prstGeom>
          <a:ln w="19050"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Análise de Riscos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SOFTWARE VERTICAL</a:t>
            </a:r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Prós:</a:t>
            </a:r>
          </a:p>
          <a:p>
            <a:pPr lvl="1"/>
            <a:r>
              <a:rPr lang="pt-BR" dirty="0" smtClean="0"/>
              <a:t>Contratos </a:t>
            </a:r>
            <a:r>
              <a:rPr lang="pt-BR" dirty="0" smtClean="0">
                <a:sym typeface="Wingdings"/>
              </a:rPr>
              <a:t></a:t>
            </a:r>
            <a:r>
              <a:rPr lang="pt-BR" dirty="0" smtClean="0"/>
              <a:t> Sustentação</a:t>
            </a:r>
          </a:p>
          <a:p>
            <a:pPr lvl="1"/>
            <a:r>
              <a:rPr lang="pt-BR" dirty="0" smtClean="0"/>
              <a:t>Relações de longo prazo</a:t>
            </a:r>
          </a:p>
          <a:p>
            <a:r>
              <a:rPr lang="pt-BR" dirty="0" smtClean="0"/>
              <a:t>Contras:</a:t>
            </a:r>
          </a:p>
          <a:p>
            <a:pPr lvl="1"/>
            <a:r>
              <a:rPr lang="pt-BR" dirty="0" smtClean="0"/>
              <a:t>Retorno a longo prazo</a:t>
            </a:r>
          </a:p>
          <a:p>
            <a:pPr lvl="1"/>
            <a:r>
              <a:rPr lang="pt-BR" dirty="0" smtClean="0"/>
              <a:t>Dependência da sua vertical</a:t>
            </a:r>
          </a:p>
          <a:p>
            <a:pPr lvl="1"/>
            <a:r>
              <a:rPr lang="pt-BR" dirty="0" smtClean="0"/>
              <a:t>Renovação tecnológica</a:t>
            </a:r>
          </a:p>
          <a:p>
            <a:r>
              <a:rPr lang="pt-BR" dirty="0" smtClean="0"/>
              <a:t>Nível de Risco: Moderado</a:t>
            </a:r>
          </a:p>
          <a:p>
            <a:r>
              <a:rPr lang="pt-BR" dirty="0" smtClean="0"/>
              <a:t>Minimização:</a:t>
            </a:r>
          </a:p>
          <a:p>
            <a:pPr lvl="1"/>
            <a:r>
              <a:rPr lang="pt-BR" dirty="0" smtClean="0"/>
              <a:t>Diversificação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pt-BR" dirty="0" smtClean="0"/>
              <a:t>FÁBRICA DE SOFTWARE</a:t>
            </a:r>
            <a:endParaRPr lang="pt-BR" dirty="0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Prós:</a:t>
            </a:r>
          </a:p>
          <a:p>
            <a:pPr lvl="1"/>
            <a:r>
              <a:rPr lang="pt-BR" dirty="0" smtClean="0"/>
              <a:t>Retorno rápido</a:t>
            </a:r>
          </a:p>
          <a:p>
            <a:pPr lvl="1"/>
            <a:r>
              <a:rPr lang="pt-BR" dirty="0" smtClean="0"/>
              <a:t>Independência de vertical</a:t>
            </a:r>
          </a:p>
          <a:p>
            <a:r>
              <a:rPr lang="pt-BR" dirty="0" smtClean="0"/>
              <a:t>Contras:</a:t>
            </a:r>
          </a:p>
          <a:p>
            <a:pPr lvl="1"/>
            <a:r>
              <a:rPr lang="pt-BR" dirty="0" smtClean="0"/>
              <a:t>Falta de sustentação</a:t>
            </a:r>
          </a:p>
          <a:p>
            <a:pPr lvl="1"/>
            <a:r>
              <a:rPr lang="pt-BR" dirty="0" smtClean="0"/>
              <a:t>Generalização em negócios</a:t>
            </a:r>
          </a:p>
          <a:p>
            <a:pPr lvl="1"/>
            <a:r>
              <a:rPr lang="pt-BR" dirty="0" smtClean="0"/>
              <a:t>Renovação tecnológica</a:t>
            </a:r>
          </a:p>
          <a:p>
            <a:r>
              <a:rPr lang="pt-BR" dirty="0" smtClean="0"/>
              <a:t>Nível de Risco: Alto</a:t>
            </a:r>
          </a:p>
          <a:p>
            <a:r>
              <a:rPr lang="pt-BR" dirty="0" smtClean="0"/>
              <a:t>Minimização:</a:t>
            </a:r>
          </a:p>
          <a:p>
            <a:pPr lvl="1"/>
            <a:r>
              <a:rPr lang="pt-BR" dirty="0" smtClean="0"/>
              <a:t>Diversificação</a:t>
            </a:r>
          </a:p>
        </p:txBody>
      </p:sp>
      <p:pic>
        <p:nvPicPr>
          <p:cNvPr id="2054" name="Picture 6" descr="C:\Documents and Settings\marciorm\Configurações locais\Temporary Internet Files\Content.IE5\HLS51HIF\MPj03826600000[1]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488" y="5500702"/>
            <a:ext cx="1785927" cy="1275662"/>
          </a:xfrm>
          <a:prstGeom prst="rect">
            <a:avLst/>
          </a:prstGeom>
          <a:noFill/>
        </p:spPr>
      </p:pic>
      <p:pic>
        <p:nvPicPr>
          <p:cNvPr id="2055" name="Picture 7" descr="C:\Documents and Settings\marciorm\Configurações locais\Temporary Internet Files\Content.IE5\GIGGD1DC\MPj03860950000[1]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100928" y="5500702"/>
            <a:ext cx="1757352" cy="12552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Estratégia de Sobrevivência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SOFTWARE VERTICAL</a:t>
            </a:r>
            <a:endParaRPr lang="pt-BR" dirty="0"/>
          </a:p>
        </p:txBody>
      </p:sp>
      <p:sp>
        <p:nvSpPr>
          <p:cNvPr id="6" name="Espaço Reservado para Conteúdo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pt-BR" dirty="0" smtClean="0"/>
              <a:t>Se o declínio é inevitável</a:t>
            </a:r>
          </a:p>
          <a:p>
            <a:r>
              <a:rPr lang="pt-BR" dirty="0" smtClean="0"/>
              <a:t>Diversifique:</a:t>
            </a:r>
          </a:p>
          <a:p>
            <a:pPr lvl="1"/>
            <a:r>
              <a:rPr lang="pt-BR" dirty="0" smtClean="0"/>
              <a:t>Produtos Complementares</a:t>
            </a:r>
          </a:p>
          <a:p>
            <a:pPr lvl="1"/>
            <a:r>
              <a:rPr lang="pt-BR" dirty="0" smtClean="0"/>
              <a:t>Novos Produtos</a:t>
            </a:r>
          </a:p>
          <a:p>
            <a:r>
              <a:rPr lang="pt-BR" dirty="0" smtClean="0"/>
              <a:t>Mantenha-se à frente</a:t>
            </a:r>
          </a:p>
          <a:p>
            <a:r>
              <a:rPr lang="pt-BR" dirty="0" smtClean="0"/>
              <a:t>Agregue valor aos clientes</a:t>
            </a:r>
            <a:endParaRPr lang="pt-BR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pt-BR" dirty="0" smtClean="0"/>
              <a:t>FÁBRICA DE SOFTWARE</a:t>
            </a:r>
            <a:endParaRPr lang="pt-BR" dirty="0"/>
          </a:p>
        </p:txBody>
      </p:sp>
      <p:sp>
        <p:nvSpPr>
          <p:cNvPr id="33" name="Espaço Reservado para Conteúdo 32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pt-BR" dirty="0" smtClean="0"/>
              <a:t>A falta de projetos é cruel</a:t>
            </a:r>
          </a:p>
          <a:p>
            <a:r>
              <a:rPr lang="pt-BR" dirty="0" smtClean="0"/>
              <a:t>Não perca nenhum projeto</a:t>
            </a:r>
          </a:p>
          <a:p>
            <a:r>
              <a:rPr lang="pt-BR" dirty="0" smtClean="0"/>
              <a:t>Diversifique:</a:t>
            </a:r>
          </a:p>
          <a:p>
            <a:pPr lvl="1"/>
            <a:r>
              <a:rPr lang="pt-BR" dirty="0" smtClean="0"/>
              <a:t>Crie várias equipes</a:t>
            </a:r>
          </a:p>
          <a:p>
            <a:r>
              <a:rPr lang="pt-BR" dirty="0" smtClean="0"/>
              <a:t>Mantenha-se à frente</a:t>
            </a:r>
          </a:p>
          <a:p>
            <a:r>
              <a:rPr lang="pt-BR" dirty="0" smtClean="0"/>
              <a:t>Agregue valor aos clientes</a:t>
            </a:r>
            <a:endParaRPr lang="pt-BR" dirty="0"/>
          </a:p>
        </p:txBody>
      </p:sp>
      <p:cxnSp>
        <p:nvCxnSpPr>
          <p:cNvPr id="7" name="Conector de seta reta 6"/>
          <p:cNvCxnSpPr/>
          <p:nvPr/>
        </p:nvCxnSpPr>
        <p:spPr>
          <a:xfrm rot="5400000">
            <a:off x="-309758" y="5726054"/>
            <a:ext cx="1904542" cy="794"/>
          </a:xfrm>
          <a:prstGeom prst="straightConnector1">
            <a:avLst/>
          </a:prstGeom>
          <a:ln w="12700">
            <a:solidFill>
              <a:schemeClr val="accent2">
                <a:lumMod val="50000"/>
              </a:schemeClr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de seta reta 7"/>
          <p:cNvCxnSpPr/>
          <p:nvPr/>
        </p:nvCxnSpPr>
        <p:spPr>
          <a:xfrm>
            <a:off x="285720" y="6392176"/>
            <a:ext cx="3643338" cy="12936"/>
          </a:xfrm>
          <a:prstGeom prst="straightConnector1">
            <a:avLst/>
          </a:prstGeom>
          <a:ln w="12700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Forma livre 8"/>
          <p:cNvSpPr/>
          <p:nvPr/>
        </p:nvSpPr>
        <p:spPr>
          <a:xfrm>
            <a:off x="642910" y="4904914"/>
            <a:ext cx="3143271" cy="1487262"/>
          </a:xfrm>
          <a:custGeom>
            <a:avLst/>
            <a:gdLst>
              <a:gd name="connsiteX0" fmla="*/ 0 w 6728347"/>
              <a:gd name="connsiteY0" fmla="*/ 2422477 h 2422477"/>
              <a:gd name="connsiteX1" fmla="*/ 1173708 w 6728347"/>
              <a:gd name="connsiteY1" fmla="*/ 2204113 h 2422477"/>
              <a:gd name="connsiteX2" fmla="*/ 1733266 w 6728347"/>
              <a:gd name="connsiteY2" fmla="*/ 1876567 h 2422477"/>
              <a:gd name="connsiteX3" fmla="*/ 2565779 w 6728347"/>
              <a:gd name="connsiteY3" fmla="*/ 825689 h 2422477"/>
              <a:gd name="connsiteX4" fmla="*/ 3425588 w 6728347"/>
              <a:gd name="connsiteY4" fmla="*/ 279779 h 2422477"/>
              <a:gd name="connsiteX5" fmla="*/ 5254388 w 6728347"/>
              <a:gd name="connsiteY5" fmla="*/ 225188 h 2422477"/>
              <a:gd name="connsiteX6" fmla="*/ 6127845 w 6728347"/>
              <a:gd name="connsiteY6" fmla="*/ 1630907 h 2422477"/>
              <a:gd name="connsiteX7" fmla="*/ 6728347 w 6728347"/>
              <a:gd name="connsiteY7" fmla="*/ 2367886 h 2422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728347" h="2422477">
                <a:moveTo>
                  <a:pt x="0" y="2422477"/>
                </a:moveTo>
                <a:cubicBezTo>
                  <a:pt x="442415" y="2358787"/>
                  <a:pt x="884830" y="2295098"/>
                  <a:pt x="1173708" y="2204113"/>
                </a:cubicBezTo>
                <a:cubicBezTo>
                  <a:pt x="1462586" y="2113128"/>
                  <a:pt x="1501254" y="2106304"/>
                  <a:pt x="1733266" y="1876567"/>
                </a:cubicBezTo>
                <a:cubicBezTo>
                  <a:pt x="1965278" y="1646830"/>
                  <a:pt x="2283725" y="1091820"/>
                  <a:pt x="2565779" y="825689"/>
                </a:cubicBezTo>
                <a:cubicBezTo>
                  <a:pt x="2847833" y="559558"/>
                  <a:pt x="2977487" y="379862"/>
                  <a:pt x="3425588" y="279779"/>
                </a:cubicBezTo>
                <a:cubicBezTo>
                  <a:pt x="3873689" y="179696"/>
                  <a:pt x="4804012" y="0"/>
                  <a:pt x="5254388" y="225188"/>
                </a:cubicBezTo>
                <a:cubicBezTo>
                  <a:pt x="5704764" y="450376"/>
                  <a:pt x="5882185" y="1273791"/>
                  <a:pt x="6127845" y="1630907"/>
                </a:cubicBezTo>
                <a:cubicBezTo>
                  <a:pt x="6373505" y="1988023"/>
                  <a:pt x="6437195" y="2256429"/>
                  <a:pt x="6728347" y="2367886"/>
                </a:cubicBezTo>
              </a:path>
            </a:pathLst>
          </a:custGeom>
          <a:ln w="127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4" name="CaixaDeTexto 23"/>
          <p:cNvSpPr txBox="1"/>
          <p:nvPr/>
        </p:nvSpPr>
        <p:spPr>
          <a:xfrm rot="16200000">
            <a:off x="-35802" y="5024162"/>
            <a:ext cx="98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Receitas</a:t>
            </a:r>
            <a:endParaRPr lang="pt-BR" dirty="0"/>
          </a:p>
        </p:txBody>
      </p:sp>
      <p:sp>
        <p:nvSpPr>
          <p:cNvPr id="26" name="CaixaDeTexto 25"/>
          <p:cNvSpPr txBox="1"/>
          <p:nvPr/>
        </p:nvSpPr>
        <p:spPr>
          <a:xfrm>
            <a:off x="3143240" y="6417254"/>
            <a:ext cx="849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Tempo</a:t>
            </a:r>
            <a:endParaRPr lang="pt-BR" dirty="0"/>
          </a:p>
        </p:txBody>
      </p:sp>
      <p:grpSp>
        <p:nvGrpSpPr>
          <p:cNvPr id="36" name="Grupo 35"/>
          <p:cNvGrpSpPr/>
          <p:nvPr/>
        </p:nvGrpSpPr>
        <p:grpSpPr>
          <a:xfrm>
            <a:off x="1214414" y="4917056"/>
            <a:ext cx="3714775" cy="1487262"/>
            <a:chOff x="1214414" y="4917056"/>
            <a:chExt cx="3714775" cy="1487262"/>
          </a:xfrm>
        </p:grpSpPr>
        <p:sp>
          <p:nvSpPr>
            <p:cNvPr id="28" name="Forma livre 27"/>
            <p:cNvSpPr/>
            <p:nvPr/>
          </p:nvSpPr>
          <p:spPr>
            <a:xfrm>
              <a:off x="1214414" y="4917056"/>
              <a:ext cx="3143271" cy="1487262"/>
            </a:xfrm>
            <a:custGeom>
              <a:avLst/>
              <a:gdLst>
                <a:gd name="connsiteX0" fmla="*/ 0 w 6728347"/>
                <a:gd name="connsiteY0" fmla="*/ 2422477 h 2422477"/>
                <a:gd name="connsiteX1" fmla="*/ 1173708 w 6728347"/>
                <a:gd name="connsiteY1" fmla="*/ 2204113 h 2422477"/>
                <a:gd name="connsiteX2" fmla="*/ 1733266 w 6728347"/>
                <a:gd name="connsiteY2" fmla="*/ 1876567 h 2422477"/>
                <a:gd name="connsiteX3" fmla="*/ 2565779 w 6728347"/>
                <a:gd name="connsiteY3" fmla="*/ 825689 h 2422477"/>
                <a:gd name="connsiteX4" fmla="*/ 3425588 w 6728347"/>
                <a:gd name="connsiteY4" fmla="*/ 279779 h 2422477"/>
                <a:gd name="connsiteX5" fmla="*/ 5254388 w 6728347"/>
                <a:gd name="connsiteY5" fmla="*/ 225188 h 2422477"/>
                <a:gd name="connsiteX6" fmla="*/ 6127845 w 6728347"/>
                <a:gd name="connsiteY6" fmla="*/ 1630907 h 2422477"/>
                <a:gd name="connsiteX7" fmla="*/ 6728347 w 6728347"/>
                <a:gd name="connsiteY7" fmla="*/ 2367886 h 2422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728347" h="2422477">
                  <a:moveTo>
                    <a:pt x="0" y="2422477"/>
                  </a:moveTo>
                  <a:cubicBezTo>
                    <a:pt x="442415" y="2358787"/>
                    <a:pt x="884830" y="2295098"/>
                    <a:pt x="1173708" y="2204113"/>
                  </a:cubicBezTo>
                  <a:cubicBezTo>
                    <a:pt x="1462586" y="2113128"/>
                    <a:pt x="1501254" y="2106304"/>
                    <a:pt x="1733266" y="1876567"/>
                  </a:cubicBezTo>
                  <a:cubicBezTo>
                    <a:pt x="1965278" y="1646830"/>
                    <a:pt x="2283725" y="1091820"/>
                    <a:pt x="2565779" y="825689"/>
                  </a:cubicBezTo>
                  <a:cubicBezTo>
                    <a:pt x="2847833" y="559558"/>
                    <a:pt x="2977487" y="379862"/>
                    <a:pt x="3425588" y="279779"/>
                  </a:cubicBezTo>
                  <a:cubicBezTo>
                    <a:pt x="3873689" y="179696"/>
                    <a:pt x="4804012" y="0"/>
                    <a:pt x="5254388" y="225188"/>
                  </a:cubicBezTo>
                  <a:cubicBezTo>
                    <a:pt x="5704764" y="450376"/>
                    <a:pt x="5882185" y="1273791"/>
                    <a:pt x="6127845" y="1630907"/>
                  </a:cubicBezTo>
                  <a:cubicBezTo>
                    <a:pt x="6373505" y="1988023"/>
                    <a:pt x="6437195" y="2256429"/>
                    <a:pt x="6728347" y="2367886"/>
                  </a:cubicBezTo>
                </a:path>
              </a:pathLst>
            </a:custGeom>
            <a:ln w="1270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29" name="CaixaDeTexto 28"/>
            <p:cNvSpPr txBox="1"/>
            <p:nvPr/>
          </p:nvSpPr>
          <p:spPr>
            <a:xfrm rot="18135272">
              <a:off x="989489" y="5377063"/>
              <a:ext cx="11144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smtClean="0">
                  <a:solidFill>
                    <a:schemeClr val="accent2">
                      <a:lumMod val="50000"/>
                    </a:schemeClr>
                  </a:solidFill>
                </a:rPr>
                <a:t>Produto 1</a:t>
              </a:r>
              <a:endParaRPr lang="pt-BR" dirty="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  <p:sp>
          <p:nvSpPr>
            <p:cNvPr id="30" name="CaixaDeTexto 29"/>
            <p:cNvSpPr txBox="1"/>
            <p:nvPr/>
          </p:nvSpPr>
          <p:spPr>
            <a:xfrm rot="18135272">
              <a:off x="1553778" y="5373601"/>
              <a:ext cx="11288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smtClean="0">
                  <a:solidFill>
                    <a:schemeClr val="accent6"/>
                  </a:solidFill>
                </a:rPr>
                <a:t>Produto 2</a:t>
              </a:r>
              <a:endParaRPr lang="pt-BR" dirty="0">
                <a:solidFill>
                  <a:schemeClr val="accent6"/>
                </a:solidFill>
              </a:endParaRPr>
            </a:p>
          </p:txBody>
        </p:sp>
        <p:sp>
          <p:nvSpPr>
            <p:cNvPr id="31" name="Forma livre 30"/>
            <p:cNvSpPr/>
            <p:nvPr/>
          </p:nvSpPr>
          <p:spPr>
            <a:xfrm>
              <a:off x="1785918" y="4917056"/>
              <a:ext cx="3143271" cy="1487262"/>
            </a:xfrm>
            <a:custGeom>
              <a:avLst/>
              <a:gdLst>
                <a:gd name="connsiteX0" fmla="*/ 0 w 6728347"/>
                <a:gd name="connsiteY0" fmla="*/ 2422477 h 2422477"/>
                <a:gd name="connsiteX1" fmla="*/ 1173708 w 6728347"/>
                <a:gd name="connsiteY1" fmla="*/ 2204113 h 2422477"/>
                <a:gd name="connsiteX2" fmla="*/ 1733266 w 6728347"/>
                <a:gd name="connsiteY2" fmla="*/ 1876567 h 2422477"/>
                <a:gd name="connsiteX3" fmla="*/ 2565779 w 6728347"/>
                <a:gd name="connsiteY3" fmla="*/ 825689 h 2422477"/>
                <a:gd name="connsiteX4" fmla="*/ 3425588 w 6728347"/>
                <a:gd name="connsiteY4" fmla="*/ 279779 h 2422477"/>
                <a:gd name="connsiteX5" fmla="*/ 5254388 w 6728347"/>
                <a:gd name="connsiteY5" fmla="*/ 225188 h 2422477"/>
                <a:gd name="connsiteX6" fmla="*/ 6127845 w 6728347"/>
                <a:gd name="connsiteY6" fmla="*/ 1630907 h 2422477"/>
                <a:gd name="connsiteX7" fmla="*/ 6728347 w 6728347"/>
                <a:gd name="connsiteY7" fmla="*/ 2367886 h 2422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728347" h="2422477">
                  <a:moveTo>
                    <a:pt x="0" y="2422477"/>
                  </a:moveTo>
                  <a:cubicBezTo>
                    <a:pt x="442415" y="2358787"/>
                    <a:pt x="884830" y="2295098"/>
                    <a:pt x="1173708" y="2204113"/>
                  </a:cubicBezTo>
                  <a:cubicBezTo>
                    <a:pt x="1462586" y="2113128"/>
                    <a:pt x="1501254" y="2106304"/>
                    <a:pt x="1733266" y="1876567"/>
                  </a:cubicBezTo>
                  <a:cubicBezTo>
                    <a:pt x="1965278" y="1646830"/>
                    <a:pt x="2283725" y="1091820"/>
                    <a:pt x="2565779" y="825689"/>
                  </a:cubicBezTo>
                  <a:cubicBezTo>
                    <a:pt x="2847833" y="559558"/>
                    <a:pt x="2977487" y="379862"/>
                    <a:pt x="3425588" y="279779"/>
                  </a:cubicBezTo>
                  <a:cubicBezTo>
                    <a:pt x="3873689" y="179696"/>
                    <a:pt x="4804012" y="0"/>
                    <a:pt x="5254388" y="225188"/>
                  </a:cubicBezTo>
                  <a:cubicBezTo>
                    <a:pt x="5704764" y="450376"/>
                    <a:pt x="5882185" y="1273791"/>
                    <a:pt x="6127845" y="1630907"/>
                  </a:cubicBezTo>
                  <a:cubicBezTo>
                    <a:pt x="6373505" y="1988023"/>
                    <a:pt x="6437195" y="2256429"/>
                    <a:pt x="6728347" y="2367886"/>
                  </a:cubicBezTo>
                </a:path>
              </a:pathLst>
            </a:custGeom>
            <a:ln w="12700">
              <a:solidFill>
                <a:schemeClr val="accent4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32" name="CaixaDeTexto 31"/>
            <p:cNvSpPr txBox="1"/>
            <p:nvPr/>
          </p:nvSpPr>
          <p:spPr>
            <a:xfrm rot="18135272">
              <a:off x="2132496" y="5373601"/>
              <a:ext cx="11144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smtClean="0">
                  <a:solidFill>
                    <a:schemeClr val="accent4">
                      <a:lumMod val="50000"/>
                    </a:schemeClr>
                  </a:solidFill>
                </a:rPr>
                <a:t>Produto 3</a:t>
              </a:r>
              <a:endParaRPr lang="pt-BR" dirty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p:grpSp>
        <p:nvGrpSpPr>
          <p:cNvPr id="48" name="Grupo 47"/>
          <p:cNvGrpSpPr/>
          <p:nvPr/>
        </p:nvGrpSpPr>
        <p:grpSpPr>
          <a:xfrm>
            <a:off x="5214942" y="5143512"/>
            <a:ext cx="714380" cy="1357322"/>
            <a:chOff x="5214942" y="5143512"/>
            <a:chExt cx="714380" cy="1357322"/>
          </a:xfrm>
        </p:grpSpPr>
        <p:sp>
          <p:nvSpPr>
            <p:cNvPr id="39" name="Retângulo 38"/>
            <p:cNvSpPr/>
            <p:nvPr/>
          </p:nvSpPr>
          <p:spPr>
            <a:xfrm>
              <a:off x="5214942" y="5143512"/>
              <a:ext cx="285752" cy="714380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pt-BR" dirty="0" smtClean="0"/>
                <a:t>Prj1</a:t>
              </a:r>
              <a:endParaRPr lang="pt-BR" dirty="0"/>
            </a:p>
          </p:txBody>
        </p:sp>
        <p:sp>
          <p:nvSpPr>
            <p:cNvPr id="40" name="Retângulo 39"/>
            <p:cNvSpPr/>
            <p:nvPr/>
          </p:nvSpPr>
          <p:spPr>
            <a:xfrm>
              <a:off x="5643570" y="5786454"/>
              <a:ext cx="285752" cy="714380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pt-BR" dirty="0" smtClean="0"/>
                <a:t>Prj2</a:t>
              </a:r>
              <a:endParaRPr lang="pt-BR" dirty="0"/>
            </a:p>
          </p:txBody>
        </p:sp>
      </p:grpSp>
      <p:grpSp>
        <p:nvGrpSpPr>
          <p:cNvPr id="47" name="Grupo 46"/>
          <p:cNvGrpSpPr/>
          <p:nvPr/>
        </p:nvGrpSpPr>
        <p:grpSpPr>
          <a:xfrm>
            <a:off x="5079619" y="4774180"/>
            <a:ext cx="3407043" cy="2012406"/>
            <a:chOff x="5079619" y="4774180"/>
            <a:chExt cx="3407043" cy="2012406"/>
          </a:xfrm>
        </p:grpSpPr>
        <p:sp>
          <p:nvSpPr>
            <p:cNvPr id="37" name="CaixaDeTexto 36"/>
            <p:cNvSpPr txBox="1"/>
            <p:nvPr/>
          </p:nvSpPr>
          <p:spPr>
            <a:xfrm>
              <a:off x="5079619" y="4774180"/>
              <a:ext cx="9925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smtClean="0">
                  <a:solidFill>
                    <a:schemeClr val="accent2">
                      <a:lumMod val="50000"/>
                    </a:schemeClr>
                  </a:solidFill>
                </a:rPr>
                <a:t>Equipe 1</a:t>
              </a:r>
              <a:endParaRPr lang="pt-BR" dirty="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  <p:sp>
          <p:nvSpPr>
            <p:cNvPr id="41" name="CaixaDeTexto 40"/>
            <p:cNvSpPr txBox="1"/>
            <p:nvPr/>
          </p:nvSpPr>
          <p:spPr>
            <a:xfrm>
              <a:off x="6279637" y="4774180"/>
              <a:ext cx="10070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smtClean="0">
                  <a:solidFill>
                    <a:schemeClr val="accent6"/>
                  </a:solidFill>
                </a:rPr>
                <a:t>Equipe 2</a:t>
              </a:r>
              <a:endParaRPr lang="pt-BR" dirty="0">
                <a:solidFill>
                  <a:schemeClr val="accent6"/>
                </a:solidFill>
              </a:endParaRPr>
            </a:p>
          </p:txBody>
        </p:sp>
        <p:sp>
          <p:nvSpPr>
            <p:cNvPr id="42" name="Retângulo 41"/>
            <p:cNvSpPr/>
            <p:nvPr/>
          </p:nvSpPr>
          <p:spPr>
            <a:xfrm>
              <a:off x="6414960" y="5286388"/>
              <a:ext cx="285752" cy="714380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pt-BR" dirty="0" smtClean="0">
                  <a:solidFill>
                    <a:schemeClr val="bg1"/>
                  </a:solidFill>
                </a:rPr>
                <a:t>Prj3</a:t>
              </a:r>
              <a:endParaRPr lang="pt-BR" dirty="0">
                <a:solidFill>
                  <a:schemeClr val="bg1"/>
                </a:solidFill>
              </a:endParaRPr>
            </a:p>
          </p:txBody>
        </p:sp>
        <p:sp>
          <p:nvSpPr>
            <p:cNvPr id="43" name="Retângulo 42"/>
            <p:cNvSpPr/>
            <p:nvPr/>
          </p:nvSpPr>
          <p:spPr>
            <a:xfrm>
              <a:off x="6858016" y="5929330"/>
              <a:ext cx="285752" cy="714380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pt-BR" dirty="0" smtClean="0">
                  <a:solidFill>
                    <a:schemeClr val="bg1"/>
                  </a:solidFill>
                </a:rPr>
                <a:t>Prj4</a:t>
              </a:r>
              <a:endParaRPr lang="pt-BR" dirty="0">
                <a:solidFill>
                  <a:schemeClr val="bg1"/>
                </a:solidFill>
              </a:endParaRPr>
            </a:p>
          </p:txBody>
        </p:sp>
        <p:sp>
          <p:nvSpPr>
            <p:cNvPr id="44" name="CaixaDeTexto 43"/>
            <p:cNvSpPr txBox="1"/>
            <p:nvPr/>
          </p:nvSpPr>
          <p:spPr>
            <a:xfrm>
              <a:off x="7494083" y="4774180"/>
              <a:ext cx="9925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smtClean="0">
                  <a:solidFill>
                    <a:schemeClr val="accent4">
                      <a:lumMod val="50000"/>
                    </a:schemeClr>
                  </a:solidFill>
                </a:rPr>
                <a:t>Equipe 3</a:t>
              </a:r>
              <a:endParaRPr lang="pt-BR" dirty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45" name="Retângulo 44"/>
            <p:cNvSpPr/>
            <p:nvPr/>
          </p:nvSpPr>
          <p:spPr>
            <a:xfrm>
              <a:off x="7629406" y="5429264"/>
              <a:ext cx="285752" cy="714380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pt-BR" dirty="0" smtClean="0">
                  <a:solidFill>
                    <a:schemeClr val="bg1"/>
                  </a:solidFill>
                </a:rPr>
                <a:t>Prj3</a:t>
              </a:r>
              <a:endParaRPr lang="pt-BR" dirty="0">
                <a:solidFill>
                  <a:schemeClr val="bg1"/>
                </a:solidFill>
              </a:endParaRPr>
            </a:p>
          </p:txBody>
        </p:sp>
        <p:sp>
          <p:nvSpPr>
            <p:cNvPr id="46" name="Retângulo 45"/>
            <p:cNvSpPr/>
            <p:nvPr/>
          </p:nvSpPr>
          <p:spPr>
            <a:xfrm>
              <a:off x="8072462" y="6072206"/>
              <a:ext cx="285752" cy="714380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pt-BR" dirty="0" smtClean="0">
                  <a:solidFill>
                    <a:schemeClr val="bg1"/>
                  </a:solidFill>
                </a:rPr>
                <a:t>Prj4</a:t>
              </a:r>
              <a:endParaRPr lang="pt-BR" dirty="0">
                <a:solidFill>
                  <a:schemeClr val="bg1"/>
                </a:solidFill>
              </a:endParaRPr>
            </a:p>
          </p:txBody>
        </p:sp>
      </p:grpSp>
      <p:sp>
        <p:nvSpPr>
          <p:cNvPr id="50" name="Retângulo de cantos arredondados 49"/>
          <p:cNvSpPr/>
          <p:nvPr/>
        </p:nvSpPr>
        <p:spPr>
          <a:xfrm>
            <a:off x="500034" y="3143248"/>
            <a:ext cx="8143932" cy="1571636"/>
          </a:xfrm>
          <a:prstGeom prst="round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400" b="1" dirty="0" smtClean="0"/>
              <a:t>COMBINE OS DOIS MODELOS</a:t>
            </a:r>
          </a:p>
          <a:p>
            <a:pPr algn="ctr"/>
            <a:r>
              <a:rPr lang="pt-BR" sz="4400" b="1" dirty="0" smtClean="0"/>
              <a:t>COM UMA CONSULTORIA</a:t>
            </a:r>
            <a:endParaRPr lang="pt-BR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33" grpId="0"/>
      <p:bldP spid="5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Caso Real: Revenda de Hardware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Cenário em 1995</a:t>
            </a:r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4194198"/>
          </a:xfrm>
        </p:spPr>
        <p:txBody>
          <a:bodyPr>
            <a:normAutofit/>
          </a:bodyPr>
          <a:lstStyle/>
          <a:p>
            <a:r>
              <a:rPr lang="pt-BR" dirty="0" err="1" smtClean="0"/>
              <a:t>Acc</a:t>
            </a:r>
            <a:r>
              <a:rPr lang="pt-BR" dirty="0" smtClean="0"/>
              <a:t> (empresa legal):</a:t>
            </a:r>
          </a:p>
          <a:p>
            <a:pPr lvl="1"/>
            <a:r>
              <a:rPr lang="pt-BR" dirty="0" smtClean="0"/>
              <a:t>Compra de distribuidor em SP</a:t>
            </a:r>
          </a:p>
          <a:p>
            <a:pPr lvl="1"/>
            <a:r>
              <a:rPr lang="pt-BR" dirty="0" smtClean="0"/>
              <a:t>Revende para clientes</a:t>
            </a:r>
          </a:p>
          <a:p>
            <a:pPr lvl="1"/>
            <a:r>
              <a:rPr lang="pt-BR" dirty="0" smtClean="0"/>
              <a:t>Ponto de equilíbrio: 30%</a:t>
            </a:r>
          </a:p>
          <a:p>
            <a:r>
              <a:rPr lang="pt-BR" dirty="0" smtClean="0"/>
              <a:t>Contrabandista:</a:t>
            </a:r>
          </a:p>
          <a:p>
            <a:pPr lvl="1"/>
            <a:r>
              <a:rPr lang="pt-BR" dirty="0" smtClean="0"/>
              <a:t>Compra do Paraguai</a:t>
            </a:r>
          </a:p>
          <a:p>
            <a:pPr lvl="1"/>
            <a:r>
              <a:rPr lang="pt-BR" dirty="0" smtClean="0"/>
              <a:t>Custo inferior à SP em 10%</a:t>
            </a:r>
          </a:p>
          <a:p>
            <a:pPr lvl="1"/>
            <a:r>
              <a:rPr lang="pt-BR" dirty="0" smtClean="0"/>
              <a:t>Ponto de equilíbrio: 15%</a:t>
            </a:r>
          </a:p>
          <a:p>
            <a:r>
              <a:rPr lang="pt-BR" dirty="0" smtClean="0"/>
              <a:t>Necessidade dos clientes:</a:t>
            </a:r>
          </a:p>
          <a:p>
            <a:pPr lvl="1"/>
            <a:r>
              <a:rPr lang="pt-BR" dirty="0" smtClean="0"/>
              <a:t>Preço do Contrabandista</a:t>
            </a:r>
          </a:p>
          <a:p>
            <a:pPr lvl="1"/>
            <a:r>
              <a:rPr lang="pt-BR" dirty="0" smtClean="0"/>
              <a:t>Garantia de empresas legais</a:t>
            </a:r>
          </a:p>
        </p:txBody>
      </p:sp>
      <p:sp>
        <p:nvSpPr>
          <p:cNvPr id="7" name="Retângulo de cantos arredondados 6"/>
          <p:cNvSpPr/>
          <p:nvPr/>
        </p:nvSpPr>
        <p:spPr>
          <a:xfrm>
            <a:off x="4643438" y="1857364"/>
            <a:ext cx="1500198" cy="571504"/>
          </a:xfrm>
          <a:prstGeom prst="roundRect">
            <a:avLst/>
          </a:prstGeom>
          <a:solidFill>
            <a:schemeClr val="accent4"/>
          </a:solidFill>
          <a:ln>
            <a:solidFill>
              <a:schemeClr val="accent4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smtClean="0">
                <a:solidFill>
                  <a:schemeClr val="tx1"/>
                </a:solidFill>
              </a:rPr>
              <a:t>Cliente</a:t>
            </a:r>
            <a:endParaRPr lang="pt-BR" b="1" dirty="0">
              <a:solidFill>
                <a:schemeClr val="tx1"/>
              </a:solidFill>
            </a:endParaRPr>
          </a:p>
        </p:txBody>
      </p:sp>
      <p:sp>
        <p:nvSpPr>
          <p:cNvPr id="8" name="Retângulo de cantos arredondados 7"/>
          <p:cNvSpPr/>
          <p:nvPr/>
        </p:nvSpPr>
        <p:spPr>
          <a:xfrm>
            <a:off x="4643438" y="4059800"/>
            <a:ext cx="1500198" cy="571504"/>
          </a:xfrm>
          <a:prstGeom prst="roundRect">
            <a:avLst/>
          </a:prstGeom>
          <a:solidFill>
            <a:schemeClr val="accent4"/>
          </a:solidFill>
          <a:ln>
            <a:solidFill>
              <a:schemeClr val="accent4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err="1" smtClean="0">
                <a:solidFill>
                  <a:schemeClr val="tx1"/>
                </a:solidFill>
              </a:rPr>
              <a:t>Acc</a:t>
            </a:r>
            <a:endParaRPr lang="pt-BR" b="1" dirty="0" smtClean="0">
              <a:solidFill>
                <a:schemeClr val="tx1"/>
              </a:solidFill>
            </a:endParaRPr>
          </a:p>
        </p:txBody>
      </p:sp>
      <p:sp>
        <p:nvSpPr>
          <p:cNvPr id="9" name="Retângulo de cantos arredondados 8"/>
          <p:cNvSpPr/>
          <p:nvPr/>
        </p:nvSpPr>
        <p:spPr>
          <a:xfrm>
            <a:off x="4643438" y="5917188"/>
            <a:ext cx="1500198" cy="571504"/>
          </a:xfrm>
          <a:prstGeom prst="roundRect">
            <a:avLst/>
          </a:prstGeom>
          <a:solidFill>
            <a:schemeClr val="accent4"/>
          </a:solidFill>
          <a:ln>
            <a:solidFill>
              <a:schemeClr val="accent4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smtClean="0">
                <a:solidFill>
                  <a:schemeClr val="tx1"/>
                </a:solidFill>
              </a:rPr>
              <a:t>Distribuidor</a:t>
            </a:r>
          </a:p>
        </p:txBody>
      </p:sp>
      <p:cxnSp>
        <p:nvCxnSpPr>
          <p:cNvPr id="14" name="Conector de seta reta 13"/>
          <p:cNvCxnSpPr>
            <a:stCxn id="9" idx="0"/>
            <a:endCxn id="8" idx="2"/>
          </p:cNvCxnSpPr>
          <p:nvPr/>
        </p:nvCxnSpPr>
        <p:spPr>
          <a:xfrm rot="5400000" flipH="1" flipV="1">
            <a:off x="4750595" y="5274246"/>
            <a:ext cx="1285884" cy="1588"/>
          </a:xfrm>
          <a:prstGeom prst="straightConnector1">
            <a:avLst/>
          </a:prstGeom>
          <a:ln w="3810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de seta reta 15"/>
          <p:cNvCxnSpPr>
            <a:stCxn id="8" idx="0"/>
            <a:endCxn id="7" idx="2"/>
          </p:cNvCxnSpPr>
          <p:nvPr/>
        </p:nvCxnSpPr>
        <p:spPr>
          <a:xfrm rot="5400000" flipH="1" flipV="1">
            <a:off x="4578071" y="3244334"/>
            <a:ext cx="1630932" cy="1588"/>
          </a:xfrm>
          <a:prstGeom prst="straightConnector1">
            <a:avLst/>
          </a:prstGeom>
          <a:ln w="3810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CaixaDeTexto 36"/>
          <p:cNvSpPr txBox="1"/>
          <p:nvPr/>
        </p:nvSpPr>
        <p:spPr>
          <a:xfrm>
            <a:off x="5413251" y="5559998"/>
            <a:ext cx="801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smtClean="0"/>
              <a:t>R$100</a:t>
            </a:r>
            <a:endParaRPr lang="pt-BR" b="1" dirty="0"/>
          </a:p>
        </p:txBody>
      </p:sp>
      <p:sp>
        <p:nvSpPr>
          <p:cNvPr id="38" name="CaixaDeTexto 37"/>
          <p:cNvSpPr txBox="1"/>
          <p:nvPr/>
        </p:nvSpPr>
        <p:spPr>
          <a:xfrm>
            <a:off x="5413251" y="3702610"/>
            <a:ext cx="783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smtClean="0"/>
              <a:t>R$135</a:t>
            </a:r>
            <a:endParaRPr lang="pt-BR" b="1" dirty="0"/>
          </a:p>
        </p:txBody>
      </p:sp>
      <p:grpSp>
        <p:nvGrpSpPr>
          <p:cNvPr id="52" name="Grupo 51"/>
          <p:cNvGrpSpPr/>
          <p:nvPr/>
        </p:nvGrpSpPr>
        <p:grpSpPr>
          <a:xfrm>
            <a:off x="6143636" y="1785926"/>
            <a:ext cx="2786082" cy="1928826"/>
            <a:chOff x="6143636" y="1785926"/>
            <a:chExt cx="2786082" cy="1928826"/>
          </a:xfrm>
        </p:grpSpPr>
        <p:sp>
          <p:nvSpPr>
            <p:cNvPr id="39" name="Retângulo de cantos arredondados 38"/>
            <p:cNvSpPr/>
            <p:nvPr/>
          </p:nvSpPr>
          <p:spPr>
            <a:xfrm>
              <a:off x="7429520" y="1857364"/>
              <a:ext cx="1500198" cy="571504"/>
            </a:xfrm>
            <a:prstGeom prst="roundRect">
              <a:avLst/>
            </a:prstGeom>
            <a:solidFill>
              <a:schemeClr val="tx2"/>
            </a:solidFill>
            <a:ln>
              <a:solidFill>
                <a:schemeClr val="tx2">
                  <a:lumMod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bg1"/>
                  </a:solidFill>
                </a:rPr>
                <a:t>Sacoleiro</a:t>
              </a:r>
              <a:endParaRPr lang="pt-BR" b="1" dirty="0">
                <a:solidFill>
                  <a:schemeClr val="bg1"/>
                </a:solidFill>
              </a:endParaRPr>
            </a:p>
          </p:txBody>
        </p:sp>
        <p:sp>
          <p:nvSpPr>
            <p:cNvPr id="40" name="Retângulo de cantos arredondados 39"/>
            <p:cNvSpPr/>
            <p:nvPr/>
          </p:nvSpPr>
          <p:spPr>
            <a:xfrm>
              <a:off x="7429520" y="3143248"/>
              <a:ext cx="1500198" cy="571504"/>
            </a:xfrm>
            <a:prstGeom prst="roundRect">
              <a:avLst/>
            </a:prstGeom>
            <a:solidFill>
              <a:schemeClr val="tx2"/>
            </a:solidFill>
            <a:ln>
              <a:solidFill>
                <a:schemeClr val="tx2">
                  <a:lumMod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bg1"/>
                  </a:solidFill>
                </a:rPr>
                <a:t>Paraguai</a:t>
              </a:r>
              <a:endParaRPr lang="pt-BR" b="1" dirty="0">
                <a:solidFill>
                  <a:schemeClr val="bg1"/>
                </a:solidFill>
              </a:endParaRPr>
            </a:p>
          </p:txBody>
        </p:sp>
        <p:cxnSp>
          <p:nvCxnSpPr>
            <p:cNvPr id="41" name="Conector de seta reta 40"/>
            <p:cNvCxnSpPr>
              <a:stCxn id="40" idx="0"/>
              <a:endCxn id="39" idx="2"/>
            </p:cNvCxnSpPr>
            <p:nvPr/>
          </p:nvCxnSpPr>
          <p:spPr>
            <a:xfrm rot="5400000" flipH="1" flipV="1">
              <a:off x="7822429" y="2786058"/>
              <a:ext cx="714380" cy="1588"/>
            </a:xfrm>
            <a:prstGeom prst="straightConnector1">
              <a:avLst/>
            </a:prstGeom>
            <a:ln w="38100">
              <a:solidFill>
                <a:schemeClr val="bg1">
                  <a:lumMod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ector de seta reta 43"/>
            <p:cNvCxnSpPr>
              <a:stCxn id="39" idx="1"/>
              <a:endCxn id="7" idx="3"/>
            </p:cNvCxnSpPr>
            <p:nvPr/>
          </p:nvCxnSpPr>
          <p:spPr>
            <a:xfrm rot="10800000">
              <a:off x="6143636" y="2143116"/>
              <a:ext cx="1285884" cy="1588"/>
            </a:xfrm>
            <a:prstGeom prst="straightConnector1">
              <a:avLst/>
            </a:prstGeom>
            <a:ln w="38100">
              <a:solidFill>
                <a:schemeClr val="bg1">
                  <a:lumMod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CaixaDeTexto 46"/>
            <p:cNvSpPr txBox="1"/>
            <p:nvPr/>
          </p:nvSpPr>
          <p:spPr>
            <a:xfrm>
              <a:off x="8199333" y="2773916"/>
              <a:ext cx="6903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b="1" dirty="0" smtClean="0"/>
                <a:t>R$90</a:t>
              </a:r>
              <a:endParaRPr lang="pt-BR" b="1" dirty="0"/>
            </a:p>
          </p:txBody>
        </p:sp>
        <p:sp>
          <p:nvSpPr>
            <p:cNvPr id="48" name="CaixaDeTexto 47"/>
            <p:cNvSpPr txBox="1"/>
            <p:nvPr/>
          </p:nvSpPr>
          <p:spPr>
            <a:xfrm>
              <a:off x="6632507" y="1785926"/>
              <a:ext cx="7970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b="1" dirty="0" smtClean="0"/>
                <a:t>R$110</a:t>
              </a:r>
              <a:endParaRPr lang="pt-BR" b="1" dirty="0"/>
            </a:p>
          </p:txBody>
        </p:sp>
      </p:grpSp>
      <p:grpSp>
        <p:nvGrpSpPr>
          <p:cNvPr id="51" name="Grupo 50"/>
          <p:cNvGrpSpPr/>
          <p:nvPr/>
        </p:nvGrpSpPr>
        <p:grpSpPr>
          <a:xfrm>
            <a:off x="6143636" y="3988362"/>
            <a:ext cx="2786082" cy="2583910"/>
            <a:chOff x="6143636" y="3988362"/>
            <a:chExt cx="2786082" cy="2583910"/>
          </a:xfrm>
        </p:grpSpPr>
        <p:sp>
          <p:nvSpPr>
            <p:cNvPr id="18" name="Retângulo de cantos arredondados 17"/>
            <p:cNvSpPr/>
            <p:nvPr/>
          </p:nvSpPr>
          <p:spPr>
            <a:xfrm>
              <a:off x="7429520" y="5917188"/>
              <a:ext cx="1500198" cy="571504"/>
            </a:xfrm>
            <a:prstGeom prst="roundRect">
              <a:avLst/>
            </a:prstGeom>
            <a:solidFill>
              <a:schemeClr val="accent1"/>
            </a:solidFill>
            <a:ln>
              <a:solidFill>
                <a:schemeClr val="accent1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</a:rPr>
                <a:t>Estado SP</a:t>
              </a:r>
            </a:p>
          </p:txBody>
        </p:sp>
        <p:sp>
          <p:nvSpPr>
            <p:cNvPr id="19" name="Retângulo de cantos arredondados 18"/>
            <p:cNvSpPr/>
            <p:nvPr/>
          </p:nvSpPr>
          <p:spPr>
            <a:xfrm>
              <a:off x="7429520" y="4059800"/>
              <a:ext cx="1500198" cy="571504"/>
            </a:xfrm>
            <a:prstGeom prst="roundRect">
              <a:avLst/>
            </a:prstGeom>
            <a:solidFill>
              <a:schemeClr val="accent1"/>
            </a:solidFill>
            <a:ln>
              <a:solidFill>
                <a:schemeClr val="accent1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</a:rPr>
                <a:t>Estado MG</a:t>
              </a:r>
            </a:p>
          </p:txBody>
        </p:sp>
        <p:cxnSp>
          <p:nvCxnSpPr>
            <p:cNvPr id="20" name="Conector de seta reta 19"/>
            <p:cNvCxnSpPr>
              <a:stCxn id="9" idx="3"/>
              <a:endCxn id="18" idx="1"/>
            </p:cNvCxnSpPr>
            <p:nvPr/>
          </p:nvCxnSpPr>
          <p:spPr>
            <a:xfrm>
              <a:off x="6143636" y="6202940"/>
              <a:ext cx="1285884" cy="1588"/>
            </a:xfrm>
            <a:prstGeom prst="straightConnector1">
              <a:avLst/>
            </a:prstGeom>
            <a:ln w="38100">
              <a:solidFill>
                <a:schemeClr val="accent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ector de seta reta 23"/>
            <p:cNvCxnSpPr>
              <a:stCxn id="8" idx="3"/>
              <a:endCxn id="19" idx="1"/>
            </p:cNvCxnSpPr>
            <p:nvPr/>
          </p:nvCxnSpPr>
          <p:spPr>
            <a:xfrm>
              <a:off x="6143636" y="4345552"/>
              <a:ext cx="1285884" cy="1588"/>
            </a:xfrm>
            <a:prstGeom prst="straightConnector1">
              <a:avLst/>
            </a:prstGeom>
            <a:ln w="38100">
              <a:solidFill>
                <a:schemeClr val="accent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Retângulo de cantos arredondados 26"/>
            <p:cNvSpPr/>
            <p:nvPr/>
          </p:nvSpPr>
          <p:spPr>
            <a:xfrm>
              <a:off x="7429520" y="4988494"/>
              <a:ext cx="1500198" cy="571504"/>
            </a:xfrm>
            <a:prstGeom prst="roundRect">
              <a:avLst/>
            </a:prstGeom>
            <a:solidFill>
              <a:schemeClr val="accent1"/>
            </a:solidFill>
            <a:ln>
              <a:solidFill>
                <a:schemeClr val="accent1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</a:rPr>
                <a:t>União</a:t>
              </a:r>
            </a:p>
          </p:txBody>
        </p:sp>
        <p:cxnSp>
          <p:nvCxnSpPr>
            <p:cNvPr id="28" name="Conector de seta reta 27"/>
            <p:cNvCxnSpPr>
              <a:stCxn id="9" idx="3"/>
              <a:endCxn id="27" idx="1"/>
            </p:cNvCxnSpPr>
            <p:nvPr/>
          </p:nvCxnSpPr>
          <p:spPr>
            <a:xfrm flipV="1">
              <a:off x="6143636" y="5274246"/>
              <a:ext cx="1285884" cy="928694"/>
            </a:xfrm>
            <a:prstGeom prst="straightConnector1">
              <a:avLst/>
            </a:prstGeom>
            <a:ln w="38100">
              <a:solidFill>
                <a:schemeClr val="accent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ector de seta reta 30"/>
            <p:cNvCxnSpPr>
              <a:stCxn id="8" idx="3"/>
              <a:endCxn id="27" idx="1"/>
            </p:cNvCxnSpPr>
            <p:nvPr/>
          </p:nvCxnSpPr>
          <p:spPr>
            <a:xfrm>
              <a:off x="6143636" y="4345552"/>
              <a:ext cx="1285884" cy="928694"/>
            </a:xfrm>
            <a:prstGeom prst="straightConnector1">
              <a:avLst/>
            </a:prstGeom>
            <a:ln w="38100">
              <a:solidFill>
                <a:schemeClr val="accent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CaixaDeTexto 33"/>
            <p:cNvSpPr txBox="1"/>
            <p:nvPr/>
          </p:nvSpPr>
          <p:spPr>
            <a:xfrm>
              <a:off x="6169936" y="3988362"/>
              <a:ext cx="1188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b="1" dirty="0" smtClean="0"/>
                <a:t>18% ICMS</a:t>
              </a:r>
              <a:endParaRPr lang="pt-BR" b="1" dirty="0"/>
            </a:p>
          </p:txBody>
        </p:sp>
        <p:sp>
          <p:nvSpPr>
            <p:cNvPr id="36" name="CaixaDeTexto 35"/>
            <p:cNvSpPr txBox="1"/>
            <p:nvPr/>
          </p:nvSpPr>
          <p:spPr>
            <a:xfrm>
              <a:off x="6169936" y="6202940"/>
              <a:ext cx="1188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b="1" dirty="0" smtClean="0"/>
                <a:t>12% ICMS</a:t>
              </a:r>
              <a:endParaRPr lang="pt-BR" b="1" dirty="0"/>
            </a:p>
          </p:txBody>
        </p:sp>
        <p:sp>
          <p:nvSpPr>
            <p:cNvPr id="49" name="CaixaDeTexto 48"/>
            <p:cNvSpPr txBox="1"/>
            <p:nvPr/>
          </p:nvSpPr>
          <p:spPr>
            <a:xfrm rot="2113312">
              <a:off x="6195932" y="4709293"/>
              <a:ext cx="8549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b="1" dirty="0" smtClean="0"/>
                <a:t>8% </a:t>
              </a:r>
              <a:r>
                <a:rPr lang="pt-BR" b="1" dirty="0" err="1" smtClean="0"/>
                <a:t>I.F.</a:t>
              </a:r>
              <a:endParaRPr lang="pt-BR" b="1" dirty="0"/>
            </a:p>
          </p:txBody>
        </p:sp>
        <p:sp>
          <p:nvSpPr>
            <p:cNvPr id="50" name="CaixaDeTexto 49"/>
            <p:cNvSpPr txBox="1"/>
            <p:nvPr/>
          </p:nvSpPr>
          <p:spPr>
            <a:xfrm rot="19488687">
              <a:off x="6260492" y="5427553"/>
              <a:ext cx="8549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b="1" dirty="0" smtClean="0"/>
                <a:t>8% </a:t>
              </a:r>
              <a:r>
                <a:rPr lang="pt-BR" b="1" dirty="0" err="1" smtClean="0"/>
                <a:t>I.F.</a:t>
              </a:r>
              <a:endParaRPr lang="pt-BR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Como se manter no mercado?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FATURAMENTO DIRETO</a:t>
            </a:r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4194198"/>
          </a:xfrm>
        </p:spPr>
        <p:txBody>
          <a:bodyPr>
            <a:normAutofit/>
          </a:bodyPr>
          <a:lstStyle/>
          <a:p>
            <a:r>
              <a:rPr lang="pt-BR" dirty="0" smtClean="0"/>
              <a:t>Cliente faz pedido para </a:t>
            </a:r>
            <a:r>
              <a:rPr lang="pt-BR" dirty="0" err="1" smtClean="0"/>
              <a:t>Acc</a:t>
            </a:r>
            <a:endParaRPr lang="pt-BR" dirty="0" smtClean="0"/>
          </a:p>
          <a:p>
            <a:r>
              <a:rPr lang="pt-BR" dirty="0" smtClean="0"/>
              <a:t>Distribuidor </a:t>
            </a:r>
            <a:r>
              <a:rPr lang="pt-BR" dirty="0" smtClean="0">
                <a:sym typeface="Wingdings"/>
              </a:rPr>
              <a:t></a:t>
            </a:r>
            <a:r>
              <a:rPr lang="pt-BR" dirty="0" smtClean="0"/>
              <a:t> Cliente</a:t>
            </a:r>
          </a:p>
          <a:p>
            <a:r>
              <a:rPr lang="pt-BR" dirty="0" err="1" smtClean="0"/>
              <a:t>Acc</a:t>
            </a:r>
            <a:r>
              <a:rPr lang="pt-BR" dirty="0" smtClean="0"/>
              <a:t> </a:t>
            </a:r>
            <a:r>
              <a:rPr lang="pt-BR" dirty="0" smtClean="0">
                <a:sym typeface="Wingdings"/>
              </a:rPr>
              <a:t> Distribuidor:</a:t>
            </a:r>
          </a:p>
          <a:p>
            <a:pPr lvl="1"/>
            <a:r>
              <a:rPr lang="pt-BR" dirty="0" smtClean="0"/>
              <a:t>NF Serviços de Representação</a:t>
            </a:r>
          </a:p>
          <a:p>
            <a:r>
              <a:rPr lang="pt-BR" dirty="0" smtClean="0"/>
              <a:t>ICMS 18% (Distribuidor)</a:t>
            </a:r>
          </a:p>
          <a:p>
            <a:r>
              <a:rPr lang="pt-BR" dirty="0" err="1" smtClean="0"/>
              <a:t>Acc</a:t>
            </a:r>
            <a:r>
              <a:rPr lang="pt-BR" dirty="0" smtClean="0"/>
              <a:t> paga 5% de ISS</a:t>
            </a:r>
          </a:p>
          <a:p>
            <a:r>
              <a:rPr lang="pt-BR" dirty="0" smtClean="0"/>
              <a:t>Preço final: R$120</a:t>
            </a:r>
          </a:p>
          <a:p>
            <a:pPr lvl="1"/>
            <a:r>
              <a:rPr lang="pt-BR" dirty="0" smtClean="0"/>
              <a:t>10% acima do Contrabando</a:t>
            </a:r>
          </a:p>
          <a:p>
            <a:pPr lvl="1"/>
            <a:r>
              <a:rPr lang="pt-BR" dirty="0" smtClean="0"/>
              <a:t>Gera benefícios ao cliente</a:t>
            </a:r>
          </a:p>
          <a:p>
            <a:r>
              <a:rPr lang="pt-BR" dirty="0" smtClean="0"/>
              <a:t>Resultado:</a:t>
            </a:r>
          </a:p>
          <a:p>
            <a:pPr lvl="1"/>
            <a:r>
              <a:rPr lang="pt-BR" dirty="0" smtClean="0"/>
              <a:t>Modelo de negócio padrão!</a:t>
            </a:r>
          </a:p>
        </p:txBody>
      </p:sp>
      <p:grpSp>
        <p:nvGrpSpPr>
          <p:cNvPr id="55" name="Grupo 54"/>
          <p:cNvGrpSpPr/>
          <p:nvPr/>
        </p:nvGrpSpPr>
        <p:grpSpPr>
          <a:xfrm>
            <a:off x="4378656" y="1785926"/>
            <a:ext cx="4551062" cy="4786346"/>
            <a:chOff x="4378656" y="1785926"/>
            <a:chExt cx="4551062" cy="4786346"/>
          </a:xfrm>
        </p:grpSpPr>
        <p:sp>
          <p:nvSpPr>
            <p:cNvPr id="7" name="Retângulo de cantos arredondados 6"/>
            <p:cNvSpPr/>
            <p:nvPr/>
          </p:nvSpPr>
          <p:spPr>
            <a:xfrm>
              <a:off x="4643438" y="1857364"/>
              <a:ext cx="1500198" cy="571504"/>
            </a:xfrm>
            <a:prstGeom prst="roundRect">
              <a:avLst/>
            </a:prstGeom>
            <a:solidFill>
              <a:schemeClr val="accent4"/>
            </a:solidFill>
            <a:ln>
              <a:solidFill>
                <a:schemeClr val="accent4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</a:rPr>
                <a:t>Cliente</a:t>
              </a:r>
              <a:endParaRPr lang="pt-BR" b="1" dirty="0">
                <a:solidFill>
                  <a:schemeClr val="tx1"/>
                </a:solidFill>
              </a:endParaRPr>
            </a:p>
          </p:txBody>
        </p:sp>
        <p:sp>
          <p:nvSpPr>
            <p:cNvPr id="8" name="Retângulo de cantos arredondados 7"/>
            <p:cNvSpPr/>
            <p:nvPr/>
          </p:nvSpPr>
          <p:spPr>
            <a:xfrm>
              <a:off x="4643438" y="4059800"/>
              <a:ext cx="1500198" cy="571504"/>
            </a:xfrm>
            <a:prstGeom prst="roundRect">
              <a:avLst/>
            </a:prstGeom>
            <a:solidFill>
              <a:schemeClr val="accent4"/>
            </a:solidFill>
            <a:ln>
              <a:solidFill>
                <a:schemeClr val="accent4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err="1" smtClean="0">
                  <a:solidFill>
                    <a:schemeClr val="tx1"/>
                  </a:solidFill>
                </a:rPr>
                <a:t>Acc</a:t>
              </a:r>
              <a:endParaRPr lang="pt-BR" b="1" dirty="0" smtClean="0">
                <a:solidFill>
                  <a:schemeClr val="tx1"/>
                </a:solidFill>
              </a:endParaRPr>
            </a:p>
          </p:txBody>
        </p:sp>
        <p:sp>
          <p:nvSpPr>
            <p:cNvPr id="9" name="Retângulo de cantos arredondados 8"/>
            <p:cNvSpPr/>
            <p:nvPr/>
          </p:nvSpPr>
          <p:spPr>
            <a:xfrm>
              <a:off x="4643438" y="5917188"/>
              <a:ext cx="1500198" cy="571504"/>
            </a:xfrm>
            <a:prstGeom prst="roundRect">
              <a:avLst/>
            </a:prstGeom>
            <a:solidFill>
              <a:schemeClr val="accent4"/>
            </a:solidFill>
            <a:ln>
              <a:solidFill>
                <a:schemeClr val="accent4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</a:rPr>
                <a:t>Distribuidor</a:t>
              </a:r>
            </a:p>
          </p:txBody>
        </p:sp>
        <p:cxnSp>
          <p:nvCxnSpPr>
            <p:cNvPr id="14" name="Conector de seta reta 13"/>
            <p:cNvCxnSpPr>
              <a:stCxn id="8" idx="2"/>
              <a:endCxn id="9" idx="0"/>
            </p:cNvCxnSpPr>
            <p:nvPr/>
          </p:nvCxnSpPr>
          <p:spPr>
            <a:xfrm rot="5400000">
              <a:off x="4750595" y="5274246"/>
              <a:ext cx="1285884" cy="1588"/>
            </a:xfrm>
            <a:prstGeom prst="straightConnector1">
              <a:avLst/>
            </a:prstGeom>
            <a:ln w="38100">
              <a:solidFill>
                <a:schemeClr val="accent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CaixaDeTexto 36"/>
            <p:cNvSpPr txBox="1"/>
            <p:nvPr/>
          </p:nvSpPr>
          <p:spPr>
            <a:xfrm>
              <a:off x="5420946" y="5559998"/>
              <a:ext cx="7941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b="1" dirty="0" smtClean="0"/>
                <a:t>R$120</a:t>
              </a:r>
              <a:endParaRPr lang="pt-BR" b="1" dirty="0"/>
            </a:p>
          </p:txBody>
        </p:sp>
        <p:sp>
          <p:nvSpPr>
            <p:cNvPr id="38" name="CaixaDeTexto 37"/>
            <p:cNvSpPr txBox="1"/>
            <p:nvPr/>
          </p:nvSpPr>
          <p:spPr>
            <a:xfrm>
              <a:off x="5413251" y="4631304"/>
              <a:ext cx="6799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b="1" dirty="0" smtClean="0"/>
                <a:t>R$12</a:t>
              </a:r>
              <a:endParaRPr lang="pt-BR" b="1" dirty="0"/>
            </a:p>
          </p:txBody>
        </p:sp>
        <p:grpSp>
          <p:nvGrpSpPr>
            <p:cNvPr id="5" name="Grupo 51"/>
            <p:cNvGrpSpPr/>
            <p:nvPr/>
          </p:nvGrpSpPr>
          <p:grpSpPr>
            <a:xfrm>
              <a:off x="6143636" y="1785926"/>
              <a:ext cx="2786082" cy="1928826"/>
              <a:chOff x="6143636" y="1785926"/>
              <a:chExt cx="2786082" cy="1928826"/>
            </a:xfrm>
          </p:grpSpPr>
          <p:sp>
            <p:nvSpPr>
              <p:cNvPr id="39" name="Retângulo de cantos arredondados 38"/>
              <p:cNvSpPr/>
              <p:nvPr/>
            </p:nvSpPr>
            <p:spPr>
              <a:xfrm>
                <a:off x="7429520" y="1857364"/>
                <a:ext cx="1500198" cy="571504"/>
              </a:xfrm>
              <a:prstGeom prst="roundRect">
                <a:avLst/>
              </a:prstGeom>
              <a:solidFill>
                <a:schemeClr val="tx2"/>
              </a:solidFill>
              <a:ln>
                <a:solidFill>
                  <a:schemeClr val="tx2">
                    <a:lumMod val="5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14300" prst="artDeco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b="1" dirty="0" smtClean="0">
                    <a:solidFill>
                      <a:schemeClr val="bg1"/>
                    </a:solidFill>
                  </a:rPr>
                  <a:t>Sacoleiro</a:t>
                </a:r>
                <a:endParaRPr lang="pt-BR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0" name="Retângulo de cantos arredondados 39"/>
              <p:cNvSpPr/>
              <p:nvPr/>
            </p:nvSpPr>
            <p:spPr>
              <a:xfrm>
                <a:off x="7429520" y="3143248"/>
                <a:ext cx="1500198" cy="571504"/>
              </a:xfrm>
              <a:prstGeom prst="roundRect">
                <a:avLst/>
              </a:prstGeom>
              <a:solidFill>
                <a:schemeClr val="tx2"/>
              </a:solidFill>
              <a:ln>
                <a:solidFill>
                  <a:schemeClr val="tx2">
                    <a:lumMod val="5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14300" prst="artDeco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b="1" dirty="0" smtClean="0">
                    <a:solidFill>
                      <a:schemeClr val="bg1"/>
                    </a:solidFill>
                  </a:rPr>
                  <a:t>Paraguai</a:t>
                </a:r>
                <a:endParaRPr lang="pt-BR" b="1" dirty="0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41" name="Conector de seta reta 40"/>
              <p:cNvCxnSpPr>
                <a:stCxn id="40" idx="0"/>
                <a:endCxn id="39" idx="2"/>
              </p:cNvCxnSpPr>
              <p:nvPr/>
            </p:nvCxnSpPr>
            <p:spPr>
              <a:xfrm rot="5400000" flipH="1" flipV="1">
                <a:off x="7822429" y="2786058"/>
                <a:ext cx="714380" cy="1588"/>
              </a:xfrm>
              <a:prstGeom prst="straightConnector1">
                <a:avLst/>
              </a:prstGeom>
              <a:ln w="38100">
                <a:solidFill>
                  <a:schemeClr val="bg1">
                    <a:lumMod val="50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Conector de seta reta 43"/>
              <p:cNvCxnSpPr>
                <a:stCxn id="39" idx="1"/>
                <a:endCxn id="7" idx="3"/>
              </p:cNvCxnSpPr>
              <p:nvPr/>
            </p:nvCxnSpPr>
            <p:spPr>
              <a:xfrm rot="10800000">
                <a:off x="6143636" y="2143116"/>
                <a:ext cx="1285884" cy="1588"/>
              </a:xfrm>
              <a:prstGeom prst="straightConnector1">
                <a:avLst/>
              </a:prstGeom>
              <a:ln w="38100">
                <a:solidFill>
                  <a:schemeClr val="bg1">
                    <a:lumMod val="50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7" name="CaixaDeTexto 46"/>
              <p:cNvSpPr txBox="1"/>
              <p:nvPr/>
            </p:nvSpPr>
            <p:spPr>
              <a:xfrm>
                <a:off x="8199333" y="2773916"/>
                <a:ext cx="6903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b="1" dirty="0" smtClean="0"/>
                  <a:t>R$90</a:t>
                </a:r>
                <a:endParaRPr lang="pt-BR" b="1" dirty="0"/>
              </a:p>
            </p:txBody>
          </p:sp>
          <p:sp>
            <p:nvSpPr>
              <p:cNvPr id="48" name="CaixaDeTexto 47"/>
              <p:cNvSpPr txBox="1"/>
              <p:nvPr/>
            </p:nvSpPr>
            <p:spPr>
              <a:xfrm>
                <a:off x="6632507" y="1785926"/>
                <a:ext cx="79701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b="1" dirty="0" smtClean="0"/>
                  <a:t>R$110</a:t>
                </a:r>
                <a:endParaRPr lang="pt-BR" b="1" dirty="0"/>
              </a:p>
            </p:txBody>
          </p:sp>
        </p:grpSp>
        <p:grpSp>
          <p:nvGrpSpPr>
            <p:cNvPr id="6" name="Grupo 50"/>
            <p:cNvGrpSpPr/>
            <p:nvPr/>
          </p:nvGrpSpPr>
          <p:grpSpPr>
            <a:xfrm>
              <a:off x="6143636" y="3988362"/>
              <a:ext cx="2786082" cy="2583910"/>
              <a:chOff x="6143636" y="3988362"/>
              <a:chExt cx="2786082" cy="2583910"/>
            </a:xfrm>
          </p:grpSpPr>
          <p:sp>
            <p:nvSpPr>
              <p:cNvPr id="18" name="Retângulo de cantos arredondados 17"/>
              <p:cNvSpPr/>
              <p:nvPr/>
            </p:nvSpPr>
            <p:spPr>
              <a:xfrm>
                <a:off x="7429520" y="5917188"/>
                <a:ext cx="1500198" cy="571504"/>
              </a:xfrm>
              <a:prstGeom prst="roundRect">
                <a:avLst/>
              </a:prstGeom>
              <a:solidFill>
                <a:schemeClr val="accent1"/>
              </a:solidFill>
              <a:ln>
                <a:solidFill>
                  <a:schemeClr val="accent1">
                    <a:lumMod val="7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14300" prst="artDeco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b="1" dirty="0" smtClean="0">
                    <a:solidFill>
                      <a:schemeClr val="tx1"/>
                    </a:solidFill>
                  </a:rPr>
                  <a:t>Estado SP</a:t>
                </a:r>
              </a:p>
            </p:txBody>
          </p:sp>
          <p:sp>
            <p:nvSpPr>
              <p:cNvPr id="19" name="Retângulo de cantos arredondados 18"/>
              <p:cNvSpPr/>
              <p:nvPr/>
            </p:nvSpPr>
            <p:spPr>
              <a:xfrm>
                <a:off x="7429520" y="4059800"/>
                <a:ext cx="1500198" cy="571504"/>
              </a:xfrm>
              <a:prstGeom prst="roundRect">
                <a:avLst/>
              </a:prstGeom>
              <a:solidFill>
                <a:schemeClr val="accent1"/>
              </a:solidFill>
              <a:ln>
                <a:solidFill>
                  <a:schemeClr val="accent1">
                    <a:lumMod val="7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14300" prst="artDeco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b="1" dirty="0" smtClean="0">
                    <a:solidFill>
                      <a:srgbClr val="FF0000"/>
                    </a:solidFill>
                  </a:rPr>
                  <a:t>Prefeitura</a:t>
                </a:r>
              </a:p>
            </p:txBody>
          </p:sp>
          <p:cxnSp>
            <p:nvCxnSpPr>
              <p:cNvPr id="20" name="Conector de seta reta 19"/>
              <p:cNvCxnSpPr>
                <a:stCxn id="9" idx="3"/>
                <a:endCxn id="18" idx="1"/>
              </p:cNvCxnSpPr>
              <p:nvPr/>
            </p:nvCxnSpPr>
            <p:spPr>
              <a:xfrm>
                <a:off x="6143636" y="6202940"/>
                <a:ext cx="1285884" cy="1588"/>
              </a:xfrm>
              <a:prstGeom prst="straightConnector1">
                <a:avLst/>
              </a:prstGeom>
              <a:ln w="38100">
                <a:solidFill>
                  <a:schemeClr val="accent6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ector de seta reta 23"/>
              <p:cNvCxnSpPr>
                <a:stCxn id="8" idx="3"/>
                <a:endCxn id="19" idx="1"/>
              </p:cNvCxnSpPr>
              <p:nvPr/>
            </p:nvCxnSpPr>
            <p:spPr>
              <a:xfrm>
                <a:off x="6143636" y="4345552"/>
                <a:ext cx="1285884" cy="1588"/>
              </a:xfrm>
              <a:prstGeom prst="straightConnector1">
                <a:avLst/>
              </a:prstGeom>
              <a:ln w="38100">
                <a:solidFill>
                  <a:schemeClr val="accent6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Retângulo de cantos arredondados 26"/>
              <p:cNvSpPr/>
              <p:nvPr/>
            </p:nvSpPr>
            <p:spPr>
              <a:xfrm>
                <a:off x="7429520" y="4988494"/>
                <a:ext cx="1500198" cy="571504"/>
              </a:xfrm>
              <a:prstGeom prst="roundRect">
                <a:avLst/>
              </a:prstGeom>
              <a:solidFill>
                <a:schemeClr val="accent1"/>
              </a:solidFill>
              <a:ln>
                <a:solidFill>
                  <a:schemeClr val="accent1">
                    <a:lumMod val="7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14300" prst="artDeco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b="1" dirty="0" smtClean="0">
                    <a:solidFill>
                      <a:schemeClr val="tx1"/>
                    </a:solidFill>
                  </a:rPr>
                  <a:t>União</a:t>
                </a:r>
              </a:p>
            </p:txBody>
          </p:sp>
          <p:cxnSp>
            <p:nvCxnSpPr>
              <p:cNvPr id="28" name="Conector de seta reta 27"/>
              <p:cNvCxnSpPr>
                <a:stCxn id="9" idx="3"/>
                <a:endCxn id="27" idx="1"/>
              </p:cNvCxnSpPr>
              <p:nvPr/>
            </p:nvCxnSpPr>
            <p:spPr>
              <a:xfrm flipV="1">
                <a:off x="6143636" y="5274246"/>
                <a:ext cx="1285884" cy="928694"/>
              </a:xfrm>
              <a:prstGeom prst="straightConnector1">
                <a:avLst/>
              </a:prstGeom>
              <a:ln w="38100">
                <a:solidFill>
                  <a:schemeClr val="accent6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ector de seta reta 30"/>
              <p:cNvCxnSpPr>
                <a:stCxn id="8" idx="3"/>
                <a:endCxn id="27" idx="1"/>
              </p:cNvCxnSpPr>
              <p:nvPr/>
            </p:nvCxnSpPr>
            <p:spPr>
              <a:xfrm>
                <a:off x="6143636" y="4345552"/>
                <a:ext cx="1285884" cy="928694"/>
              </a:xfrm>
              <a:prstGeom prst="straightConnector1">
                <a:avLst/>
              </a:prstGeom>
              <a:ln w="38100">
                <a:solidFill>
                  <a:schemeClr val="accent6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" name="CaixaDeTexto 33"/>
              <p:cNvSpPr txBox="1"/>
              <p:nvPr/>
            </p:nvSpPr>
            <p:spPr>
              <a:xfrm>
                <a:off x="6286512" y="3988362"/>
                <a:ext cx="86594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b="1" dirty="0" smtClean="0">
                    <a:solidFill>
                      <a:srgbClr val="FF0000"/>
                    </a:solidFill>
                  </a:rPr>
                  <a:t>5% ISS</a:t>
                </a:r>
                <a:endParaRPr lang="pt-BR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36" name="CaixaDeTexto 35"/>
              <p:cNvSpPr txBox="1"/>
              <p:nvPr/>
            </p:nvSpPr>
            <p:spPr>
              <a:xfrm>
                <a:off x="6169936" y="6202940"/>
                <a:ext cx="118814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b="1" dirty="0" smtClean="0">
                    <a:solidFill>
                      <a:srgbClr val="FF0000"/>
                    </a:solidFill>
                  </a:rPr>
                  <a:t>18%</a:t>
                </a:r>
                <a:r>
                  <a:rPr lang="pt-BR" b="1" dirty="0" smtClean="0"/>
                  <a:t> ICMS</a:t>
                </a:r>
                <a:endParaRPr lang="pt-BR" b="1" dirty="0"/>
              </a:p>
            </p:txBody>
          </p:sp>
          <p:sp>
            <p:nvSpPr>
              <p:cNvPr id="49" name="CaixaDeTexto 48"/>
              <p:cNvSpPr txBox="1"/>
              <p:nvPr/>
            </p:nvSpPr>
            <p:spPr>
              <a:xfrm rot="2113312">
                <a:off x="6195932" y="4709293"/>
                <a:ext cx="85497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b="1" dirty="0" smtClean="0"/>
                  <a:t>8% </a:t>
                </a:r>
                <a:r>
                  <a:rPr lang="pt-BR" b="1" dirty="0" err="1" smtClean="0"/>
                  <a:t>I.F.</a:t>
                </a:r>
                <a:endParaRPr lang="pt-BR" b="1" dirty="0"/>
              </a:p>
            </p:txBody>
          </p:sp>
          <p:sp>
            <p:nvSpPr>
              <p:cNvPr id="50" name="CaixaDeTexto 49"/>
              <p:cNvSpPr txBox="1"/>
              <p:nvPr/>
            </p:nvSpPr>
            <p:spPr>
              <a:xfrm rot="19488687">
                <a:off x="6260492" y="5427553"/>
                <a:ext cx="85497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b="1" dirty="0" smtClean="0"/>
                  <a:t>8% </a:t>
                </a:r>
                <a:r>
                  <a:rPr lang="pt-BR" b="1" dirty="0" err="1" smtClean="0"/>
                  <a:t>I.F.</a:t>
                </a:r>
                <a:endParaRPr lang="pt-BR" b="1" dirty="0"/>
              </a:p>
            </p:txBody>
          </p:sp>
        </p:grpSp>
        <p:sp>
          <p:nvSpPr>
            <p:cNvPr id="33" name="Forma livre 32"/>
            <p:cNvSpPr/>
            <p:nvPr/>
          </p:nvSpPr>
          <p:spPr>
            <a:xfrm>
              <a:off x="4378656" y="2428868"/>
              <a:ext cx="979162" cy="3494261"/>
            </a:xfrm>
            <a:custGeom>
              <a:avLst/>
              <a:gdLst>
                <a:gd name="connsiteX0" fmla="*/ 1012210 w 1012210"/>
                <a:gd name="connsiteY0" fmla="*/ 3480179 h 3480179"/>
                <a:gd name="connsiteX1" fmla="*/ 2275 w 1012210"/>
                <a:gd name="connsiteY1" fmla="*/ 1883391 h 3480179"/>
                <a:gd name="connsiteX2" fmla="*/ 998562 w 1012210"/>
                <a:gd name="connsiteY2" fmla="*/ 0 h 3480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12210" h="3480179">
                  <a:moveTo>
                    <a:pt x="1012210" y="3480179"/>
                  </a:moveTo>
                  <a:cubicBezTo>
                    <a:pt x="508380" y="2971800"/>
                    <a:pt x="4550" y="2463421"/>
                    <a:pt x="2275" y="1883391"/>
                  </a:cubicBezTo>
                  <a:cubicBezTo>
                    <a:pt x="0" y="1303361"/>
                    <a:pt x="499281" y="651680"/>
                    <a:pt x="998562" y="0"/>
                  </a:cubicBezTo>
                </a:path>
              </a:pathLst>
            </a:custGeom>
            <a:ln w="38100">
              <a:solidFill>
                <a:schemeClr val="accent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cxnSp>
          <p:nvCxnSpPr>
            <p:cNvPr id="45" name="Conector de seta reta 44"/>
            <p:cNvCxnSpPr>
              <a:stCxn id="7" idx="2"/>
              <a:endCxn id="8" idx="0"/>
            </p:cNvCxnSpPr>
            <p:nvPr/>
          </p:nvCxnSpPr>
          <p:spPr>
            <a:xfrm rot="5400000">
              <a:off x="4578071" y="3244334"/>
              <a:ext cx="1630932" cy="1588"/>
            </a:xfrm>
            <a:prstGeom prst="straightConnector1">
              <a:avLst/>
            </a:prstGeom>
            <a:ln w="38100">
              <a:solidFill>
                <a:schemeClr val="accent2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Como conquistar a liderança?</a:t>
            </a:r>
            <a:endParaRPr lang="pt-BR" dirty="0"/>
          </a:p>
        </p:txBody>
      </p:sp>
      <p:sp>
        <p:nvSpPr>
          <p:cNvPr id="7" name="Espaço Reservado para Conteúdo 6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4868519"/>
          </a:xfrm>
        </p:spPr>
        <p:txBody>
          <a:bodyPr>
            <a:normAutofit/>
          </a:bodyPr>
          <a:lstStyle/>
          <a:p>
            <a:r>
              <a:rPr lang="pt-BR" sz="4400" b="1" dirty="0" smtClean="0"/>
              <a:t>É preciso ir além de sobreviver!</a:t>
            </a:r>
          </a:p>
          <a:p>
            <a:endParaRPr lang="pt-BR" sz="4400" b="1" dirty="0" smtClean="0"/>
          </a:p>
          <a:p>
            <a:r>
              <a:rPr lang="pt-BR" sz="4400" b="1" dirty="0" smtClean="0"/>
              <a:t>Como fazer isto?</a:t>
            </a:r>
            <a:endParaRPr lang="pt-BR" sz="4400" b="1" dirty="0"/>
          </a:p>
        </p:txBody>
      </p:sp>
      <p:pic>
        <p:nvPicPr>
          <p:cNvPr id="2050" name="Picture 2" descr="C:\Documents and Settings\marciorm\Configurações locais\Temporary Internet Files\Content.IE5\4HM6M802\MPj04222240000[1]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15008" y="2716503"/>
            <a:ext cx="2571768" cy="38557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riângulo isósceles 15"/>
          <p:cNvSpPr/>
          <p:nvPr/>
        </p:nvSpPr>
        <p:spPr>
          <a:xfrm>
            <a:off x="1857356" y="2214554"/>
            <a:ext cx="5544868" cy="3929090"/>
          </a:xfrm>
          <a:prstGeom prst="triangle">
            <a:avLst>
              <a:gd name="adj" fmla="val 50000"/>
            </a:avLst>
          </a:prstGeom>
          <a:ln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Posicionando-se no Mercado</a:t>
            </a:r>
            <a:endParaRPr lang="pt-BR" dirty="0"/>
          </a:p>
        </p:txBody>
      </p:sp>
      <p:cxnSp>
        <p:nvCxnSpPr>
          <p:cNvPr id="18" name="Conector reto 17"/>
          <p:cNvCxnSpPr/>
          <p:nvPr/>
        </p:nvCxnSpPr>
        <p:spPr>
          <a:xfrm rot="10800000">
            <a:off x="2000232" y="5356237"/>
            <a:ext cx="5357850" cy="1588"/>
          </a:xfrm>
          <a:prstGeom prst="line">
            <a:avLst/>
          </a:prstGeom>
          <a:ln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CaixaDeTexto 23"/>
          <p:cNvSpPr txBox="1"/>
          <p:nvPr/>
        </p:nvSpPr>
        <p:spPr>
          <a:xfrm>
            <a:off x="4143372" y="2876132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600" b="1" dirty="0" smtClean="0">
                <a:latin typeface="Arial" pitchFamily="34" charset="0"/>
                <a:cs typeface="Arial" pitchFamily="34" charset="0"/>
              </a:rPr>
              <a:t>Parceiro</a:t>
            </a:r>
            <a:endParaRPr lang="pt-BR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CaixaDeTexto 24"/>
          <p:cNvSpPr txBox="1"/>
          <p:nvPr/>
        </p:nvSpPr>
        <p:spPr>
          <a:xfrm>
            <a:off x="3667015" y="3344291"/>
            <a:ext cx="10294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1400" b="1" dirty="0" smtClean="0">
                <a:latin typeface="Arial" pitchFamily="34" charset="0"/>
                <a:cs typeface="Arial" pitchFamily="34" charset="0"/>
              </a:rPr>
              <a:t>Consultor</a:t>
            </a:r>
          </a:p>
          <a:p>
            <a:pPr algn="ctr"/>
            <a:r>
              <a:rPr lang="pt-BR" sz="1400" b="1" dirty="0" smtClean="0">
                <a:latin typeface="Arial" pitchFamily="34" charset="0"/>
                <a:cs typeface="Arial" pitchFamily="34" charset="0"/>
              </a:rPr>
              <a:t>Confiável</a:t>
            </a:r>
            <a:endParaRPr lang="pt-BR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CaixaDeTexto 25"/>
          <p:cNvSpPr txBox="1"/>
          <p:nvPr/>
        </p:nvSpPr>
        <p:spPr>
          <a:xfrm>
            <a:off x="4629790" y="3357562"/>
            <a:ext cx="9893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1400" b="1" dirty="0" smtClean="0">
                <a:latin typeface="Arial" pitchFamily="34" charset="0"/>
                <a:cs typeface="Arial" pitchFamily="34" charset="0"/>
              </a:rPr>
              <a:t>Cliente</a:t>
            </a:r>
          </a:p>
          <a:p>
            <a:pPr algn="ctr"/>
            <a:r>
              <a:rPr lang="pt-BR" sz="1400" b="1" dirty="0" smtClean="0">
                <a:latin typeface="Arial" pitchFamily="34" charset="0"/>
                <a:cs typeface="Arial" pitchFamily="34" charset="0"/>
              </a:rPr>
              <a:t>Confiável</a:t>
            </a:r>
            <a:endParaRPr lang="pt-BR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CaixaDeTexto 26"/>
          <p:cNvSpPr txBox="1"/>
          <p:nvPr/>
        </p:nvSpPr>
        <p:spPr>
          <a:xfrm>
            <a:off x="3214678" y="4000504"/>
            <a:ext cx="12779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1600" b="1" dirty="0" smtClean="0">
                <a:latin typeface="Arial" pitchFamily="34" charset="0"/>
                <a:cs typeface="Arial" pitchFamily="34" charset="0"/>
              </a:rPr>
              <a:t>Provedor</a:t>
            </a:r>
          </a:p>
          <a:p>
            <a:pPr algn="ctr"/>
            <a:r>
              <a:rPr lang="pt-BR" sz="1600" b="1" dirty="0" smtClean="0">
                <a:latin typeface="Arial" pitchFamily="34" charset="0"/>
                <a:cs typeface="Arial" pitchFamily="34" charset="0"/>
              </a:rPr>
              <a:t>de Solução</a:t>
            </a:r>
            <a:endParaRPr lang="pt-BR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CaixaDeTexto 27"/>
          <p:cNvSpPr txBox="1"/>
          <p:nvPr/>
        </p:nvSpPr>
        <p:spPr>
          <a:xfrm>
            <a:off x="4714876" y="4000504"/>
            <a:ext cx="14269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1600" b="1" dirty="0" smtClean="0">
                <a:latin typeface="Arial" pitchFamily="34" charset="0"/>
                <a:cs typeface="Arial" pitchFamily="34" charset="0"/>
              </a:rPr>
              <a:t>Definidor</a:t>
            </a:r>
          </a:p>
          <a:p>
            <a:pPr algn="ctr"/>
            <a:r>
              <a:rPr lang="pt-BR" sz="1600" b="1" dirty="0" smtClean="0">
                <a:latin typeface="Arial" pitchFamily="34" charset="0"/>
                <a:cs typeface="Arial" pitchFamily="34" charset="0"/>
              </a:rPr>
              <a:t>do Problema</a:t>
            </a:r>
            <a:endParaRPr lang="pt-BR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CaixaDeTexto 28"/>
          <p:cNvSpPr txBox="1"/>
          <p:nvPr/>
        </p:nvSpPr>
        <p:spPr>
          <a:xfrm>
            <a:off x="3035376" y="4711495"/>
            <a:ext cx="11079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1600" b="1" dirty="0" smtClean="0">
                <a:latin typeface="Arial" pitchFamily="34" charset="0"/>
                <a:cs typeface="Arial" pitchFamily="34" charset="0"/>
              </a:rPr>
              <a:t>Fonte</a:t>
            </a:r>
          </a:p>
          <a:p>
            <a:pPr algn="ctr"/>
            <a:r>
              <a:rPr lang="pt-BR" sz="1600" b="1" dirty="0" smtClean="0">
                <a:latin typeface="Arial" pitchFamily="34" charset="0"/>
                <a:cs typeface="Arial" pitchFamily="34" charset="0"/>
              </a:rPr>
              <a:t>Confiável</a:t>
            </a:r>
            <a:endParaRPr lang="pt-BR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CaixaDeTexto 29"/>
          <p:cNvSpPr txBox="1"/>
          <p:nvPr/>
        </p:nvSpPr>
        <p:spPr>
          <a:xfrm>
            <a:off x="5040657" y="4711495"/>
            <a:ext cx="12458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1600" b="1" dirty="0" smtClean="0">
                <a:latin typeface="Arial" pitchFamily="34" charset="0"/>
                <a:cs typeface="Arial" pitchFamily="34" charset="0"/>
              </a:rPr>
              <a:t>Cliente</a:t>
            </a:r>
          </a:p>
          <a:p>
            <a:pPr algn="ctr"/>
            <a:r>
              <a:rPr lang="pt-BR" sz="1600" b="1" dirty="0" smtClean="0">
                <a:latin typeface="Arial" pitchFamily="34" charset="0"/>
                <a:cs typeface="Arial" pitchFamily="34" charset="0"/>
              </a:rPr>
              <a:t>Importante</a:t>
            </a:r>
            <a:endParaRPr lang="pt-BR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CaixaDeTexto 30"/>
          <p:cNvSpPr txBox="1"/>
          <p:nvPr/>
        </p:nvSpPr>
        <p:spPr>
          <a:xfrm>
            <a:off x="2617480" y="5559998"/>
            <a:ext cx="13115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1600" b="1" dirty="0" smtClean="0">
                <a:latin typeface="Arial" pitchFamily="34" charset="0"/>
                <a:cs typeface="Arial" pitchFamily="34" charset="0"/>
              </a:rPr>
              <a:t>Fornecedor</a:t>
            </a:r>
            <a:endParaRPr lang="pt-BR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CaixaDeTexto 31"/>
          <p:cNvSpPr txBox="1"/>
          <p:nvPr/>
        </p:nvSpPr>
        <p:spPr>
          <a:xfrm>
            <a:off x="5283129" y="5559998"/>
            <a:ext cx="12891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1600" b="1" dirty="0" smtClean="0">
                <a:latin typeface="Arial" pitchFamily="34" charset="0"/>
                <a:cs typeface="Arial" pitchFamily="34" charset="0"/>
              </a:rPr>
              <a:t>Comprador</a:t>
            </a:r>
            <a:endParaRPr lang="pt-BR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Triângulo isósceles 32"/>
          <p:cNvSpPr/>
          <p:nvPr/>
        </p:nvSpPr>
        <p:spPr>
          <a:xfrm>
            <a:off x="4357686" y="3286124"/>
            <a:ext cx="571504" cy="2857520"/>
          </a:xfrm>
          <a:prstGeom prst="triangl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56" name="Grupo 55"/>
          <p:cNvGrpSpPr/>
          <p:nvPr/>
        </p:nvGrpSpPr>
        <p:grpSpPr>
          <a:xfrm>
            <a:off x="7457143" y="2057610"/>
            <a:ext cx="1544013" cy="4185608"/>
            <a:chOff x="7300712" y="2057610"/>
            <a:chExt cx="1544013" cy="4185608"/>
          </a:xfrm>
        </p:grpSpPr>
        <p:sp>
          <p:nvSpPr>
            <p:cNvPr id="38" name="AutoShape 13"/>
            <p:cNvSpPr>
              <a:spLocks noChangeArrowheads="1"/>
            </p:cNvSpPr>
            <p:nvPr/>
          </p:nvSpPr>
          <p:spPr bwMode="auto">
            <a:xfrm rot="16200000">
              <a:off x="6643709" y="3786196"/>
              <a:ext cx="2857520" cy="7143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55 w 21600"/>
                <a:gd name="T13" fmla="*/ 5409 h 21600"/>
                <a:gd name="T14" fmla="*/ 18900 w 21600"/>
                <a:gd name="T15" fmla="*/ 16209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 algn="ctr"/>
              <a:endParaRPr lang="pt-BR" b="1" dirty="0" smtClean="0">
                <a:latin typeface="Arial" pitchFamily="34" charset="0"/>
                <a:cs typeface="Arial" pitchFamily="34" charset="0"/>
                <a:sym typeface="Wingdings"/>
              </a:endParaRPr>
            </a:p>
          </p:txBody>
        </p:sp>
        <p:sp>
          <p:nvSpPr>
            <p:cNvPr id="40" name="CaixaDeTexto 39"/>
            <p:cNvSpPr txBox="1"/>
            <p:nvPr/>
          </p:nvSpPr>
          <p:spPr>
            <a:xfrm>
              <a:off x="7313024" y="5596887"/>
              <a:ext cx="153118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t-BR" dirty="0" smtClean="0">
                  <a:latin typeface="Arial" pitchFamily="34" charset="0"/>
                  <a:cs typeface="Arial" pitchFamily="34" charset="0"/>
                </a:rPr>
                <a:t>Esquema de</a:t>
              </a:r>
            </a:p>
            <a:p>
              <a:pPr algn="ctr"/>
              <a:r>
                <a:rPr lang="pt-BR" dirty="0" smtClean="0">
                  <a:latin typeface="Arial" pitchFamily="34" charset="0"/>
                  <a:cs typeface="Arial" pitchFamily="34" charset="0"/>
                </a:rPr>
                <a:t>Penalidades</a:t>
              </a:r>
              <a:endParaRPr lang="pt-BR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" name="CaixaDeTexto 40"/>
            <p:cNvSpPr txBox="1"/>
            <p:nvPr/>
          </p:nvSpPr>
          <p:spPr>
            <a:xfrm>
              <a:off x="7300712" y="2057610"/>
              <a:ext cx="154401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t-BR" dirty="0" smtClean="0">
                  <a:latin typeface="Arial" pitchFamily="34" charset="0"/>
                  <a:cs typeface="Arial" pitchFamily="34" charset="0"/>
                </a:rPr>
                <a:t>Pagamentos</a:t>
              </a:r>
            </a:p>
            <a:p>
              <a:pPr algn="ctr"/>
              <a:r>
                <a:rPr lang="pt-BR" dirty="0" smtClean="0">
                  <a:latin typeface="Arial" pitchFamily="34" charset="0"/>
                  <a:cs typeface="Arial" pitchFamily="34" charset="0"/>
                </a:rPr>
                <a:t>de Incentivos</a:t>
              </a:r>
              <a:endParaRPr lang="pt-BR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5" name="Grupo 54"/>
          <p:cNvGrpSpPr/>
          <p:nvPr/>
        </p:nvGrpSpPr>
        <p:grpSpPr>
          <a:xfrm>
            <a:off x="71406" y="2057610"/>
            <a:ext cx="1749197" cy="4160861"/>
            <a:chOff x="693731" y="2057610"/>
            <a:chExt cx="1749197" cy="4160861"/>
          </a:xfrm>
        </p:grpSpPr>
        <p:sp>
          <p:nvSpPr>
            <p:cNvPr id="39" name="AutoShape 13"/>
            <p:cNvSpPr>
              <a:spLocks noChangeArrowheads="1"/>
            </p:cNvSpPr>
            <p:nvPr/>
          </p:nvSpPr>
          <p:spPr bwMode="auto">
            <a:xfrm rot="16200000">
              <a:off x="142837" y="3786197"/>
              <a:ext cx="2857520" cy="7143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55 w 21600"/>
                <a:gd name="T13" fmla="*/ 5409 h 21600"/>
                <a:gd name="T14" fmla="*/ 18900 w 21600"/>
                <a:gd name="T15" fmla="*/ 16209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 algn="ctr"/>
              <a:endParaRPr lang="pt-BR" b="1" dirty="0" smtClean="0">
                <a:latin typeface="Arial" pitchFamily="34" charset="0"/>
                <a:cs typeface="Arial" pitchFamily="34" charset="0"/>
                <a:sym typeface="Wingdings"/>
              </a:endParaRPr>
            </a:p>
          </p:txBody>
        </p:sp>
        <p:sp>
          <p:nvSpPr>
            <p:cNvPr id="42" name="CaixaDeTexto 41"/>
            <p:cNvSpPr txBox="1"/>
            <p:nvPr/>
          </p:nvSpPr>
          <p:spPr>
            <a:xfrm>
              <a:off x="693731" y="2057610"/>
              <a:ext cx="174919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t-BR" dirty="0" smtClean="0">
                  <a:latin typeface="Arial" pitchFamily="34" charset="0"/>
                  <a:cs typeface="Arial" pitchFamily="34" charset="0"/>
                </a:rPr>
                <a:t>Negócios</a:t>
              </a:r>
            </a:p>
            <a:p>
              <a:pPr algn="ctr"/>
              <a:r>
                <a:rPr lang="pt-BR" dirty="0" smtClean="0">
                  <a:latin typeface="Arial" pitchFamily="34" charset="0"/>
                  <a:cs typeface="Arial" pitchFamily="34" charset="0"/>
                </a:rPr>
                <a:t>Compartilhado</a:t>
              </a:r>
              <a:endParaRPr lang="pt-BR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" name="CaixaDeTexto 42"/>
            <p:cNvSpPr txBox="1"/>
            <p:nvPr/>
          </p:nvSpPr>
          <p:spPr>
            <a:xfrm>
              <a:off x="785786" y="5572140"/>
              <a:ext cx="158671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t-BR" dirty="0" smtClean="0">
                  <a:latin typeface="Arial" pitchFamily="34" charset="0"/>
                  <a:cs typeface="Arial" pitchFamily="34" charset="0"/>
                </a:rPr>
                <a:t>Transação de</a:t>
              </a:r>
            </a:p>
            <a:p>
              <a:pPr algn="ctr"/>
              <a:r>
                <a:rPr lang="pt-BR" dirty="0" smtClean="0">
                  <a:latin typeface="Arial" pitchFamily="34" charset="0"/>
                  <a:cs typeface="Arial" pitchFamily="34" charset="0"/>
                </a:rPr>
                <a:t>Commodities</a:t>
              </a:r>
              <a:endParaRPr lang="pt-BR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54" name="CaixaDeTexto 53"/>
          <p:cNvSpPr txBox="1"/>
          <p:nvPr/>
        </p:nvSpPr>
        <p:spPr>
          <a:xfrm>
            <a:off x="4071934" y="6500834"/>
            <a:ext cx="11849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1200" i="1" dirty="0" smtClean="0">
                <a:latin typeface="Arial" pitchFamily="34" charset="0"/>
                <a:cs typeface="Arial" pitchFamily="34" charset="0"/>
              </a:rPr>
              <a:t>Fonte: </a:t>
            </a:r>
            <a:r>
              <a:rPr lang="pt-BR" sz="1200" i="1" dirty="0" err="1" smtClean="0">
                <a:latin typeface="Arial" pitchFamily="34" charset="0"/>
                <a:cs typeface="Arial" pitchFamily="34" charset="0"/>
              </a:rPr>
              <a:t>Gartner</a:t>
            </a:r>
            <a:endParaRPr lang="pt-BR" sz="1200" i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60" name="Grupo 59"/>
          <p:cNvGrpSpPr/>
          <p:nvPr/>
        </p:nvGrpSpPr>
        <p:grpSpPr>
          <a:xfrm>
            <a:off x="3857620" y="2673676"/>
            <a:ext cx="1512887" cy="3327092"/>
            <a:chOff x="4357686" y="2673676"/>
            <a:chExt cx="1512887" cy="332709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2" name="Oval 9"/>
            <p:cNvSpPr>
              <a:spLocks noChangeArrowheads="1"/>
            </p:cNvSpPr>
            <p:nvPr/>
          </p:nvSpPr>
          <p:spPr bwMode="auto">
            <a:xfrm>
              <a:off x="4357686" y="4014152"/>
              <a:ext cx="1512887" cy="509587"/>
            </a:xfrm>
            <a:prstGeom prst="ellipse">
              <a:avLst/>
            </a:prstGeom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/>
              <a:r>
                <a:rPr lang="pt-BR" sz="1300" b="1" dirty="0" smtClean="0">
                  <a:solidFill>
                    <a:schemeClr val="bg1"/>
                  </a:solidFill>
                </a:rPr>
                <a:t>Fábrica de</a:t>
              </a:r>
            </a:p>
            <a:p>
              <a:pPr algn="ctr"/>
              <a:r>
                <a:rPr lang="pt-BR" sz="1300" b="1" dirty="0" smtClean="0">
                  <a:solidFill>
                    <a:schemeClr val="bg1"/>
                  </a:solidFill>
                </a:rPr>
                <a:t>Software</a:t>
              </a:r>
              <a:endParaRPr lang="pt-BR" sz="1300" b="1" dirty="0">
                <a:solidFill>
                  <a:schemeClr val="bg1"/>
                </a:solidFill>
              </a:endParaRPr>
            </a:p>
          </p:txBody>
        </p:sp>
        <p:sp>
          <p:nvSpPr>
            <p:cNvPr id="53" name="Oval 9"/>
            <p:cNvSpPr>
              <a:spLocks noChangeArrowheads="1"/>
            </p:cNvSpPr>
            <p:nvPr/>
          </p:nvSpPr>
          <p:spPr bwMode="auto">
            <a:xfrm>
              <a:off x="4357686" y="2673676"/>
              <a:ext cx="1512887" cy="509587"/>
            </a:xfrm>
            <a:prstGeom prst="ellipse">
              <a:avLst/>
            </a:prstGeom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/>
              <a:r>
                <a:rPr lang="en-US" sz="1300" b="1" dirty="0" smtClean="0">
                  <a:solidFill>
                    <a:schemeClr val="bg1"/>
                  </a:solidFill>
                </a:rPr>
                <a:t>Joint-Venture</a:t>
              </a:r>
              <a:endParaRPr lang="en-US" sz="1300" b="1" dirty="0">
                <a:solidFill>
                  <a:schemeClr val="bg1"/>
                </a:solidFill>
              </a:endParaRPr>
            </a:p>
          </p:txBody>
        </p:sp>
        <p:sp>
          <p:nvSpPr>
            <p:cNvPr id="13" name="Oval 9"/>
            <p:cNvSpPr>
              <a:spLocks noChangeArrowheads="1"/>
            </p:cNvSpPr>
            <p:nvPr/>
          </p:nvSpPr>
          <p:spPr bwMode="auto">
            <a:xfrm>
              <a:off x="4357686" y="3357562"/>
              <a:ext cx="1512887" cy="509587"/>
            </a:xfrm>
            <a:prstGeom prst="ellipse">
              <a:avLst/>
            </a:prstGeom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/>
              <a:r>
                <a:rPr lang="pt-BR" sz="1300" b="1" dirty="0">
                  <a:solidFill>
                    <a:schemeClr val="bg1"/>
                  </a:solidFill>
                </a:rPr>
                <a:t>Consultoria</a:t>
              </a:r>
            </a:p>
          </p:txBody>
        </p:sp>
        <p:sp>
          <p:nvSpPr>
            <p:cNvPr id="58" name="Oval 9"/>
            <p:cNvSpPr>
              <a:spLocks noChangeArrowheads="1"/>
            </p:cNvSpPr>
            <p:nvPr/>
          </p:nvSpPr>
          <p:spPr bwMode="auto">
            <a:xfrm>
              <a:off x="4357686" y="4728532"/>
              <a:ext cx="1512887" cy="509587"/>
            </a:xfrm>
            <a:prstGeom prst="ellipse">
              <a:avLst/>
            </a:prstGeom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/>
              <a:r>
                <a:rPr lang="pt-BR" sz="1300" b="1" dirty="0" smtClean="0">
                  <a:solidFill>
                    <a:schemeClr val="bg1"/>
                  </a:solidFill>
                </a:rPr>
                <a:t>Software</a:t>
              </a:r>
            </a:p>
            <a:p>
              <a:pPr algn="ctr"/>
              <a:r>
                <a:rPr lang="pt-BR" sz="1300" b="1" dirty="0" smtClean="0">
                  <a:solidFill>
                    <a:schemeClr val="bg1"/>
                  </a:solidFill>
                </a:rPr>
                <a:t>Vertical</a:t>
              </a:r>
              <a:endParaRPr lang="pt-BR" sz="1300" b="1" dirty="0">
                <a:solidFill>
                  <a:schemeClr val="bg1"/>
                </a:solidFill>
              </a:endParaRPr>
            </a:p>
          </p:txBody>
        </p:sp>
        <p:sp>
          <p:nvSpPr>
            <p:cNvPr id="59" name="Oval 9"/>
            <p:cNvSpPr>
              <a:spLocks noChangeArrowheads="1"/>
            </p:cNvSpPr>
            <p:nvPr/>
          </p:nvSpPr>
          <p:spPr bwMode="auto">
            <a:xfrm>
              <a:off x="4357686" y="5491181"/>
              <a:ext cx="1512887" cy="509587"/>
            </a:xfrm>
            <a:prstGeom prst="ellipse">
              <a:avLst/>
            </a:prstGeom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/>
              <a:r>
                <a:rPr lang="pt-BR" sz="1300" b="1" dirty="0" smtClean="0">
                  <a:solidFill>
                    <a:schemeClr val="bg1"/>
                  </a:solidFill>
                </a:rPr>
                <a:t>Revendedor</a:t>
              </a:r>
              <a:endParaRPr lang="pt-BR" sz="1300" b="1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62" name="Conector reto 61"/>
          <p:cNvCxnSpPr/>
          <p:nvPr/>
        </p:nvCxnSpPr>
        <p:spPr>
          <a:xfrm rot="10800000">
            <a:off x="2000233" y="4641857"/>
            <a:ext cx="5357850" cy="1588"/>
          </a:xfrm>
          <a:prstGeom prst="line">
            <a:avLst/>
          </a:prstGeom>
          <a:ln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Conector reto 62"/>
          <p:cNvCxnSpPr/>
          <p:nvPr/>
        </p:nvCxnSpPr>
        <p:spPr>
          <a:xfrm rot="10800000">
            <a:off x="2000233" y="3927477"/>
            <a:ext cx="5357850" cy="1588"/>
          </a:xfrm>
          <a:prstGeom prst="line">
            <a:avLst/>
          </a:prstGeom>
          <a:ln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Conector reto 63"/>
          <p:cNvCxnSpPr/>
          <p:nvPr/>
        </p:nvCxnSpPr>
        <p:spPr>
          <a:xfrm rot="10800000">
            <a:off x="2000232" y="3286124"/>
            <a:ext cx="5357850" cy="1588"/>
          </a:xfrm>
          <a:prstGeom prst="line">
            <a:avLst/>
          </a:prstGeom>
          <a:ln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7" name="Grupo 56"/>
          <p:cNvGrpSpPr/>
          <p:nvPr/>
        </p:nvGrpSpPr>
        <p:grpSpPr>
          <a:xfrm>
            <a:off x="1785918" y="2571744"/>
            <a:ext cx="5715040" cy="3571900"/>
            <a:chOff x="1785918" y="2714620"/>
            <a:chExt cx="5715040" cy="3214710"/>
          </a:xfrm>
          <a:solidFill>
            <a:schemeClr val="accent1">
              <a:lumMod val="20000"/>
              <a:lumOff val="80000"/>
              <a:alpha val="50196"/>
            </a:schemeClr>
          </a:solidFill>
        </p:grpSpPr>
        <p:sp>
          <p:nvSpPr>
            <p:cNvPr id="34" name="Retângulo de cantos arredondados 33"/>
            <p:cNvSpPr/>
            <p:nvPr/>
          </p:nvSpPr>
          <p:spPr>
            <a:xfrm>
              <a:off x="1785918" y="4857760"/>
              <a:ext cx="5715040" cy="1071570"/>
            </a:xfrm>
            <a:prstGeom prst="roundRect">
              <a:avLst/>
            </a:prstGeom>
            <a:grpFill/>
            <a:ln w="28575"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Utilidade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Retângulo de cantos arredondados 34"/>
            <p:cNvSpPr/>
            <p:nvPr/>
          </p:nvSpPr>
          <p:spPr>
            <a:xfrm>
              <a:off x="1785918" y="3786190"/>
              <a:ext cx="5715040" cy="1071570"/>
            </a:xfrm>
            <a:prstGeom prst="roundRect">
              <a:avLst/>
            </a:prstGeom>
            <a:grpFill/>
            <a:ln w="28575"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Melhoria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" name="Retângulo de cantos arredondados 35"/>
            <p:cNvSpPr/>
            <p:nvPr/>
          </p:nvSpPr>
          <p:spPr>
            <a:xfrm>
              <a:off x="1785918" y="2714620"/>
              <a:ext cx="5715040" cy="1071570"/>
            </a:xfrm>
            <a:prstGeom prst="roundRect">
              <a:avLst/>
            </a:prstGeom>
            <a:grpFill/>
            <a:ln w="28575"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Transformação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Caso Real: </a:t>
            </a:r>
            <a:r>
              <a:rPr lang="pt-BR" dirty="0" err="1" smtClean="0"/>
              <a:t>DataCenter</a:t>
            </a:r>
            <a:r>
              <a:rPr lang="pt-BR" dirty="0" smtClean="0"/>
              <a:t> CTBC</a:t>
            </a:r>
            <a:endParaRPr lang="pt-BR" dirty="0"/>
          </a:p>
        </p:txBody>
      </p:sp>
      <p:pic>
        <p:nvPicPr>
          <p:cNvPr id="39" name="Espaço Reservado para Conteúdo 38" descr="terra.pn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1803342" y="3404915"/>
            <a:ext cx="1598354" cy="1614478"/>
          </a:xfrm>
        </p:spPr>
      </p:pic>
      <p:sp>
        <p:nvSpPr>
          <p:cNvPr id="43" name="Espaço Reservado para Texto 42"/>
          <p:cNvSpPr>
            <a:spLocks noGrp="1"/>
          </p:cNvSpPr>
          <p:nvPr>
            <p:ph type="body" sz="quarter" idx="3"/>
          </p:nvPr>
        </p:nvSpPr>
        <p:spPr>
          <a:xfrm>
            <a:off x="4816505" y="1698987"/>
            <a:ext cx="4184651" cy="715355"/>
          </a:xfrm>
        </p:spPr>
        <p:txBody>
          <a:bodyPr>
            <a:normAutofit/>
          </a:bodyPr>
          <a:lstStyle/>
          <a:p>
            <a:r>
              <a:rPr lang="pt-BR" dirty="0" smtClean="0"/>
              <a:t>Cenário encontrado 2006</a:t>
            </a:r>
            <a:endParaRPr lang="pt-BR" dirty="0"/>
          </a:p>
        </p:txBody>
      </p:sp>
      <p:sp>
        <p:nvSpPr>
          <p:cNvPr id="44" name="Espaço Reservado para Conteúdo 43"/>
          <p:cNvSpPr>
            <a:spLocks noGrp="1"/>
          </p:cNvSpPr>
          <p:nvPr>
            <p:ph sz="quarter" idx="4"/>
          </p:nvPr>
        </p:nvSpPr>
        <p:spPr>
          <a:xfrm>
            <a:off x="4816505" y="2449512"/>
            <a:ext cx="4041775" cy="4194198"/>
          </a:xfrm>
        </p:spPr>
        <p:txBody>
          <a:bodyPr>
            <a:normAutofit/>
          </a:bodyPr>
          <a:lstStyle/>
          <a:p>
            <a:r>
              <a:rPr lang="pt-BR" dirty="0" smtClean="0"/>
              <a:t>Pré-venda ineficaz</a:t>
            </a:r>
          </a:p>
          <a:p>
            <a:r>
              <a:rPr lang="pt-BR" dirty="0" smtClean="0"/>
              <a:t>Clientes insatisfeitos com:</a:t>
            </a:r>
          </a:p>
          <a:p>
            <a:pPr lvl="1"/>
            <a:r>
              <a:rPr lang="pt-BR" dirty="0" smtClean="0"/>
              <a:t>Indisponibilidades</a:t>
            </a:r>
          </a:p>
          <a:p>
            <a:pPr lvl="1"/>
            <a:r>
              <a:rPr lang="pt-BR" dirty="0" smtClean="0"/>
              <a:t>Mudanças pioram problemas</a:t>
            </a:r>
          </a:p>
          <a:p>
            <a:pPr lvl="1"/>
            <a:r>
              <a:rPr lang="pt-BR" dirty="0" smtClean="0"/>
              <a:t>Qualidade dos serviços</a:t>
            </a:r>
          </a:p>
          <a:p>
            <a:pPr lvl="1"/>
            <a:r>
              <a:rPr lang="pt-BR" dirty="0" smtClean="0"/>
              <a:t>Atendimento ineficiente</a:t>
            </a:r>
          </a:p>
          <a:p>
            <a:pPr lvl="1"/>
            <a:r>
              <a:rPr lang="pt-BR" dirty="0" smtClean="0"/>
              <a:t>Dependência de pessoas</a:t>
            </a:r>
          </a:p>
          <a:p>
            <a:r>
              <a:rPr lang="pt-BR" dirty="0" smtClean="0"/>
              <a:t>Ativações ineficientes</a:t>
            </a:r>
          </a:p>
          <a:p>
            <a:pPr lvl="2"/>
            <a:endParaRPr lang="pt-BR" dirty="0" smtClean="0"/>
          </a:p>
          <a:p>
            <a:r>
              <a:rPr lang="pt-BR" dirty="0" err="1" smtClean="0"/>
              <a:t>DataCenter</a:t>
            </a:r>
            <a:r>
              <a:rPr lang="pt-BR" dirty="0" smtClean="0"/>
              <a:t> ignorado pelas revistas especializadas</a:t>
            </a:r>
            <a:endParaRPr lang="pt-BR" dirty="0"/>
          </a:p>
        </p:txBody>
      </p:sp>
      <p:sp>
        <p:nvSpPr>
          <p:cNvPr id="9" name="AutoShape 8"/>
          <p:cNvSpPr>
            <a:spLocks noChangeArrowheads="1"/>
          </p:cNvSpPr>
          <p:nvPr/>
        </p:nvSpPr>
        <p:spPr bwMode="auto">
          <a:xfrm>
            <a:off x="52362" y="3270926"/>
            <a:ext cx="1733556" cy="1857375"/>
          </a:xfrm>
          <a:custGeom>
            <a:avLst/>
            <a:gdLst>
              <a:gd name="T0" fmla="*/ 0 w 21600"/>
              <a:gd name="T1" fmla="*/ 0 h 21600"/>
              <a:gd name="T2" fmla="*/ 0 w 21600"/>
              <a:gd name="T3" fmla="*/ 0 h 21600"/>
              <a:gd name="T4" fmla="*/ 0 w 21600"/>
              <a:gd name="T5" fmla="*/ 0 h 21600"/>
              <a:gd name="T6" fmla="*/ 0 w 21600"/>
              <a:gd name="T7" fmla="*/ 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65 w 21600"/>
              <a:gd name="T13" fmla="*/ 5409 h 21600"/>
              <a:gd name="T14" fmla="*/ 18900 w 21600"/>
              <a:gd name="T15" fmla="*/ 16209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6699"/>
          </a:solidFill>
          <a:ln w="9525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/>
            <a:r>
              <a:rPr lang="pt-BR" b="1" dirty="0" smtClean="0">
                <a:latin typeface="Arial" pitchFamily="34" charset="0"/>
                <a:cs typeface="Arial" pitchFamily="34" charset="0"/>
              </a:rPr>
              <a:t>Circuitos </a:t>
            </a:r>
            <a:r>
              <a:rPr lang="pt-BR" b="1" dirty="0" smtClean="0">
                <a:latin typeface="Arial" pitchFamily="34" charset="0"/>
                <a:cs typeface="Arial" pitchFamily="34" charset="0"/>
                <a:sym typeface="Wingdings"/>
              </a:rPr>
              <a:t></a:t>
            </a:r>
          </a:p>
          <a:p>
            <a:pPr algn="ctr"/>
            <a:r>
              <a:rPr lang="pt-BR" b="1" dirty="0" smtClean="0">
                <a:latin typeface="Arial" pitchFamily="34" charset="0"/>
                <a:cs typeface="Arial" pitchFamily="34" charset="0"/>
                <a:sym typeface="Wingdings"/>
              </a:rPr>
              <a:t>Redes IP</a:t>
            </a:r>
            <a:endParaRPr lang="pt-BR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AutoShape 13"/>
          <p:cNvSpPr>
            <a:spLocks noChangeArrowheads="1"/>
          </p:cNvSpPr>
          <p:nvPr/>
        </p:nvSpPr>
        <p:spPr bwMode="auto">
          <a:xfrm rot="16200000">
            <a:off x="1745897" y="4996516"/>
            <a:ext cx="1733553" cy="1857375"/>
          </a:xfrm>
          <a:custGeom>
            <a:avLst/>
            <a:gdLst>
              <a:gd name="T0" fmla="*/ 0 w 21600"/>
              <a:gd name="T1" fmla="*/ 0 h 21600"/>
              <a:gd name="T2" fmla="*/ 0 w 21600"/>
              <a:gd name="T3" fmla="*/ 0 h 21600"/>
              <a:gd name="T4" fmla="*/ 0 w 21600"/>
              <a:gd name="T5" fmla="*/ 0 h 21600"/>
              <a:gd name="T6" fmla="*/ 0 w 21600"/>
              <a:gd name="T7" fmla="*/ 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55 w 21600"/>
              <a:gd name="T13" fmla="*/ 5409 h 21600"/>
              <a:gd name="T14" fmla="*/ 18900 w 21600"/>
              <a:gd name="T15" fmla="*/ 16209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/>
            <a:r>
              <a:rPr lang="pt-BR" b="1" dirty="0" smtClean="0">
                <a:latin typeface="Arial" pitchFamily="34" charset="0"/>
                <a:cs typeface="Arial" pitchFamily="34" charset="0"/>
              </a:rPr>
              <a:t>Voz </a:t>
            </a:r>
            <a:r>
              <a:rPr lang="pt-BR" b="1" dirty="0" smtClean="0">
                <a:latin typeface="Arial" pitchFamily="34" charset="0"/>
                <a:cs typeface="Arial" pitchFamily="34" charset="0"/>
                <a:sym typeface="Wingdings"/>
              </a:rPr>
              <a:t></a:t>
            </a:r>
          </a:p>
          <a:p>
            <a:pPr algn="ctr"/>
            <a:r>
              <a:rPr lang="pt-BR" b="1" dirty="0" smtClean="0">
                <a:latin typeface="Arial" pitchFamily="34" charset="0"/>
                <a:cs typeface="Arial" pitchFamily="34" charset="0"/>
                <a:sym typeface="Wingdings"/>
              </a:rPr>
              <a:t>Dados</a:t>
            </a:r>
            <a:endParaRPr lang="pt-BR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AutoShape 8"/>
          <p:cNvSpPr>
            <a:spLocks noChangeArrowheads="1"/>
          </p:cNvSpPr>
          <p:nvPr/>
        </p:nvSpPr>
        <p:spPr bwMode="auto">
          <a:xfrm flipH="1">
            <a:off x="3428992" y="3275687"/>
            <a:ext cx="1733556" cy="1857375"/>
          </a:xfrm>
          <a:custGeom>
            <a:avLst/>
            <a:gdLst>
              <a:gd name="T0" fmla="*/ 0 w 21600"/>
              <a:gd name="T1" fmla="*/ 0 h 21600"/>
              <a:gd name="T2" fmla="*/ 0 w 21600"/>
              <a:gd name="T3" fmla="*/ 0 h 21600"/>
              <a:gd name="T4" fmla="*/ 0 w 21600"/>
              <a:gd name="T5" fmla="*/ 0 h 21600"/>
              <a:gd name="T6" fmla="*/ 0 w 21600"/>
              <a:gd name="T7" fmla="*/ 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65 w 21600"/>
              <a:gd name="T13" fmla="*/ 5409 h 21600"/>
              <a:gd name="T14" fmla="*/ 18900 w 21600"/>
              <a:gd name="T15" fmla="*/ 16209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/>
            <a:r>
              <a:rPr lang="pt-BR" b="1" dirty="0" smtClean="0">
                <a:latin typeface="Arial" pitchFamily="34" charset="0"/>
                <a:cs typeface="Arial" pitchFamily="34" charset="0"/>
              </a:rPr>
              <a:t>Fixa </a:t>
            </a:r>
            <a:r>
              <a:rPr lang="pt-BR" b="1" dirty="0" smtClean="0">
                <a:latin typeface="Arial" pitchFamily="34" charset="0"/>
                <a:cs typeface="Arial" pitchFamily="34" charset="0"/>
                <a:sym typeface="Wingdings"/>
              </a:rPr>
              <a:t></a:t>
            </a:r>
          </a:p>
          <a:p>
            <a:pPr algn="ctr"/>
            <a:r>
              <a:rPr lang="pt-BR" b="1" dirty="0" smtClean="0">
                <a:latin typeface="Arial" pitchFamily="34" charset="0"/>
                <a:cs typeface="Arial" pitchFamily="34" charset="0"/>
                <a:sym typeface="Wingdings"/>
              </a:rPr>
              <a:t>Móvel</a:t>
            </a:r>
            <a:endParaRPr lang="pt-BR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AutoShape 13"/>
          <p:cNvSpPr>
            <a:spLocks noChangeArrowheads="1"/>
          </p:cNvSpPr>
          <p:nvPr/>
        </p:nvSpPr>
        <p:spPr bwMode="auto">
          <a:xfrm rot="5400000">
            <a:off x="1749108" y="1550645"/>
            <a:ext cx="1733553" cy="1857375"/>
          </a:xfrm>
          <a:custGeom>
            <a:avLst/>
            <a:gdLst>
              <a:gd name="T0" fmla="*/ 0 w 21600"/>
              <a:gd name="T1" fmla="*/ 0 h 21600"/>
              <a:gd name="T2" fmla="*/ 0 w 21600"/>
              <a:gd name="T3" fmla="*/ 0 h 21600"/>
              <a:gd name="T4" fmla="*/ 0 w 21600"/>
              <a:gd name="T5" fmla="*/ 0 h 21600"/>
              <a:gd name="T6" fmla="*/ 0 w 21600"/>
              <a:gd name="T7" fmla="*/ 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55 w 21600"/>
              <a:gd name="T13" fmla="*/ 5409 h 21600"/>
              <a:gd name="T14" fmla="*/ 18900 w 21600"/>
              <a:gd name="T15" fmla="*/ 16209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/>
            <a:r>
              <a:rPr lang="pt-BR" b="1" dirty="0" smtClean="0">
                <a:latin typeface="Arial" pitchFamily="34" charset="0"/>
                <a:cs typeface="Arial" pitchFamily="34" charset="0"/>
              </a:rPr>
              <a:t>Quebra do </a:t>
            </a:r>
          </a:p>
          <a:p>
            <a:pPr algn="ctr"/>
            <a:r>
              <a:rPr lang="pt-BR" b="1" dirty="0" smtClean="0">
                <a:latin typeface="Arial" pitchFamily="34" charset="0"/>
                <a:cs typeface="Arial" pitchFamily="34" charset="0"/>
              </a:rPr>
              <a:t>Monopólio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build="p"/>
      <p:bldP spid="44" grpId="0"/>
      <p:bldP spid="9" grpId="0" animBg="1"/>
      <p:bldP spid="11" grpId="0" animBg="1"/>
      <p:bldP spid="45" grpId="0" animBg="1"/>
      <p:bldP spid="4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Planejamento Estratégico</a:t>
            </a:r>
            <a:endParaRPr lang="pt-BR" dirty="0"/>
          </a:p>
        </p:txBody>
      </p:sp>
      <p:sp>
        <p:nvSpPr>
          <p:cNvPr id="19" name="Espaço Reservado para Conteúdo 18"/>
          <p:cNvSpPr>
            <a:spLocks noGrp="1"/>
          </p:cNvSpPr>
          <p:nvPr>
            <p:ph sz="half" idx="2"/>
          </p:nvPr>
        </p:nvSpPr>
        <p:spPr>
          <a:xfrm>
            <a:off x="4929190" y="1773936"/>
            <a:ext cx="4038600" cy="4623816"/>
          </a:xfrm>
        </p:spPr>
        <p:txBody>
          <a:bodyPr>
            <a:normAutofit lnSpcReduction="10000"/>
          </a:bodyPr>
          <a:lstStyle/>
          <a:p>
            <a:r>
              <a:rPr lang="pt-BR" dirty="0" smtClean="0"/>
              <a:t>Ações Empreendidas:</a:t>
            </a:r>
          </a:p>
          <a:p>
            <a:pPr lvl="1"/>
            <a:r>
              <a:rPr lang="pt-BR" dirty="0" smtClean="0"/>
              <a:t>Definimos a Visão</a:t>
            </a:r>
          </a:p>
          <a:p>
            <a:pPr lvl="1"/>
            <a:r>
              <a:rPr lang="pt-BR" dirty="0" smtClean="0"/>
              <a:t>Fizemos Análise SWOT muito criteriosa</a:t>
            </a:r>
          </a:p>
          <a:p>
            <a:pPr lvl="1"/>
            <a:r>
              <a:rPr lang="pt-BR" dirty="0" smtClean="0"/>
              <a:t>Definimos a Missão, os Objetivos e as Metas</a:t>
            </a:r>
          </a:p>
          <a:p>
            <a:pPr lvl="1"/>
            <a:r>
              <a:rPr lang="pt-BR" dirty="0" smtClean="0"/>
              <a:t>Definimos o </a:t>
            </a:r>
            <a:r>
              <a:rPr lang="en-US" i="1" dirty="0" smtClean="0"/>
              <a:t>Road Map</a:t>
            </a:r>
          </a:p>
          <a:p>
            <a:pPr lvl="1"/>
            <a:r>
              <a:rPr lang="pt-BR" dirty="0" smtClean="0"/>
              <a:t>Colocamos a estratégia em ação (BSC)</a:t>
            </a:r>
          </a:p>
          <a:p>
            <a:pPr lvl="1"/>
            <a:r>
              <a:rPr lang="pt-BR" dirty="0" smtClean="0"/>
              <a:t>Ficamos muito atento às oportunidades e às ameaças</a:t>
            </a:r>
          </a:p>
        </p:txBody>
      </p:sp>
      <p:graphicFrame>
        <p:nvGraphicFramePr>
          <p:cNvPr id="4" name="Diagrama 3"/>
          <p:cNvGraphicFramePr/>
          <p:nvPr/>
        </p:nvGraphicFramePr>
        <p:xfrm>
          <a:off x="1410299" y="1541681"/>
          <a:ext cx="2661634" cy="11015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5" name="Grupo 108"/>
          <p:cNvGrpSpPr>
            <a:grpSpLocks/>
          </p:cNvGrpSpPr>
          <p:nvPr/>
        </p:nvGrpSpPr>
        <p:grpSpPr bwMode="auto">
          <a:xfrm>
            <a:off x="285719" y="2670181"/>
            <a:ext cx="4924457" cy="1544637"/>
            <a:chOff x="3068523" y="2522111"/>
            <a:chExt cx="4924966" cy="1545464"/>
          </a:xfrm>
        </p:grpSpPr>
        <p:graphicFrame>
          <p:nvGraphicFramePr>
            <p:cNvPr id="6" name="Diagrama 5"/>
            <p:cNvGraphicFramePr/>
            <p:nvPr/>
          </p:nvGraphicFramePr>
          <p:xfrm>
            <a:off x="3068523" y="2966074"/>
            <a:ext cx="2357697" cy="1101501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8" r:lo="rId9" r:qs="rId10" r:cs="rId11"/>
            </a:graphicData>
          </a:graphic>
        </p:graphicFrame>
        <p:graphicFrame>
          <p:nvGraphicFramePr>
            <p:cNvPr id="7" name="Diagrama 6"/>
            <p:cNvGraphicFramePr/>
            <p:nvPr/>
          </p:nvGraphicFramePr>
          <p:xfrm>
            <a:off x="5635792" y="2963928"/>
            <a:ext cx="2357697" cy="1101501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13" r:lo="rId14" r:qs="rId15" r:cs="rId16"/>
            </a:graphicData>
          </a:graphic>
        </p:graphicFrame>
        <p:sp>
          <p:nvSpPr>
            <p:cNvPr id="8" name="Seta para baixo 102"/>
            <p:cNvSpPr>
              <a:spLocks noChangeArrowheads="1"/>
            </p:cNvSpPr>
            <p:nvPr/>
          </p:nvSpPr>
          <p:spPr bwMode="auto">
            <a:xfrm>
              <a:off x="4640321" y="2524259"/>
              <a:ext cx="360609" cy="399245"/>
            </a:xfrm>
            <a:prstGeom prst="downArrow">
              <a:avLst>
                <a:gd name="adj1" fmla="val 50000"/>
                <a:gd name="adj2" fmla="val 50001"/>
              </a:avLst>
            </a:prstGeom>
            <a:solidFill>
              <a:srgbClr val="FFC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endParaRPr lang="pt-BR">
                <a:solidFill>
                  <a:srgbClr val="FFFF00"/>
                </a:solidFill>
              </a:endParaRPr>
            </a:p>
          </p:txBody>
        </p:sp>
        <p:sp>
          <p:nvSpPr>
            <p:cNvPr id="9" name="Seta para baixo 103"/>
            <p:cNvSpPr>
              <a:spLocks noChangeArrowheads="1"/>
            </p:cNvSpPr>
            <p:nvPr/>
          </p:nvSpPr>
          <p:spPr bwMode="auto">
            <a:xfrm>
              <a:off x="6069229" y="2522111"/>
              <a:ext cx="360609" cy="399245"/>
            </a:xfrm>
            <a:prstGeom prst="downArrow">
              <a:avLst>
                <a:gd name="adj1" fmla="val 50000"/>
                <a:gd name="adj2" fmla="val 50001"/>
              </a:avLst>
            </a:prstGeom>
            <a:solidFill>
              <a:srgbClr val="FFC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endParaRPr lang="pt-BR">
                <a:solidFill>
                  <a:srgbClr val="FFFF00"/>
                </a:solidFill>
              </a:endParaRPr>
            </a:p>
          </p:txBody>
        </p:sp>
      </p:grpSp>
      <p:grpSp>
        <p:nvGrpSpPr>
          <p:cNvPr id="10" name="Grupo 109"/>
          <p:cNvGrpSpPr>
            <a:grpSpLocks/>
          </p:cNvGrpSpPr>
          <p:nvPr/>
        </p:nvGrpSpPr>
        <p:grpSpPr bwMode="auto">
          <a:xfrm>
            <a:off x="285721" y="4229117"/>
            <a:ext cx="4922873" cy="1557337"/>
            <a:chOff x="3069109" y="4104080"/>
            <a:chExt cx="4922218" cy="1556183"/>
          </a:xfrm>
        </p:grpSpPr>
        <p:graphicFrame>
          <p:nvGraphicFramePr>
            <p:cNvPr id="11" name="Diagrama 10"/>
            <p:cNvGraphicFramePr/>
            <p:nvPr/>
          </p:nvGraphicFramePr>
          <p:xfrm>
            <a:off x="3069109" y="4548029"/>
            <a:ext cx="2357141" cy="1101501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18" r:lo="rId19" r:qs="rId20" r:cs="rId21"/>
            </a:graphicData>
          </a:graphic>
        </p:graphicFrame>
        <p:graphicFrame>
          <p:nvGraphicFramePr>
            <p:cNvPr id="12" name="Diagrama 11"/>
            <p:cNvGraphicFramePr/>
            <p:nvPr/>
          </p:nvGraphicFramePr>
          <p:xfrm>
            <a:off x="5634186" y="4558762"/>
            <a:ext cx="2357141" cy="1101501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3" r:lo="rId24" r:qs="rId25" r:cs="rId26"/>
            </a:graphicData>
          </a:graphic>
        </p:graphicFrame>
        <p:sp>
          <p:nvSpPr>
            <p:cNvPr id="13" name="Seta para baixo 104"/>
            <p:cNvSpPr>
              <a:spLocks noChangeArrowheads="1"/>
            </p:cNvSpPr>
            <p:nvPr/>
          </p:nvSpPr>
          <p:spPr bwMode="auto">
            <a:xfrm>
              <a:off x="4065641" y="4106228"/>
              <a:ext cx="360608" cy="399245"/>
            </a:xfrm>
            <a:prstGeom prst="downArrow">
              <a:avLst>
                <a:gd name="adj1" fmla="val 50000"/>
                <a:gd name="adj2" fmla="val 50001"/>
              </a:avLst>
            </a:prstGeom>
            <a:solidFill>
              <a:srgbClr val="FFC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endParaRPr lang="pt-BR">
                <a:solidFill>
                  <a:srgbClr val="FFFF00"/>
                </a:solidFill>
              </a:endParaRPr>
            </a:p>
          </p:txBody>
        </p:sp>
        <p:sp>
          <p:nvSpPr>
            <p:cNvPr id="14" name="Seta para baixo 105"/>
            <p:cNvSpPr>
              <a:spLocks noChangeArrowheads="1"/>
            </p:cNvSpPr>
            <p:nvPr/>
          </p:nvSpPr>
          <p:spPr bwMode="auto">
            <a:xfrm>
              <a:off x="6708496" y="4104080"/>
              <a:ext cx="360608" cy="399245"/>
            </a:xfrm>
            <a:prstGeom prst="downArrow">
              <a:avLst>
                <a:gd name="adj1" fmla="val 50000"/>
                <a:gd name="adj2" fmla="val 50001"/>
              </a:avLst>
            </a:prstGeom>
            <a:solidFill>
              <a:srgbClr val="FFC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endParaRPr lang="pt-BR">
                <a:solidFill>
                  <a:srgbClr val="FFFF99"/>
                </a:solidFill>
              </a:endParaRPr>
            </a:p>
          </p:txBody>
        </p:sp>
      </p:grpSp>
      <p:grpSp>
        <p:nvGrpSpPr>
          <p:cNvPr id="15" name="Grupo 110"/>
          <p:cNvGrpSpPr>
            <a:grpSpLocks/>
          </p:cNvGrpSpPr>
          <p:nvPr/>
        </p:nvGrpSpPr>
        <p:grpSpPr bwMode="auto">
          <a:xfrm>
            <a:off x="285719" y="5821956"/>
            <a:ext cx="4929223" cy="977297"/>
            <a:chOff x="3069009" y="5821876"/>
            <a:chExt cx="4928771" cy="978169"/>
          </a:xfrm>
        </p:grpSpPr>
        <p:sp>
          <p:nvSpPr>
            <p:cNvPr id="16" name="Retângulo 75"/>
            <p:cNvSpPr>
              <a:spLocks noChangeArrowheads="1"/>
            </p:cNvSpPr>
            <p:nvPr/>
          </p:nvSpPr>
          <p:spPr bwMode="auto">
            <a:xfrm>
              <a:off x="3069009" y="6286845"/>
              <a:ext cx="4928771" cy="513200"/>
            </a:xfrm>
            <a:prstGeom prst="rect">
              <a:avLst/>
            </a:prstGeom>
            <a:solidFill>
              <a:srgbClr val="FF9933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anchor="ctr"/>
            <a:lstStyle/>
            <a:p>
              <a:pPr algn="ctr"/>
              <a:r>
                <a:rPr lang="en-US" b="1" i="1" dirty="0">
                  <a:latin typeface="Verdana" pitchFamily="34" charset="0"/>
                </a:rPr>
                <a:t>Framework</a:t>
              </a:r>
              <a:r>
                <a:rPr lang="pt-BR" b="1" dirty="0">
                  <a:latin typeface="Verdana" pitchFamily="34" charset="0"/>
                </a:rPr>
                <a:t> de Processos</a:t>
              </a:r>
            </a:p>
          </p:txBody>
        </p:sp>
        <p:sp>
          <p:nvSpPr>
            <p:cNvPr id="17" name="Seta para baixo 106"/>
            <p:cNvSpPr>
              <a:spLocks noChangeArrowheads="1"/>
            </p:cNvSpPr>
            <p:nvPr/>
          </p:nvSpPr>
          <p:spPr bwMode="auto">
            <a:xfrm>
              <a:off x="4065599" y="5824024"/>
              <a:ext cx="360609" cy="399246"/>
            </a:xfrm>
            <a:prstGeom prst="downArrow">
              <a:avLst>
                <a:gd name="adj1" fmla="val 50000"/>
                <a:gd name="adj2" fmla="val 50001"/>
              </a:avLst>
            </a:prstGeom>
            <a:solidFill>
              <a:srgbClr val="FFC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endParaRPr lang="pt-BR">
                <a:solidFill>
                  <a:srgbClr val="FFFF00"/>
                </a:solidFill>
              </a:endParaRPr>
            </a:p>
          </p:txBody>
        </p:sp>
        <p:sp>
          <p:nvSpPr>
            <p:cNvPr id="18" name="Seta para baixo 107"/>
            <p:cNvSpPr>
              <a:spLocks noChangeArrowheads="1"/>
            </p:cNvSpPr>
            <p:nvPr/>
          </p:nvSpPr>
          <p:spPr bwMode="auto">
            <a:xfrm>
              <a:off x="6637131" y="5821876"/>
              <a:ext cx="360609" cy="399246"/>
            </a:xfrm>
            <a:prstGeom prst="downArrow">
              <a:avLst>
                <a:gd name="adj1" fmla="val 50000"/>
                <a:gd name="adj2" fmla="val 50001"/>
              </a:avLst>
            </a:prstGeom>
            <a:solidFill>
              <a:srgbClr val="FFC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endParaRPr lang="pt-BR">
                <a:solidFill>
                  <a:srgbClr val="FFFF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Agenda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4797081"/>
          </a:xfrm>
        </p:spPr>
        <p:txBody>
          <a:bodyPr>
            <a:normAutofit fontScale="92500" lnSpcReduction="10000"/>
          </a:bodyPr>
          <a:lstStyle/>
          <a:p>
            <a:r>
              <a:rPr lang="pt-BR" dirty="0" smtClean="0"/>
              <a:t>Empreendedorismo </a:t>
            </a:r>
            <a:r>
              <a:rPr lang="pt-BR" dirty="0" smtClean="0">
                <a:sym typeface="Wingdings" pitchFamily="2" charset="2"/>
              </a:rPr>
              <a:t> Empresa</a:t>
            </a:r>
          </a:p>
          <a:p>
            <a:pPr lvl="1"/>
            <a:r>
              <a:rPr lang="pt-BR" dirty="0" smtClean="0">
                <a:sym typeface="Wingdings" pitchFamily="2" charset="2"/>
              </a:rPr>
              <a:t>Como abrir um negócio?</a:t>
            </a:r>
          </a:p>
          <a:p>
            <a:pPr lvl="1"/>
            <a:r>
              <a:rPr lang="pt-BR" dirty="0" smtClean="0">
                <a:sym typeface="Wingdings" pitchFamily="2" charset="2"/>
              </a:rPr>
              <a:t>Como começar a ganhar dinheiro? (</a:t>
            </a:r>
            <a:r>
              <a:rPr lang="en-US" i="1" dirty="0" smtClean="0">
                <a:sym typeface="Wingdings" pitchFamily="2" charset="2"/>
              </a:rPr>
              <a:t>Break Even</a:t>
            </a:r>
            <a:r>
              <a:rPr lang="pt-BR" dirty="0" smtClean="0">
                <a:sym typeface="Wingdings" pitchFamily="2" charset="2"/>
              </a:rPr>
              <a:t>)</a:t>
            </a:r>
          </a:p>
          <a:p>
            <a:pPr lvl="1"/>
            <a:r>
              <a:rPr lang="pt-BR" dirty="0" smtClean="0">
                <a:sym typeface="Wingdings" pitchFamily="2" charset="2"/>
              </a:rPr>
              <a:t>Como resgatar o investimento feito? (</a:t>
            </a:r>
            <a:r>
              <a:rPr lang="en-US" i="1" dirty="0" smtClean="0">
                <a:sym typeface="Wingdings" pitchFamily="2" charset="2"/>
              </a:rPr>
              <a:t>Pay Back</a:t>
            </a:r>
            <a:r>
              <a:rPr lang="pt-BR" dirty="0" smtClean="0">
                <a:sym typeface="Wingdings" pitchFamily="2" charset="2"/>
              </a:rPr>
              <a:t>)</a:t>
            </a:r>
          </a:p>
          <a:p>
            <a:pPr lvl="1"/>
            <a:r>
              <a:rPr lang="pt-BR" dirty="0" smtClean="0">
                <a:sym typeface="Wingdings" pitchFamily="2" charset="2"/>
              </a:rPr>
              <a:t>Como se manter no negócio?</a:t>
            </a:r>
          </a:p>
          <a:p>
            <a:pPr lvl="1"/>
            <a:r>
              <a:rPr lang="pt-BR" dirty="0" smtClean="0">
                <a:sym typeface="Wingdings" pitchFamily="2" charset="2"/>
              </a:rPr>
              <a:t>Como conquistar a liderança?</a:t>
            </a:r>
          </a:p>
          <a:p>
            <a:pPr lvl="3"/>
            <a:endParaRPr lang="pt-BR" dirty="0" smtClean="0">
              <a:sym typeface="Wingdings" pitchFamily="2" charset="2"/>
            </a:endParaRPr>
          </a:p>
          <a:p>
            <a:r>
              <a:rPr lang="pt-BR" dirty="0" smtClean="0"/>
              <a:t>Empregabilidade </a:t>
            </a:r>
            <a:r>
              <a:rPr lang="pt-BR" dirty="0" smtClean="0">
                <a:sym typeface="Wingdings" pitchFamily="2" charset="2"/>
              </a:rPr>
              <a:t> Pessoal</a:t>
            </a:r>
          </a:p>
          <a:p>
            <a:pPr lvl="1"/>
            <a:r>
              <a:rPr lang="pt-BR" dirty="0" smtClean="0">
                <a:sym typeface="Wingdings" pitchFamily="2" charset="2"/>
              </a:rPr>
              <a:t>Como entrar no mercado?</a:t>
            </a:r>
          </a:p>
          <a:p>
            <a:pPr lvl="1"/>
            <a:r>
              <a:rPr lang="pt-BR" dirty="0" smtClean="0">
                <a:sym typeface="Wingdings" pitchFamily="2" charset="2"/>
              </a:rPr>
              <a:t>Como ganhar dinheiro e resgatar o investimento?</a:t>
            </a:r>
          </a:p>
          <a:p>
            <a:pPr lvl="1"/>
            <a:r>
              <a:rPr lang="pt-BR" dirty="0" smtClean="0">
                <a:sym typeface="Wingdings" pitchFamily="2" charset="2"/>
              </a:rPr>
              <a:t>Como se manter e crescer no mercado?</a:t>
            </a:r>
          </a:p>
        </p:txBody>
      </p:sp>
      <p:pic>
        <p:nvPicPr>
          <p:cNvPr id="24580" name="Picture 4" descr="C:\Documents and Settings\marciorm\Configurações locais\Temporary Internet Files\Content.IE5\BJUP0J1Y\MPj04022240000[1]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539135" y="3643314"/>
            <a:ext cx="2492516" cy="2000264"/>
          </a:xfrm>
          <a:prstGeom prst="rect">
            <a:avLst/>
          </a:prstGeom>
          <a:noFill/>
        </p:spPr>
      </p:pic>
      <p:pic>
        <p:nvPicPr>
          <p:cNvPr id="24584" name="Picture 8" descr="C:\Documents and Settings\marciorm\Configurações locais\Temporary Internet Files\Content.IE5\BJUP0J1Y\MPj04023430000[1]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429520" y="1494998"/>
            <a:ext cx="1625874" cy="1300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Road </a:t>
            </a:r>
            <a:r>
              <a:rPr lang="pt-BR" dirty="0" err="1" smtClean="0"/>
              <a:t>Map</a:t>
            </a:r>
            <a:endParaRPr lang="pt-BR" dirty="0"/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 flipV="1">
            <a:off x="520700" y="1244600"/>
            <a:ext cx="0" cy="510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pt-BR"/>
          </a:p>
        </p:txBody>
      </p:sp>
      <p:sp>
        <p:nvSpPr>
          <p:cNvPr id="8" name="Line 5"/>
          <p:cNvSpPr>
            <a:spLocks noChangeShapeType="1"/>
          </p:cNvSpPr>
          <p:nvPr/>
        </p:nvSpPr>
        <p:spPr bwMode="auto">
          <a:xfrm>
            <a:off x="520700" y="6362700"/>
            <a:ext cx="7975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pt-BR"/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 flipV="1">
            <a:off x="508000" y="2324100"/>
            <a:ext cx="6845300" cy="403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t-BR"/>
          </a:p>
        </p:txBody>
      </p:sp>
      <p:sp>
        <p:nvSpPr>
          <p:cNvPr id="10" name="Freeform 7"/>
          <p:cNvSpPr>
            <a:spLocks/>
          </p:cNvSpPr>
          <p:nvPr/>
        </p:nvSpPr>
        <p:spPr bwMode="auto">
          <a:xfrm>
            <a:off x="533400" y="2324100"/>
            <a:ext cx="6781800" cy="4164013"/>
          </a:xfrm>
          <a:custGeom>
            <a:avLst/>
            <a:gdLst/>
            <a:ahLst/>
            <a:cxnLst>
              <a:cxn ang="0">
                <a:pos x="0" y="2536"/>
              </a:cxn>
              <a:cxn ang="0">
                <a:pos x="3056" y="2200"/>
              </a:cxn>
              <a:cxn ang="0">
                <a:pos x="4272" y="0"/>
              </a:cxn>
            </a:cxnLst>
            <a:rect l="0" t="0" r="r" b="b"/>
            <a:pathLst>
              <a:path w="4272" h="2623">
                <a:moveTo>
                  <a:pt x="0" y="2536"/>
                </a:moveTo>
                <a:cubicBezTo>
                  <a:pt x="1172" y="2579"/>
                  <a:pt x="2344" y="2623"/>
                  <a:pt x="3056" y="2200"/>
                </a:cubicBezTo>
                <a:cubicBezTo>
                  <a:pt x="3768" y="1777"/>
                  <a:pt x="4020" y="888"/>
                  <a:pt x="4272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t-BR"/>
          </a:p>
        </p:txBody>
      </p:sp>
      <p:sp>
        <p:nvSpPr>
          <p:cNvPr id="11" name="AutoShape 9"/>
          <p:cNvSpPr>
            <a:spLocks noChangeArrowheads="1"/>
          </p:cNvSpPr>
          <p:nvPr/>
        </p:nvSpPr>
        <p:spPr bwMode="auto">
          <a:xfrm>
            <a:off x="6807200" y="1143000"/>
            <a:ext cx="1866900" cy="1854200"/>
          </a:xfrm>
          <a:prstGeom prst="irregularSeal1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t-BR" sz="1400" b="1" dirty="0">
                <a:latin typeface="Verdana" pitchFamily="34" charset="0"/>
              </a:rPr>
              <a:t>Maturidade</a:t>
            </a:r>
          </a:p>
          <a:p>
            <a:pPr algn="ctr"/>
            <a:r>
              <a:rPr lang="pt-BR" sz="1400" b="1" dirty="0">
                <a:latin typeface="Verdana" pitchFamily="34" charset="0"/>
              </a:rPr>
              <a:t>Data Center</a:t>
            </a:r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7896225" y="6318250"/>
            <a:ext cx="6191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t-BR" sz="1000">
                <a:latin typeface="Verdana" pitchFamily="34" charset="0"/>
              </a:rPr>
              <a:t>Tempo</a:t>
            </a:r>
          </a:p>
        </p:txBody>
      </p:sp>
      <p:sp>
        <p:nvSpPr>
          <p:cNvPr id="14" name="Text Box 12"/>
          <p:cNvSpPr txBox="1">
            <a:spLocks noChangeArrowheads="1"/>
          </p:cNvSpPr>
          <p:nvPr/>
        </p:nvSpPr>
        <p:spPr bwMode="auto">
          <a:xfrm rot="19752646">
            <a:off x="4970463" y="5834063"/>
            <a:ext cx="6746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pt-BR" sz="1000" b="1">
                <a:latin typeface="Verdana" pitchFamily="34" charset="0"/>
              </a:rPr>
              <a:t>Gestão</a:t>
            </a:r>
          </a:p>
        </p:txBody>
      </p:sp>
      <p:sp>
        <p:nvSpPr>
          <p:cNvPr id="15" name="Text Box 13"/>
          <p:cNvSpPr txBox="1">
            <a:spLocks noChangeArrowheads="1"/>
          </p:cNvSpPr>
          <p:nvPr/>
        </p:nvSpPr>
        <p:spPr bwMode="auto">
          <a:xfrm rot="19892795">
            <a:off x="3937000" y="4119563"/>
            <a:ext cx="8985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pt-BR" sz="1000" b="1">
                <a:latin typeface="Verdana" pitchFamily="34" charset="0"/>
              </a:rPr>
              <a:t>Processos</a:t>
            </a:r>
          </a:p>
        </p:txBody>
      </p:sp>
      <p:sp>
        <p:nvSpPr>
          <p:cNvPr id="16" name="Text Box 14"/>
          <p:cNvSpPr txBox="1">
            <a:spLocks noChangeArrowheads="1"/>
          </p:cNvSpPr>
          <p:nvPr/>
        </p:nvSpPr>
        <p:spPr bwMode="auto">
          <a:xfrm rot="19943517">
            <a:off x="2471738" y="2441575"/>
            <a:ext cx="75723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pt-BR" sz="1000" b="1">
                <a:latin typeface="Verdana" pitchFamily="34" charset="0"/>
              </a:rPr>
              <a:t>Pessoas</a:t>
            </a:r>
          </a:p>
        </p:txBody>
      </p:sp>
      <p:sp>
        <p:nvSpPr>
          <p:cNvPr id="17" name="Line 15"/>
          <p:cNvSpPr>
            <a:spLocks noChangeShapeType="1"/>
          </p:cNvSpPr>
          <p:nvPr/>
        </p:nvSpPr>
        <p:spPr bwMode="auto">
          <a:xfrm>
            <a:off x="1574800" y="2387600"/>
            <a:ext cx="3022600" cy="4114800"/>
          </a:xfrm>
          <a:prstGeom prst="line">
            <a:avLst/>
          </a:prstGeom>
          <a:noFill/>
          <a:ln w="28575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pt-BR"/>
          </a:p>
        </p:txBody>
      </p:sp>
      <p:sp>
        <p:nvSpPr>
          <p:cNvPr id="18" name="Line 16"/>
          <p:cNvSpPr>
            <a:spLocks noChangeShapeType="1"/>
          </p:cNvSpPr>
          <p:nvPr/>
        </p:nvSpPr>
        <p:spPr bwMode="auto">
          <a:xfrm>
            <a:off x="4038600" y="1473200"/>
            <a:ext cx="3022600" cy="4114800"/>
          </a:xfrm>
          <a:prstGeom prst="line">
            <a:avLst/>
          </a:prstGeom>
          <a:noFill/>
          <a:ln w="28575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pt-BR"/>
          </a:p>
        </p:txBody>
      </p:sp>
      <p:sp>
        <p:nvSpPr>
          <p:cNvPr id="19" name="Text Box 17"/>
          <p:cNvSpPr txBox="1">
            <a:spLocks noChangeArrowheads="1"/>
          </p:cNvSpPr>
          <p:nvPr/>
        </p:nvSpPr>
        <p:spPr bwMode="auto">
          <a:xfrm>
            <a:off x="720725" y="2889250"/>
            <a:ext cx="10223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pt-BR" sz="1000" b="1">
                <a:latin typeface="Verdana" pitchFamily="34" charset="0"/>
              </a:rPr>
              <a:t>Curto Prazo</a:t>
            </a:r>
          </a:p>
          <a:p>
            <a:pPr algn="ctr"/>
            <a:r>
              <a:rPr lang="pt-BR" sz="1000">
                <a:latin typeface="Verdana" pitchFamily="34" charset="0"/>
              </a:rPr>
              <a:t>&lt;= 6 meses</a:t>
            </a:r>
          </a:p>
        </p:txBody>
      </p:sp>
      <p:sp>
        <p:nvSpPr>
          <p:cNvPr id="20" name="Text Box 18"/>
          <p:cNvSpPr txBox="1">
            <a:spLocks noChangeArrowheads="1"/>
          </p:cNvSpPr>
          <p:nvPr/>
        </p:nvSpPr>
        <p:spPr bwMode="auto">
          <a:xfrm>
            <a:off x="2181225" y="1530350"/>
            <a:ext cx="1055688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t-BR" sz="1000" b="1">
                <a:latin typeface="Verdana" pitchFamily="34" charset="0"/>
              </a:rPr>
              <a:t>Médio Prazo</a:t>
            </a:r>
          </a:p>
          <a:p>
            <a:pPr>
              <a:buFont typeface="Wingdings" pitchFamily="2" charset="2"/>
              <a:buNone/>
            </a:pPr>
            <a:r>
              <a:rPr lang="pt-BR" sz="1000">
                <a:latin typeface="Verdana" pitchFamily="34" charset="0"/>
              </a:rPr>
              <a:t>&gt; 6 meses</a:t>
            </a:r>
          </a:p>
          <a:p>
            <a:pPr>
              <a:buFont typeface="Wingdings" pitchFamily="2" charset="2"/>
              <a:buNone/>
            </a:pPr>
            <a:r>
              <a:rPr lang="pt-BR" sz="1000">
                <a:latin typeface="Verdana" pitchFamily="34" charset="0"/>
              </a:rPr>
              <a:t>&lt;= 12 meses</a:t>
            </a:r>
          </a:p>
        </p:txBody>
      </p:sp>
      <p:sp>
        <p:nvSpPr>
          <p:cNvPr id="21" name="Text Box 19"/>
          <p:cNvSpPr txBox="1">
            <a:spLocks noChangeArrowheads="1"/>
          </p:cNvSpPr>
          <p:nvPr/>
        </p:nvSpPr>
        <p:spPr bwMode="auto">
          <a:xfrm>
            <a:off x="5216525" y="1531927"/>
            <a:ext cx="1066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t-BR" sz="1000" b="1" dirty="0">
                <a:latin typeface="Verdana" pitchFamily="34" charset="0"/>
              </a:rPr>
              <a:t>Longo Prazo</a:t>
            </a:r>
          </a:p>
          <a:p>
            <a:pPr>
              <a:buFont typeface="Wingdings" pitchFamily="2" charset="2"/>
              <a:buNone/>
            </a:pPr>
            <a:r>
              <a:rPr lang="pt-BR" sz="1000" dirty="0">
                <a:latin typeface="Verdana" pitchFamily="34" charset="0"/>
              </a:rPr>
              <a:t>&gt; 12 meses</a:t>
            </a:r>
          </a:p>
        </p:txBody>
      </p:sp>
      <p:sp>
        <p:nvSpPr>
          <p:cNvPr id="22" name="Oval 20"/>
          <p:cNvSpPr>
            <a:spLocks noChangeArrowheads="1"/>
          </p:cNvSpPr>
          <p:nvPr/>
        </p:nvSpPr>
        <p:spPr bwMode="auto">
          <a:xfrm>
            <a:off x="901700" y="5838825"/>
            <a:ext cx="865188" cy="476071"/>
          </a:xfrm>
          <a:prstGeom prst="ellipse">
            <a:avLst/>
          </a:prstGeom>
          <a:solidFill>
            <a:srgbClr val="FFCC99"/>
          </a:solidFill>
          <a:ln w="9525" algn="ctr">
            <a:noFill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pt-BR" sz="800" dirty="0">
                <a:latin typeface="Arial" pitchFamily="34" charset="0"/>
                <a:cs typeface="Arial" pitchFamily="34" charset="0"/>
              </a:rPr>
              <a:t>Gestão Mudança</a:t>
            </a:r>
          </a:p>
        </p:txBody>
      </p:sp>
      <p:sp>
        <p:nvSpPr>
          <p:cNvPr id="23" name="Oval 21"/>
          <p:cNvSpPr>
            <a:spLocks noChangeArrowheads="1"/>
          </p:cNvSpPr>
          <p:nvPr/>
        </p:nvSpPr>
        <p:spPr bwMode="auto">
          <a:xfrm>
            <a:off x="4511675" y="4433888"/>
            <a:ext cx="1144588" cy="438150"/>
          </a:xfrm>
          <a:prstGeom prst="ellipse">
            <a:avLst/>
          </a:prstGeom>
          <a:solidFill>
            <a:srgbClr val="CCFFCC"/>
          </a:solidFill>
          <a:ln w="9525" algn="ctr">
            <a:noFill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pt-BR" sz="800">
                <a:latin typeface="Verdana" pitchFamily="34" charset="0"/>
              </a:rPr>
              <a:t>Revisão Contratos</a:t>
            </a:r>
          </a:p>
        </p:txBody>
      </p:sp>
      <p:sp>
        <p:nvSpPr>
          <p:cNvPr id="24" name="Oval 22"/>
          <p:cNvSpPr>
            <a:spLocks noChangeArrowheads="1"/>
          </p:cNvSpPr>
          <p:nvPr/>
        </p:nvSpPr>
        <p:spPr bwMode="auto">
          <a:xfrm>
            <a:off x="608013" y="4810125"/>
            <a:ext cx="1166812" cy="438150"/>
          </a:xfrm>
          <a:prstGeom prst="ellipse">
            <a:avLst/>
          </a:prstGeom>
          <a:solidFill>
            <a:srgbClr val="FFCC99"/>
          </a:solidFill>
          <a:ln w="9525" algn="ctr">
            <a:noFill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pt-BR" sz="800">
                <a:latin typeface="Verdana" pitchFamily="34" charset="0"/>
              </a:rPr>
              <a:t>Camada Inteligência</a:t>
            </a:r>
          </a:p>
        </p:txBody>
      </p:sp>
      <p:sp>
        <p:nvSpPr>
          <p:cNvPr id="25" name="Oval 23"/>
          <p:cNvSpPr>
            <a:spLocks noChangeArrowheads="1"/>
          </p:cNvSpPr>
          <p:nvPr/>
        </p:nvSpPr>
        <p:spPr bwMode="auto">
          <a:xfrm>
            <a:off x="2576513" y="5226050"/>
            <a:ext cx="1179512" cy="438150"/>
          </a:xfrm>
          <a:prstGeom prst="ellipse">
            <a:avLst/>
          </a:prstGeom>
          <a:solidFill>
            <a:srgbClr val="FFCC99"/>
          </a:solidFill>
          <a:ln w="9525" algn="ctr">
            <a:noFill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pt-BR" sz="800">
                <a:latin typeface="Verdana" pitchFamily="34" charset="0"/>
              </a:rPr>
              <a:t>Gestão Problemas</a:t>
            </a:r>
          </a:p>
        </p:txBody>
      </p:sp>
      <p:sp>
        <p:nvSpPr>
          <p:cNvPr id="26" name="Oval 24"/>
          <p:cNvSpPr>
            <a:spLocks noChangeArrowheads="1"/>
          </p:cNvSpPr>
          <p:nvPr/>
        </p:nvSpPr>
        <p:spPr bwMode="auto">
          <a:xfrm>
            <a:off x="1457325" y="5159375"/>
            <a:ext cx="1027113" cy="649188"/>
          </a:xfrm>
          <a:prstGeom prst="ellipse">
            <a:avLst/>
          </a:prstGeom>
          <a:solidFill>
            <a:srgbClr val="FFCC99"/>
          </a:solidFill>
          <a:ln w="9525" algn="ctr">
            <a:noFill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pt-BR" sz="800" dirty="0">
                <a:latin typeface="Arial" pitchFamily="34" charset="0"/>
                <a:cs typeface="Arial" pitchFamily="34" charset="0"/>
              </a:rPr>
              <a:t>Ferramenta Incidentes Padrão</a:t>
            </a:r>
          </a:p>
        </p:txBody>
      </p:sp>
      <p:sp>
        <p:nvSpPr>
          <p:cNvPr id="27" name="Oval 25"/>
          <p:cNvSpPr>
            <a:spLocks noChangeArrowheads="1"/>
          </p:cNvSpPr>
          <p:nvPr/>
        </p:nvSpPr>
        <p:spPr bwMode="auto">
          <a:xfrm>
            <a:off x="4946650" y="4899025"/>
            <a:ext cx="1212850" cy="438150"/>
          </a:xfrm>
          <a:prstGeom prst="ellipse">
            <a:avLst/>
          </a:prstGeom>
          <a:solidFill>
            <a:srgbClr val="CCFFCC"/>
          </a:solidFill>
          <a:ln w="9525" algn="ctr">
            <a:noFill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pt-BR" sz="800">
                <a:latin typeface="Verdana" pitchFamily="34" charset="0"/>
              </a:rPr>
              <a:t>Gestão Configuração</a:t>
            </a:r>
          </a:p>
        </p:txBody>
      </p:sp>
      <p:sp>
        <p:nvSpPr>
          <p:cNvPr id="28" name="Oval 26"/>
          <p:cNvSpPr>
            <a:spLocks noChangeArrowheads="1"/>
          </p:cNvSpPr>
          <p:nvPr/>
        </p:nvSpPr>
        <p:spPr bwMode="auto">
          <a:xfrm>
            <a:off x="5480050" y="4079875"/>
            <a:ext cx="1114425" cy="479425"/>
          </a:xfrm>
          <a:prstGeom prst="ellipse">
            <a:avLst/>
          </a:prstGeom>
          <a:solidFill>
            <a:srgbClr val="99CCFF"/>
          </a:solidFill>
          <a:ln w="9525" algn="ctr">
            <a:noFill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pt-BR" sz="900" dirty="0">
                <a:latin typeface="Verdana" pitchFamily="34" charset="0"/>
              </a:rPr>
              <a:t>Fase I ITIL </a:t>
            </a:r>
            <a:r>
              <a:rPr lang="pt-BR" sz="900" dirty="0" err="1">
                <a:latin typeface="Verdana" pitchFamily="34" charset="0"/>
              </a:rPr>
              <a:t>Tool</a:t>
            </a:r>
            <a:endParaRPr lang="pt-BR" sz="900" dirty="0">
              <a:latin typeface="Verdana" pitchFamily="34" charset="0"/>
            </a:endParaRPr>
          </a:p>
        </p:txBody>
      </p:sp>
      <p:sp>
        <p:nvSpPr>
          <p:cNvPr id="29" name="Oval 27"/>
          <p:cNvSpPr>
            <a:spLocks noChangeArrowheads="1"/>
          </p:cNvSpPr>
          <p:nvPr/>
        </p:nvSpPr>
        <p:spPr bwMode="auto">
          <a:xfrm>
            <a:off x="3430588" y="5732463"/>
            <a:ext cx="928687" cy="438150"/>
          </a:xfrm>
          <a:prstGeom prst="ellipse">
            <a:avLst/>
          </a:prstGeom>
          <a:solidFill>
            <a:srgbClr val="FFCC99"/>
          </a:solidFill>
          <a:ln w="9525" algn="ctr">
            <a:noFill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pt-BR" sz="800">
                <a:latin typeface="Verdana" pitchFamily="34" charset="0"/>
              </a:rPr>
              <a:t>Portal Clientes</a:t>
            </a:r>
          </a:p>
        </p:txBody>
      </p:sp>
      <p:sp>
        <p:nvSpPr>
          <p:cNvPr id="30" name="Oval 28"/>
          <p:cNvSpPr>
            <a:spLocks noChangeArrowheads="1"/>
          </p:cNvSpPr>
          <p:nvPr/>
        </p:nvSpPr>
        <p:spPr bwMode="auto">
          <a:xfrm>
            <a:off x="2033588" y="4735513"/>
            <a:ext cx="1154112" cy="438150"/>
          </a:xfrm>
          <a:prstGeom prst="ellipse">
            <a:avLst/>
          </a:prstGeom>
          <a:solidFill>
            <a:srgbClr val="FFCC99"/>
          </a:solidFill>
          <a:ln w="9525" algn="ctr">
            <a:noFill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pt-BR" sz="800">
                <a:latin typeface="Verdana" pitchFamily="34" charset="0"/>
              </a:rPr>
              <a:t>Monitoração Consolidada</a:t>
            </a:r>
          </a:p>
        </p:txBody>
      </p:sp>
      <p:sp>
        <p:nvSpPr>
          <p:cNvPr id="32" name="Text Box 30"/>
          <p:cNvSpPr txBox="1">
            <a:spLocks noChangeArrowheads="1"/>
          </p:cNvSpPr>
          <p:nvPr/>
        </p:nvSpPr>
        <p:spPr bwMode="auto">
          <a:xfrm>
            <a:off x="441325" y="6559550"/>
            <a:ext cx="858838" cy="244475"/>
          </a:xfrm>
          <a:prstGeom prst="rect">
            <a:avLst/>
          </a:prstGeom>
          <a:solidFill>
            <a:srgbClr val="FFCC99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t-BR" sz="1000">
                <a:latin typeface="Verdana" pitchFamily="34" charset="0"/>
              </a:rPr>
              <a:t>D0=Jul/06</a:t>
            </a:r>
          </a:p>
        </p:txBody>
      </p:sp>
      <p:sp>
        <p:nvSpPr>
          <p:cNvPr id="33" name="Text Box 31"/>
          <p:cNvSpPr txBox="1">
            <a:spLocks noChangeArrowheads="1"/>
          </p:cNvSpPr>
          <p:nvPr/>
        </p:nvSpPr>
        <p:spPr bwMode="auto">
          <a:xfrm>
            <a:off x="4200525" y="6559550"/>
            <a:ext cx="927100" cy="244475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t-BR" sz="1000">
                <a:latin typeface="Verdana" pitchFamily="34" charset="0"/>
              </a:rPr>
              <a:t>D1=Dez/06</a:t>
            </a:r>
          </a:p>
        </p:txBody>
      </p:sp>
      <p:sp>
        <p:nvSpPr>
          <p:cNvPr id="34" name="Text Box 32"/>
          <p:cNvSpPr txBox="1">
            <a:spLocks noChangeArrowheads="1"/>
          </p:cNvSpPr>
          <p:nvPr/>
        </p:nvSpPr>
        <p:spPr bwMode="auto">
          <a:xfrm>
            <a:off x="6905625" y="6559550"/>
            <a:ext cx="858838" cy="244475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t-BR" sz="1000" dirty="0">
                <a:latin typeface="Verdana" pitchFamily="34" charset="0"/>
              </a:rPr>
              <a:t>D2=Jul/07</a:t>
            </a:r>
          </a:p>
        </p:txBody>
      </p:sp>
      <p:sp>
        <p:nvSpPr>
          <p:cNvPr id="35" name="Oval 33"/>
          <p:cNvSpPr>
            <a:spLocks noChangeArrowheads="1"/>
          </p:cNvSpPr>
          <p:nvPr/>
        </p:nvSpPr>
        <p:spPr bwMode="auto">
          <a:xfrm>
            <a:off x="1912938" y="5713413"/>
            <a:ext cx="1298575" cy="649188"/>
          </a:xfrm>
          <a:prstGeom prst="ellipse">
            <a:avLst/>
          </a:prstGeom>
          <a:solidFill>
            <a:srgbClr val="FFCC99"/>
          </a:solidFill>
          <a:ln w="9525" algn="ctr">
            <a:noFill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pt-BR" sz="800" dirty="0">
                <a:latin typeface="Arial" pitchFamily="34" charset="0"/>
                <a:cs typeface="Arial" pitchFamily="34" charset="0"/>
              </a:rPr>
              <a:t>Ferramenta Monitoramento Padrão</a:t>
            </a:r>
          </a:p>
        </p:txBody>
      </p:sp>
      <p:sp>
        <p:nvSpPr>
          <p:cNvPr id="36" name="Oval 34"/>
          <p:cNvSpPr>
            <a:spLocks noChangeArrowheads="1"/>
          </p:cNvSpPr>
          <p:nvPr/>
        </p:nvSpPr>
        <p:spPr bwMode="auto">
          <a:xfrm>
            <a:off x="3905250" y="5208588"/>
            <a:ext cx="1144588" cy="438150"/>
          </a:xfrm>
          <a:prstGeom prst="ellipse">
            <a:avLst/>
          </a:prstGeom>
          <a:solidFill>
            <a:srgbClr val="CCFFCC"/>
          </a:solidFill>
          <a:ln w="9525" algn="ctr">
            <a:noFill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pt-BR" sz="800">
                <a:latin typeface="Verdana" pitchFamily="34" charset="0"/>
              </a:rPr>
              <a:t>Gestão Capacidade</a:t>
            </a:r>
          </a:p>
        </p:txBody>
      </p:sp>
      <p:sp>
        <p:nvSpPr>
          <p:cNvPr id="37" name="Oval 35"/>
          <p:cNvSpPr>
            <a:spLocks noChangeArrowheads="1"/>
          </p:cNvSpPr>
          <p:nvPr/>
        </p:nvSpPr>
        <p:spPr bwMode="auto">
          <a:xfrm>
            <a:off x="3046413" y="3076575"/>
            <a:ext cx="1201737" cy="438150"/>
          </a:xfrm>
          <a:prstGeom prst="ellipse">
            <a:avLst/>
          </a:prstGeom>
          <a:solidFill>
            <a:srgbClr val="CCFFCC"/>
          </a:solidFill>
          <a:ln w="9525" algn="ctr">
            <a:noFill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pt-BR" sz="800">
                <a:latin typeface="Verdana" pitchFamily="34" charset="0"/>
              </a:rPr>
              <a:t>Certificação ITIL</a:t>
            </a:r>
          </a:p>
        </p:txBody>
      </p:sp>
      <p:sp>
        <p:nvSpPr>
          <p:cNvPr id="38" name="Oval 36"/>
          <p:cNvSpPr>
            <a:spLocks noChangeArrowheads="1"/>
          </p:cNvSpPr>
          <p:nvPr/>
        </p:nvSpPr>
        <p:spPr bwMode="auto">
          <a:xfrm>
            <a:off x="3238500" y="4665663"/>
            <a:ext cx="1309688" cy="476071"/>
          </a:xfrm>
          <a:prstGeom prst="ellipse">
            <a:avLst/>
          </a:prstGeom>
          <a:solidFill>
            <a:srgbClr val="CCFFCC"/>
          </a:solidFill>
          <a:ln w="9525" algn="ctr">
            <a:noFill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pt-BR" sz="800" dirty="0">
                <a:latin typeface="Arial" pitchFamily="34" charset="0"/>
                <a:cs typeface="Arial" pitchFamily="34" charset="0"/>
              </a:rPr>
              <a:t>Gestão Disponibilidade</a:t>
            </a:r>
          </a:p>
        </p:txBody>
      </p:sp>
      <p:sp>
        <p:nvSpPr>
          <p:cNvPr id="39" name="Oval 37"/>
          <p:cNvSpPr>
            <a:spLocks noChangeArrowheads="1"/>
          </p:cNvSpPr>
          <p:nvPr/>
        </p:nvSpPr>
        <p:spPr bwMode="auto">
          <a:xfrm>
            <a:off x="5375275" y="3411538"/>
            <a:ext cx="1114425" cy="479425"/>
          </a:xfrm>
          <a:prstGeom prst="ellipse">
            <a:avLst/>
          </a:prstGeom>
          <a:solidFill>
            <a:srgbClr val="99CCFF"/>
          </a:solidFill>
          <a:ln w="9525" algn="ctr">
            <a:noFill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pt-BR" sz="900">
                <a:latin typeface="Verdana" pitchFamily="34" charset="0"/>
              </a:rPr>
              <a:t>Fase II ITIL Tool</a:t>
            </a:r>
          </a:p>
        </p:txBody>
      </p:sp>
      <p:sp>
        <p:nvSpPr>
          <p:cNvPr id="40" name="Oval 38"/>
          <p:cNvSpPr>
            <a:spLocks noChangeArrowheads="1"/>
          </p:cNvSpPr>
          <p:nvPr/>
        </p:nvSpPr>
        <p:spPr bwMode="auto">
          <a:xfrm>
            <a:off x="5289550" y="2787650"/>
            <a:ext cx="1114425" cy="479425"/>
          </a:xfrm>
          <a:prstGeom prst="ellipse">
            <a:avLst/>
          </a:prstGeom>
          <a:solidFill>
            <a:srgbClr val="99CCFF"/>
          </a:solidFill>
          <a:ln w="9525" algn="ctr">
            <a:noFill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pt-BR" sz="900">
                <a:latin typeface="Verdana" pitchFamily="34" charset="0"/>
              </a:rPr>
              <a:t>Fase III ITIL Tool</a:t>
            </a:r>
          </a:p>
        </p:txBody>
      </p:sp>
      <p:sp>
        <p:nvSpPr>
          <p:cNvPr id="41" name="Oval 39"/>
          <p:cNvSpPr>
            <a:spLocks noChangeArrowheads="1"/>
          </p:cNvSpPr>
          <p:nvPr/>
        </p:nvSpPr>
        <p:spPr bwMode="auto">
          <a:xfrm>
            <a:off x="5970588" y="2393950"/>
            <a:ext cx="1114425" cy="479425"/>
          </a:xfrm>
          <a:prstGeom prst="ellipse">
            <a:avLst/>
          </a:prstGeom>
          <a:solidFill>
            <a:srgbClr val="99CCFF"/>
          </a:solidFill>
          <a:ln w="9525" algn="ctr">
            <a:noFill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pt-BR" sz="900">
                <a:latin typeface="Verdana" pitchFamily="34" charset="0"/>
              </a:rPr>
              <a:t>Fase IV ITIL Tool</a:t>
            </a:r>
          </a:p>
        </p:txBody>
      </p:sp>
      <p:sp>
        <p:nvSpPr>
          <p:cNvPr id="42" name="Oval 40"/>
          <p:cNvSpPr>
            <a:spLocks noChangeArrowheads="1"/>
          </p:cNvSpPr>
          <p:nvPr/>
        </p:nvSpPr>
        <p:spPr bwMode="auto">
          <a:xfrm>
            <a:off x="552450" y="5373688"/>
            <a:ext cx="865188" cy="438150"/>
          </a:xfrm>
          <a:prstGeom prst="ellipse">
            <a:avLst/>
          </a:prstGeom>
          <a:solidFill>
            <a:srgbClr val="FFCC99"/>
          </a:solidFill>
          <a:ln w="9525" algn="ctr">
            <a:noFill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pt-BR" sz="800">
                <a:latin typeface="Verdana" pitchFamily="34" charset="0"/>
              </a:rPr>
              <a:t>Gestão Release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Resultados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Tipos de mudanças</a:t>
            </a:r>
            <a:endParaRPr lang="pt-BR" dirty="0"/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2513954"/>
            <a:ext cx="5072066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86314" y="1729063"/>
            <a:ext cx="4371366" cy="24006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80279" y="4071942"/>
            <a:ext cx="4383154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3660" y="2500306"/>
            <a:ext cx="5147164" cy="401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Resultados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RESULTAO DAS mudanças</a:t>
            </a:r>
            <a:endParaRPr lang="pt-BR" dirty="0"/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52524" y="1700841"/>
            <a:ext cx="4291508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852524" y="4071943"/>
            <a:ext cx="4291508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Reconhecimento do Trabalho</a:t>
            </a:r>
            <a:endParaRPr lang="pt-BR" dirty="0"/>
          </a:p>
        </p:txBody>
      </p:sp>
      <p:sp>
        <p:nvSpPr>
          <p:cNvPr id="17" name="Espaço Reservado para Conteúdo 16"/>
          <p:cNvSpPr>
            <a:spLocks noGrp="1"/>
          </p:cNvSpPr>
          <p:nvPr>
            <p:ph idx="1"/>
          </p:nvPr>
        </p:nvSpPr>
        <p:spPr>
          <a:xfrm>
            <a:off x="214282" y="1775191"/>
            <a:ext cx="8229600" cy="4625609"/>
          </a:xfrm>
        </p:spPr>
        <p:txBody>
          <a:bodyPr/>
          <a:lstStyle/>
          <a:p>
            <a:r>
              <a:rPr lang="pt-BR" dirty="0" err="1" smtClean="0"/>
              <a:t>Info</a:t>
            </a:r>
            <a:r>
              <a:rPr lang="pt-BR" dirty="0" smtClean="0"/>
              <a:t> Exame:</a:t>
            </a:r>
          </a:p>
          <a:p>
            <a:pPr lvl="1"/>
            <a:r>
              <a:rPr lang="pt-BR" dirty="0" smtClean="0"/>
              <a:t>2006:</a:t>
            </a:r>
          </a:p>
          <a:p>
            <a:pPr lvl="2"/>
            <a:r>
              <a:rPr lang="pt-BR" dirty="0" smtClean="0"/>
              <a:t>Não ranqueado</a:t>
            </a:r>
          </a:p>
          <a:p>
            <a:pPr lvl="1"/>
            <a:r>
              <a:rPr lang="pt-BR" dirty="0" smtClean="0"/>
              <a:t>Maio/2007:</a:t>
            </a:r>
          </a:p>
          <a:p>
            <a:pPr lvl="2"/>
            <a:r>
              <a:rPr lang="pt-BR" dirty="0" smtClean="0"/>
              <a:t>9º Lugar</a:t>
            </a:r>
          </a:p>
        </p:txBody>
      </p:sp>
      <p:grpSp>
        <p:nvGrpSpPr>
          <p:cNvPr id="4" name="Grupo 19"/>
          <p:cNvGrpSpPr/>
          <p:nvPr/>
        </p:nvGrpSpPr>
        <p:grpSpPr>
          <a:xfrm>
            <a:off x="3214678" y="1643050"/>
            <a:ext cx="5786478" cy="5072074"/>
            <a:chOff x="4679354" y="2571768"/>
            <a:chExt cx="4393240" cy="3929066"/>
          </a:xfrm>
        </p:grpSpPr>
        <p:pic>
          <p:nvPicPr>
            <p:cNvPr id="18" name="Picture 4"/>
            <p:cNvPicPr>
              <a:picLocks noChangeAspect="1" noChangeArrowheads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4679354" y="2571768"/>
              <a:ext cx="4393240" cy="39290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9" name="Retângulo de cantos arredondados 18"/>
            <p:cNvSpPr/>
            <p:nvPr/>
          </p:nvSpPr>
          <p:spPr>
            <a:xfrm>
              <a:off x="5857884" y="6157292"/>
              <a:ext cx="2071702" cy="285752"/>
            </a:xfrm>
            <a:prstGeom prst="roundRect">
              <a:avLst/>
            </a:pr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Agenda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4797081"/>
          </a:xfrm>
        </p:spPr>
        <p:txBody>
          <a:bodyPr>
            <a:normAutofit fontScale="92500" lnSpcReduction="10000"/>
          </a:bodyPr>
          <a:lstStyle/>
          <a:p>
            <a:r>
              <a:rPr lang="pt-BR" dirty="0" smtClean="0"/>
              <a:t>Empreendedorismo </a:t>
            </a:r>
            <a:r>
              <a:rPr lang="pt-BR" dirty="0" smtClean="0">
                <a:sym typeface="Wingdings" pitchFamily="2" charset="2"/>
              </a:rPr>
              <a:t> Empresa</a:t>
            </a:r>
          </a:p>
          <a:p>
            <a:pPr lvl="1"/>
            <a:r>
              <a:rPr lang="pt-BR" dirty="0" smtClean="0">
                <a:sym typeface="Wingdings" pitchFamily="2" charset="2"/>
              </a:rPr>
              <a:t>Como abrir um negócio?</a:t>
            </a:r>
          </a:p>
          <a:p>
            <a:pPr lvl="1"/>
            <a:r>
              <a:rPr lang="pt-BR" dirty="0" smtClean="0">
                <a:sym typeface="Wingdings" pitchFamily="2" charset="2"/>
              </a:rPr>
              <a:t>Como começar a ganhar dinheiro? (</a:t>
            </a:r>
            <a:r>
              <a:rPr lang="en-US" i="1" dirty="0" smtClean="0">
                <a:sym typeface="Wingdings" pitchFamily="2" charset="2"/>
              </a:rPr>
              <a:t>Break Even</a:t>
            </a:r>
            <a:r>
              <a:rPr lang="pt-BR" dirty="0" smtClean="0">
                <a:sym typeface="Wingdings" pitchFamily="2" charset="2"/>
              </a:rPr>
              <a:t>)</a:t>
            </a:r>
          </a:p>
          <a:p>
            <a:pPr lvl="1"/>
            <a:r>
              <a:rPr lang="pt-BR" dirty="0" smtClean="0">
                <a:sym typeface="Wingdings" pitchFamily="2" charset="2"/>
              </a:rPr>
              <a:t>Como resgatar o investimento feito? (</a:t>
            </a:r>
            <a:r>
              <a:rPr lang="en-US" i="1" dirty="0" smtClean="0">
                <a:sym typeface="Wingdings" pitchFamily="2" charset="2"/>
              </a:rPr>
              <a:t>Pay Back</a:t>
            </a:r>
            <a:r>
              <a:rPr lang="pt-BR" dirty="0" smtClean="0">
                <a:sym typeface="Wingdings" pitchFamily="2" charset="2"/>
              </a:rPr>
              <a:t>)</a:t>
            </a:r>
          </a:p>
          <a:p>
            <a:pPr lvl="1"/>
            <a:r>
              <a:rPr lang="pt-BR" dirty="0" smtClean="0">
                <a:sym typeface="Wingdings" pitchFamily="2" charset="2"/>
              </a:rPr>
              <a:t>Como se manter no negócio?</a:t>
            </a:r>
          </a:p>
          <a:p>
            <a:pPr lvl="1"/>
            <a:r>
              <a:rPr lang="pt-BR" dirty="0" smtClean="0">
                <a:sym typeface="Wingdings" pitchFamily="2" charset="2"/>
              </a:rPr>
              <a:t>Como conquistar a liderança?</a:t>
            </a:r>
          </a:p>
          <a:p>
            <a:pPr lvl="3"/>
            <a:endParaRPr lang="pt-BR" dirty="0" smtClean="0">
              <a:sym typeface="Wingdings" pitchFamily="2" charset="2"/>
            </a:endParaRPr>
          </a:p>
          <a:p>
            <a:r>
              <a:rPr lang="pt-BR" dirty="0" smtClean="0"/>
              <a:t>Empregabilidade </a:t>
            </a:r>
            <a:r>
              <a:rPr lang="pt-BR" dirty="0" smtClean="0">
                <a:sym typeface="Wingdings" pitchFamily="2" charset="2"/>
              </a:rPr>
              <a:t> Pessoal</a:t>
            </a:r>
          </a:p>
          <a:p>
            <a:pPr lvl="1"/>
            <a:r>
              <a:rPr lang="pt-BR" dirty="0" smtClean="0">
                <a:sym typeface="Wingdings" pitchFamily="2" charset="2"/>
              </a:rPr>
              <a:t>Como entrar no mercado?</a:t>
            </a:r>
          </a:p>
          <a:p>
            <a:pPr lvl="1"/>
            <a:r>
              <a:rPr lang="pt-BR" dirty="0" smtClean="0">
                <a:sym typeface="Wingdings" pitchFamily="2" charset="2"/>
              </a:rPr>
              <a:t>Como ganhar dinheiro e resgatar o investimento?</a:t>
            </a:r>
          </a:p>
          <a:p>
            <a:pPr lvl="1"/>
            <a:r>
              <a:rPr lang="pt-BR" dirty="0" smtClean="0">
                <a:sym typeface="Wingdings" pitchFamily="2" charset="2"/>
              </a:rPr>
              <a:t>Como se manter e crescer no mercado?</a:t>
            </a:r>
          </a:p>
        </p:txBody>
      </p:sp>
      <p:pic>
        <p:nvPicPr>
          <p:cNvPr id="24580" name="Picture 4" descr="C:\Documents and Settings\marciorm\Configurações locais\Temporary Internet Files\Content.IE5\BJUP0J1Y\MPj04022240000[1]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539135" y="3643314"/>
            <a:ext cx="2492516" cy="2000264"/>
          </a:xfrm>
          <a:prstGeom prst="rect">
            <a:avLst/>
          </a:prstGeom>
          <a:noFill/>
        </p:spPr>
      </p:pic>
      <p:pic>
        <p:nvPicPr>
          <p:cNvPr id="24584" name="Picture 8" descr="C:\Documents and Settings\marciorm\Configurações locais\Temporary Internet Files\Content.IE5\BJUP0J1Y\MPj04023430000[1]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429520" y="1494998"/>
            <a:ext cx="1625874" cy="1300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Como entrar no mercado?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4868519"/>
          </a:xfrm>
        </p:spPr>
        <p:txBody>
          <a:bodyPr>
            <a:normAutofit/>
          </a:bodyPr>
          <a:lstStyle/>
          <a:p>
            <a:r>
              <a:rPr lang="pt-BR" dirty="0" smtClean="0"/>
              <a:t>Formando a Competência necessária:</a:t>
            </a:r>
          </a:p>
          <a:p>
            <a:pPr lvl="1"/>
            <a:r>
              <a:rPr lang="pt-BR" dirty="0" smtClean="0"/>
              <a:t>Conhecimentos + Habilidades + Atitudes</a:t>
            </a:r>
          </a:p>
          <a:p>
            <a:r>
              <a:rPr lang="pt-BR" dirty="0" smtClean="0"/>
              <a:t>Conhecimento:</a:t>
            </a:r>
          </a:p>
          <a:p>
            <a:pPr lvl="1"/>
            <a:r>
              <a:rPr lang="pt-BR" dirty="0" smtClean="0"/>
              <a:t>Graduação</a:t>
            </a:r>
          </a:p>
          <a:p>
            <a:pPr lvl="1"/>
            <a:r>
              <a:rPr lang="pt-BR" dirty="0" smtClean="0"/>
              <a:t>Especialização x Mestrado x Doutorado</a:t>
            </a:r>
          </a:p>
          <a:p>
            <a:r>
              <a:rPr lang="pt-BR" dirty="0" smtClean="0"/>
              <a:t>Habilidades:</a:t>
            </a:r>
          </a:p>
          <a:p>
            <a:pPr lvl="1"/>
            <a:r>
              <a:rPr lang="pt-BR" dirty="0" smtClean="0"/>
              <a:t>Estágio, </a:t>
            </a:r>
            <a:r>
              <a:rPr lang="en-US" i="1" dirty="0" smtClean="0"/>
              <a:t>Trainee</a:t>
            </a:r>
            <a:r>
              <a:rPr lang="pt-BR" dirty="0" smtClean="0"/>
              <a:t>, Júnior e Certificação</a:t>
            </a:r>
          </a:p>
          <a:p>
            <a:r>
              <a:rPr lang="pt-BR" dirty="0" smtClean="0"/>
              <a:t>Atitudes:</a:t>
            </a:r>
          </a:p>
          <a:p>
            <a:pPr lvl="1"/>
            <a:r>
              <a:rPr lang="pt-BR" dirty="0" smtClean="0"/>
              <a:t>Conheça a si mesmo </a:t>
            </a:r>
            <a:r>
              <a:rPr lang="pt-BR" dirty="0" smtClean="0">
                <a:sym typeface="Wingdings"/>
              </a:rPr>
              <a:t> Erre  Melhore</a:t>
            </a:r>
            <a:endParaRPr lang="pt-BR" dirty="0" smtClean="0"/>
          </a:p>
        </p:txBody>
      </p:sp>
      <p:pic>
        <p:nvPicPr>
          <p:cNvPr id="3074" name="Picture 2" descr="C:\Documents and Settings\marciorm\Configurações locais\Temporary Internet Files\Content.IE5\5TZPZC40\MPj04100530000[1]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018472" y="3000372"/>
            <a:ext cx="1982683" cy="2000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Carreira Profissional</a:t>
            </a:r>
            <a:endParaRPr lang="pt-BR" dirty="0"/>
          </a:p>
        </p:txBody>
      </p:sp>
      <p:cxnSp>
        <p:nvCxnSpPr>
          <p:cNvPr id="5" name="Conector de seta reta 4"/>
          <p:cNvCxnSpPr/>
          <p:nvPr/>
        </p:nvCxnSpPr>
        <p:spPr>
          <a:xfrm rot="5400000">
            <a:off x="-999767" y="4572405"/>
            <a:ext cx="3571106" cy="1588"/>
          </a:xfrm>
          <a:prstGeom prst="straightConnector1">
            <a:avLst/>
          </a:prstGeom>
          <a:ln w="12700">
            <a:solidFill>
              <a:schemeClr val="accent2">
                <a:lumMod val="50000"/>
              </a:schemeClr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ector de seta reta 6"/>
          <p:cNvCxnSpPr/>
          <p:nvPr/>
        </p:nvCxnSpPr>
        <p:spPr>
          <a:xfrm>
            <a:off x="500034" y="6084348"/>
            <a:ext cx="8072494" cy="1588"/>
          </a:xfrm>
          <a:prstGeom prst="straightConnector1">
            <a:avLst/>
          </a:prstGeom>
          <a:ln w="12700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orma livre 7"/>
          <p:cNvSpPr/>
          <p:nvPr/>
        </p:nvSpPr>
        <p:spPr>
          <a:xfrm>
            <a:off x="1028900" y="3648935"/>
            <a:ext cx="6728347" cy="2422477"/>
          </a:xfrm>
          <a:custGeom>
            <a:avLst/>
            <a:gdLst>
              <a:gd name="connsiteX0" fmla="*/ 0 w 6728347"/>
              <a:gd name="connsiteY0" fmla="*/ 2422477 h 2422477"/>
              <a:gd name="connsiteX1" fmla="*/ 1173708 w 6728347"/>
              <a:gd name="connsiteY1" fmla="*/ 2204113 h 2422477"/>
              <a:gd name="connsiteX2" fmla="*/ 1733266 w 6728347"/>
              <a:gd name="connsiteY2" fmla="*/ 1876567 h 2422477"/>
              <a:gd name="connsiteX3" fmla="*/ 2565779 w 6728347"/>
              <a:gd name="connsiteY3" fmla="*/ 825689 h 2422477"/>
              <a:gd name="connsiteX4" fmla="*/ 3425588 w 6728347"/>
              <a:gd name="connsiteY4" fmla="*/ 279779 h 2422477"/>
              <a:gd name="connsiteX5" fmla="*/ 5254388 w 6728347"/>
              <a:gd name="connsiteY5" fmla="*/ 225188 h 2422477"/>
              <a:gd name="connsiteX6" fmla="*/ 6127845 w 6728347"/>
              <a:gd name="connsiteY6" fmla="*/ 1630907 h 2422477"/>
              <a:gd name="connsiteX7" fmla="*/ 6728347 w 6728347"/>
              <a:gd name="connsiteY7" fmla="*/ 2367886 h 2422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728347" h="2422477">
                <a:moveTo>
                  <a:pt x="0" y="2422477"/>
                </a:moveTo>
                <a:cubicBezTo>
                  <a:pt x="442415" y="2358787"/>
                  <a:pt x="884830" y="2295098"/>
                  <a:pt x="1173708" y="2204113"/>
                </a:cubicBezTo>
                <a:cubicBezTo>
                  <a:pt x="1462586" y="2113128"/>
                  <a:pt x="1501254" y="2106304"/>
                  <a:pt x="1733266" y="1876567"/>
                </a:cubicBezTo>
                <a:cubicBezTo>
                  <a:pt x="1965278" y="1646830"/>
                  <a:pt x="2283725" y="1091820"/>
                  <a:pt x="2565779" y="825689"/>
                </a:cubicBezTo>
                <a:cubicBezTo>
                  <a:pt x="2847833" y="559558"/>
                  <a:pt x="2977487" y="379862"/>
                  <a:pt x="3425588" y="279779"/>
                </a:cubicBezTo>
                <a:cubicBezTo>
                  <a:pt x="3873689" y="179696"/>
                  <a:pt x="4804012" y="0"/>
                  <a:pt x="5254388" y="225188"/>
                </a:cubicBezTo>
                <a:cubicBezTo>
                  <a:pt x="5704764" y="450376"/>
                  <a:pt x="5882185" y="1273791"/>
                  <a:pt x="6127845" y="1630907"/>
                </a:cubicBezTo>
                <a:cubicBezTo>
                  <a:pt x="6373505" y="1988023"/>
                  <a:pt x="6437195" y="2256429"/>
                  <a:pt x="6728347" y="2367886"/>
                </a:cubicBezTo>
              </a:path>
            </a:pathLst>
          </a:custGeom>
          <a:ln w="127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2" name="Conector reto 11"/>
          <p:cNvCxnSpPr/>
          <p:nvPr/>
        </p:nvCxnSpPr>
        <p:spPr>
          <a:xfrm rot="5400000">
            <a:off x="1393406" y="5821776"/>
            <a:ext cx="643736" cy="1588"/>
          </a:xfrm>
          <a:prstGeom prst="line">
            <a:avLst/>
          </a:prstGeom>
          <a:ln w="127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to 12"/>
          <p:cNvCxnSpPr/>
          <p:nvPr/>
        </p:nvCxnSpPr>
        <p:spPr>
          <a:xfrm rot="5400000">
            <a:off x="1679555" y="5607065"/>
            <a:ext cx="1071570" cy="1588"/>
          </a:xfrm>
          <a:prstGeom prst="line">
            <a:avLst/>
          </a:prstGeom>
          <a:ln w="127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to 13"/>
          <p:cNvCxnSpPr/>
          <p:nvPr/>
        </p:nvCxnSpPr>
        <p:spPr>
          <a:xfrm rot="5400000">
            <a:off x="1771476" y="5214950"/>
            <a:ext cx="1857388" cy="1588"/>
          </a:xfrm>
          <a:prstGeom prst="line">
            <a:avLst/>
          </a:prstGeom>
          <a:ln w="127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to 15"/>
          <p:cNvCxnSpPr/>
          <p:nvPr/>
        </p:nvCxnSpPr>
        <p:spPr>
          <a:xfrm rot="5400000">
            <a:off x="2108183" y="4822041"/>
            <a:ext cx="2643206" cy="1588"/>
          </a:xfrm>
          <a:prstGeom prst="line">
            <a:avLst/>
          </a:prstGeom>
          <a:ln w="127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to 17"/>
          <p:cNvCxnSpPr/>
          <p:nvPr/>
        </p:nvCxnSpPr>
        <p:spPr>
          <a:xfrm rot="5400000">
            <a:off x="2963851" y="4678371"/>
            <a:ext cx="2928958" cy="1588"/>
          </a:xfrm>
          <a:prstGeom prst="line">
            <a:avLst/>
          </a:prstGeom>
          <a:ln w="127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ector reto 19"/>
          <p:cNvCxnSpPr/>
          <p:nvPr/>
        </p:nvCxnSpPr>
        <p:spPr>
          <a:xfrm rot="5400000">
            <a:off x="4678363" y="4679165"/>
            <a:ext cx="2928958" cy="1588"/>
          </a:xfrm>
          <a:prstGeom prst="line">
            <a:avLst/>
          </a:prstGeom>
          <a:ln w="127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CaixaDeTexto 24"/>
          <p:cNvSpPr txBox="1"/>
          <p:nvPr/>
        </p:nvSpPr>
        <p:spPr>
          <a:xfrm rot="16200000">
            <a:off x="656649" y="5201212"/>
            <a:ext cx="11991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Graduação</a:t>
            </a:r>
            <a:endParaRPr lang="pt-BR" dirty="0"/>
          </a:p>
        </p:txBody>
      </p:sp>
      <p:sp>
        <p:nvSpPr>
          <p:cNvPr id="26" name="CaixaDeTexto 25"/>
          <p:cNvSpPr txBox="1"/>
          <p:nvPr/>
        </p:nvSpPr>
        <p:spPr>
          <a:xfrm rot="16200000">
            <a:off x="1058997" y="4741608"/>
            <a:ext cx="17988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Estágio e </a:t>
            </a:r>
            <a:r>
              <a:rPr lang="en-US" dirty="0" smtClean="0"/>
              <a:t>Trainee</a:t>
            </a:r>
            <a:endParaRPr lang="en-US" dirty="0"/>
          </a:p>
        </p:txBody>
      </p:sp>
      <p:sp>
        <p:nvSpPr>
          <p:cNvPr id="28" name="CaixaDeTexto 27"/>
          <p:cNvSpPr txBox="1"/>
          <p:nvPr/>
        </p:nvSpPr>
        <p:spPr>
          <a:xfrm rot="16200000">
            <a:off x="2080039" y="5051563"/>
            <a:ext cx="756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Júnior</a:t>
            </a:r>
            <a:endParaRPr lang="pt-BR" dirty="0"/>
          </a:p>
        </p:txBody>
      </p:sp>
      <p:sp>
        <p:nvSpPr>
          <p:cNvPr id="29" name="CaixaDeTexto 28"/>
          <p:cNvSpPr txBox="1"/>
          <p:nvPr/>
        </p:nvSpPr>
        <p:spPr>
          <a:xfrm rot="16200000">
            <a:off x="2815257" y="4173468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Pleno</a:t>
            </a:r>
            <a:endParaRPr lang="pt-BR" dirty="0"/>
          </a:p>
        </p:txBody>
      </p:sp>
      <p:sp>
        <p:nvSpPr>
          <p:cNvPr id="30" name="CaixaDeTexto 29"/>
          <p:cNvSpPr txBox="1"/>
          <p:nvPr/>
        </p:nvSpPr>
        <p:spPr>
          <a:xfrm rot="16200000">
            <a:off x="3579555" y="3448610"/>
            <a:ext cx="782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Sênior</a:t>
            </a:r>
            <a:endParaRPr lang="pt-BR" dirty="0"/>
          </a:p>
        </p:txBody>
      </p:sp>
      <p:sp>
        <p:nvSpPr>
          <p:cNvPr id="31" name="CaixaDeTexto 30"/>
          <p:cNvSpPr txBox="1"/>
          <p:nvPr/>
        </p:nvSpPr>
        <p:spPr>
          <a:xfrm rot="16200000">
            <a:off x="4819762" y="3176696"/>
            <a:ext cx="849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Máster</a:t>
            </a:r>
            <a:endParaRPr lang="pt-BR" dirty="0"/>
          </a:p>
        </p:txBody>
      </p:sp>
      <p:sp>
        <p:nvSpPr>
          <p:cNvPr id="32" name="CaixaDeTexto 31"/>
          <p:cNvSpPr txBox="1"/>
          <p:nvPr/>
        </p:nvSpPr>
        <p:spPr>
          <a:xfrm rot="16200000">
            <a:off x="6441439" y="3891076"/>
            <a:ext cx="10929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Consultor</a:t>
            </a:r>
            <a:endParaRPr lang="pt-BR" dirty="0"/>
          </a:p>
        </p:txBody>
      </p:sp>
      <p:sp>
        <p:nvSpPr>
          <p:cNvPr id="33" name="CaixaDeTexto 32"/>
          <p:cNvSpPr txBox="1"/>
          <p:nvPr/>
        </p:nvSpPr>
        <p:spPr>
          <a:xfrm>
            <a:off x="1500166" y="6072206"/>
            <a:ext cx="7185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246063"/>
            <a:r>
              <a:rPr lang="pt-BR" dirty="0" smtClean="0"/>
              <a:t>22		24		26			30				38							50					60			Idade</a:t>
            </a:r>
            <a:endParaRPr lang="pt-BR" dirty="0"/>
          </a:p>
        </p:txBody>
      </p:sp>
      <p:sp>
        <p:nvSpPr>
          <p:cNvPr id="36" name="CaixaDeTexto 35"/>
          <p:cNvSpPr txBox="1"/>
          <p:nvPr/>
        </p:nvSpPr>
        <p:spPr>
          <a:xfrm rot="16200000">
            <a:off x="-169569" y="3362188"/>
            <a:ext cx="1478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Remuneração</a:t>
            </a:r>
            <a:endParaRPr lang="pt-BR" dirty="0"/>
          </a:p>
        </p:txBody>
      </p:sp>
      <p:pic>
        <p:nvPicPr>
          <p:cNvPr id="6146" name="Picture 2" descr="C:\Documents and Settings\marciorm\Configurações locais\Temporary Internet Files\Content.IE5\5TZPZC40\MPj04278250000[1]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1472" y="1571612"/>
            <a:ext cx="1113402" cy="1000108"/>
          </a:xfrm>
          <a:prstGeom prst="rect">
            <a:avLst/>
          </a:prstGeom>
          <a:noFill/>
        </p:spPr>
      </p:pic>
      <p:pic>
        <p:nvPicPr>
          <p:cNvPr id="6150" name="Picture 6" descr="C:\Documents and Settings\marciorm\Configurações locais\Temporary Internet Files\Content.IE5\HLS51HIF\MPj04222980000[1]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61780" y="1571612"/>
            <a:ext cx="667080" cy="1000132"/>
          </a:xfrm>
          <a:prstGeom prst="rect">
            <a:avLst/>
          </a:prstGeom>
          <a:noFill/>
        </p:spPr>
      </p:pic>
      <p:pic>
        <p:nvPicPr>
          <p:cNvPr id="6151" name="Picture 7" descr="C:\Documents and Settings\marciorm\Configurações locais\Temporary Internet Files\Content.IE5\MVCGZQVG\MPj04225890000[1]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500298" y="1571612"/>
            <a:ext cx="1500198" cy="999741"/>
          </a:xfrm>
          <a:prstGeom prst="rect">
            <a:avLst/>
          </a:prstGeom>
          <a:noFill/>
        </p:spPr>
      </p:pic>
      <p:pic>
        <p:nvPicPr>
          <p:cNvPr id="6153" name="Picture 9" descr="C:\Documents and Settings\marciorm\Configurações locais\Temporary Internet Files\Content.IE5\HLS51HIF\MPj04306370000[1]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071934" y="1571612"/>
            <a:ext cx="1000132" cy="1000132"/>
          </a:xfrm>
          <a:prstGeom prst="rect">
            <a:avLst/>
          </a:prstGeom>
          <a:noFill/>
        </p:spPr>
      </p:pic>
      <p:pic>
        <p:nvPicPr>
          <p:cNvPr id="6155" name="Picture 11" descr="C:\Documents and Settings\marciorm\Configurações locais\Temporary Internet Files\Content.IE5\5TZPZC40\MPj04317290000[1]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143504" y="1571612"/>
            <a:ext cx="1000132" cy="1000132"/>
          </a:xfrm>
          <a:prstGeom prst="rect">
            <a:avLst/>
          </a:prstGeom>
          <a:noFill/>
        </p:spPr>
      </p:pic>
      <p:pic>
        <p:nvPicPr>
          <p:cNvPr id="6156" name="Picture 12" descr="C:\Documents and Settings\marciorm\Configurações locais\Temporary Internet Files\Content.IE5\GIGGD1DC\MPj04317260000[1]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215074" y="1571612"/>
            <a:ext cx="1000132" cy="1000132"/>
          </a:xfrm>
          <a:prstGeom prst="rect">
            <a:avLst/>
          </a:prstGeom>
          <a:noFill/>
        </p:spPr>
      </p:pic>
      <p:pic>
        <p:nvPicPr>
          <p:cNvPr id="6160" name="Picture 16" descr="C:\Documents and Settings\marciorm\Configurações locais\Temporary Internet Files\Content.IE5\GIGGD1DC\MPj04226460000[1]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7286644" y="1571612"/>
            <a:ext cx="1490301" cy="1000132"/>
          </a:xfrm>
          <a:prstGeom prst="rect">
            <a:avLst/>
          </a:prstGeom>
          <a:noFill/>
        </p:spPr>
      </p:pic>
      <p:grpSp>
        <p:nvGrpSpPr>
          <p:cNvPr id="38" name="Grupo 37"/>
          <p:cNvGrpSpPr/>
          <p:nvPr/>
        </p:nvGrpSpPr>
        <p:grpSpPr>
          <a:xfrm>
            <a:off x="2487123" y="3656962"/>
            <a:ext cx="6728347" cy="2422477"/>
            <a:chOff x="2487123" y="3656962"/>
            <a:chExt cx="6728347" cy="2422477"/>
          </a:xfrm>
        </p:grpSpPr>
        <p:sp>
          <p:nvSpPr>
            <p:cNvPr id="34" name="Forma livre 33"/>
            <p:cNvSpPr/>
            <p:nvPr/>
          </p:nvSpPr>
          <p:spPr>
            <a:xfrm>
              <a:off x="2487123" y="3656962"/>
              <a:ext cx="6728347" cy="2422477"/>
            </a:xfrm>
            <a:custGeom>
              <a:avLst/>
              <a:gdLst>
                <a:gd name="connsiteX0" fmla="*/ 0 w 6728347"/>
                <a:gd name="connsiteY0" fmla="*/ 2422477 h 2422477"/>
                <a:gd name="connsiteX1" fmla="*/ 1173708 w 6728347"/>
                <a:gd name="connsiteY1" fmla="*/ 2204113 h 2422477"/>
                <a:gd name="connsiteX2" fmla="*/ 1733266 w 6728347"/>
                <a:gd name="connsiteY2" fmla="*/ 1876567 h 2422477"/>
                <a:gd name="connsiteX3" fmla="*/ 2565779 w 6728347"/>
                <a:gd name="connsiteY3" fmla="*/ 825689 h 2422477"/>
                <a:gd name="connsiteX4" fmla="*/ 3425588 w 6728347"/>
                <a:gd name="connsiteY4" fmla="*/ 279779 h 2422477"/>
                <a:gd name="connsiteX5" fmla="*/ 5254388 w 6728347"/>
                <a:gd name="connsiteY5" fmla="*/ 225188 h 2422477"/>
                <a:gd name="connsiteX6" fmla="*/ 6127845 w 6728347"/>
                <a:gd name="connsiteY6" fmla="*/ 1630907 h 2422477"/>
                <a:gd name="connsiteX7" fmla="*/ 6728347 w 6728347"/>
                <a:gd name="connsiteY7" fmla="*/ 2367886 h 2422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728347" h="2422477">
                  <a:moveTo>
                    <a:pt x="0" y="2422477"/>
                  </a:moveTo>
                  <a:cubicBezTo>
                    <a:pt x="442415" y="2358787"/>
                    <a:pt x="884830" y="2295098"/>
                    <a:pt x="1173708" y="2204113"/>
                  </a:cubicBezTo>
                  <a:cubicBezTo>
                    <a:pt x="1462586" y="2113128"/>
                    <a:pt x="1501254" y="2106304"/>
                    <a:pt x="1733266" y="1876567"/>
                  </a:cubicBezTo>
                  <a:cubicBezTo>
                    <a:pt x="1965278" y="1646830"/>
                    <a:pt x="2283725" y="1091820"/>
                    <a:pt x="2565779" y="825689"/>
                  </a:cubicBezTo>
                  <a:cubicBezTo>
                    <a:pt x="2847833" y="559558"/>
                    <a:pt x="2977487" y="379862"/>
                    <a:pt x="3425588" y="279779"/>
                  </a:cubicBezTo>
                  <a:cubicBezTo>
                    <a:pt x="3873689" y="179696"/>
                    <a:pt x="4804012" y="0"/>
                    <a:pt x="5254388" y="225188"/>
                  </a:cubicBezTo>
                  <a:cubicBezTo>
                    <a:pt x="5704764" y="450376"/>
                    <a:pt x="5882185" y="1273791"/>
                    <a:pt x="6127845" y="1630907"/>
                  </a:cubicBezTo>
                  <a:cubicBezTo>
                    <a:pt x="6373505" y="1988023"/>
                    <a:pt x="6437195" y="2256429"/>
                    <a:pt x="6728347" y="2367886"/>
                  </a:cubicBezTo>
                </a:path>
              </a:pathLst>
            </a:custGeom>
            <a:ln w="1270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35" name="CaixaDeTexto 34"/>
            <p:cNvSpPr txBox="1"/>
            <p:nvPr/>
          </p:nvSpPr>
          <p:spPr>
            <a:xfrm rot="19225594">
              <a:off x="3418740" y="4294710"/>
              <a:ext cx="114967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2000" b="1" dirty="0" smtClean="0">
                  <a:solidFill>
                    <a:schemeClr val="accent2">
                      <a:lumMod val="50000"/>
                    </a:schemeClr>
                  </a:solidFill>
                </a:rPr>
                <a:t>Principal</a:t>
              </a:r>
              <a:endParaRPr lang="pt-BR" sz="2000" b="1" dirty="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  <p:sp>
          <p:nvSpPr>
            <p:cNvPr id="37" name="CaixaDeTexto 36"/>
            <p:cNvSpPr txBox="1"/>
            <p:nvPr/>
          </p:nvSpPr>
          <p:spPr>
            <a:xfrm rot="19169945">
              <a:off x="4704247" y="4416873"/>
              <a:ext cx="143020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2000" b="1" dirty="0" smtClean="0">
                  <a:solidFill>
                    <a:schemeClr val="accent6"/>
                  </a:solidFill>
                </a:rPr>
                <a:t>Alternativa</a:t>
              </a:r>
              <a:endParaRPr lang="pt-BR" sz="2000" b="1" dirty="0">
                <a:solidFill>
                  <a:schemeClr val="accent6"/>
                </a:solidFill>
              </a:endParaRPr>
            </a:p>
          </p:txBody>
        </p:sp>
      </p:grpSp>
      <p:sp>
        <p:nvSpPr>
          <p:cNvPr id="39" name="Retângulo de cantos arredondados 38"/>
          <p:cNvSpPr/>
          <p:nvPr/>
        </p:nvSpPr>
        <p:spPr>
          <a:xfrm>
            <a:off x="1142976" y="2786058"/>
            <a:ext cx="7286676" cy="85725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800" b="1" dirty="0" smtClean="0">
                <a:latin typeface="Arial" pitchFamily="34" charset="0"/>
                <a:cs typeface="Arial" pitchFamily="34" charset="0"/>
              </a:rPr>
              <a:t>VOCÊ É O PRODUTO!</a:t>
            </a:r>
            <a:endParaRPr lang="pt-BR" sz="4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Como ganhar dinheiro?</a:t>
            </a:r>
            <a:endParaRPr lang="pt-BR" dirty="0"/>
          </a:p>
        </p:txBody>
      </p:sp>
      <p:sp>
        <p:nvSpPr>
          <p:cNvPr id="6" name="Espaço Reservado para Conteúdo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pt-BR" dirty="0" smtClean="0"/>
              <a:t>Ganhando dinheiro para sua empresa</a:t>
            </a:r>
          </a:p>
          <a:p>
            <a:r>
              <a:rPr lang="pt-BR" dirty="0" smtClean="0"/>
              <a:t>Planejando sua carreira:</a:t>
            </a:r>
          </a:p>
          <a:p>
            <a:pPr lvl="1"/>
            <a:r>
              <a:rPr lang="pt-BR" dirty="0" smtClean="0"/>
              <a:t>Decida-se cedo</a:t>
            </a:r>
          </a:p>
          <a:p>
            <a:r>
              <a:rPr lang="pt-BR" dirty="0" smtClean="0"/>
              <a:t>Antecipando-se</a:t>
            </a:r>
          </a:p>
          <a:p>
            <a:pPr>
              <a:buNone/>
            </a:pPr>
            <a:r>
              <a:rPr lang="pt-BR" dirty="0" smtClean="0"/>
              <a:t> 	ao mercado</a:t>
            </a:r>
          </a:p>
          <a:p>
            <a:r>
              <a:rPr lang="pt-BR" dirty="0" smtClean="0"/>
              <a:t>Sendo útil sempre:</a:t>
            </a:r>
          </a:p>
          <a:p>
            <a:pPr lvl="1"/>
            <a:r>
              <a:rPr lang="pt-BR" dirty="0" smtClean="0"/>
              <a:t>Adicione algo no CV todo ano</a:t>
            </a:r>
          </a:p>
        </p:txBody>
      </p:sp>
      <p:sp>
        <p:nvSpPr>
          <p:cNvPr id="7" name="Espaço Reservado para Conteúdo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pt-BR" dirty="0" smtClean="0"/>
              <a:t>Carreira em Y:</a:t>
            </a:r>
            <a:endParaRPr lang="pt-BR" dirty="0"/>
          </a:p>
        </p:txBody>
      </p:sp>
      <p:grpSp>
        <p:nvGrpSpPr>
          <p:cNvPr id="11" name="Grupo 10"/>
          <p:cNvGrpSpPr/>
          <p:nvPr/>
        </p:nvGrpSpPr>
        <p:grpSpPr>
          <a:xfrm>
            <a:off x="4542798" y="571480"/>
            <a:ext cx="4219425" cy="7725192"/>
            <a:chOff x="4696225" y="714356"/>
            <a:chExt cx="4219425" cy="7725192"/>
          </a:xfrm>
        </p:grpSpPr>
        <p:sp>
          <p:nvSpPr>
            <p:cNvPr id="5" name="Retângulo 4"/>
            <p:cNvSpPr/>
            <p:nvPr/>
          </p:nvSpPr>
          <p:spPr>
            <a:xfrm>
              <a:off x="4696225" y="714356"/>
              <a:ext cx="4219425" cy="7725192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pt-BR" sz="49600" b="1" cap="none" spc="0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Y</a:t>
              </a:r>
              <a:endParaRPr lang="pt-BR" sz="496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8" name="CaixaDeTexto 7"/>
            <p:cNvSpPr txBox="1"/>
            <p:nvPr/>
          </p:nvSpPr>
          <p:spPr>
            <a:xfrm rot="16200000">
              <a:off x="6094547" y="5578087"/>
              <a:ext cx="133081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2400" b="1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Comum</a:t>
              </a:r>
              <a:endParaRPr lang="pt-BR" sz="2400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CaixaDeTexto 8"/>
            <p:cNvSpPr txBox="1"/>
            <p:nvPr/>
          </p:nvSpPr>
          <p:spPr>
            <a:xfrm rot="18134106">
              <a:off x="6897264" y="3332417"/>
              <a:ext cx="158729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2400" b="1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Gerencial</a:t>
              </a:r>
              <a:endParaRPr lang="pt-BR" sz="2400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CaixaDeTexto 9"/>
            <p:cNvSpPr txBox="1"/>
            <p:nvPr/>
          </p:nvSpPr>
          <p:spPr>
            <a:xfrm rot="14231296">
              <a:off x="5246987" y="3310993"/>
              <a:ext cx="133081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2400" b="1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Técnica</a:t>
              </a:r>
              <a:endParaRPr lang="pt-BR" sz="2400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5" name="Grupo 14"/>
          <p:cNvGrpSpPr/>
          <p:nvPr/>
        </p:nvGrpSpPr>
        <p:grpSpPr>
          <a:xfrm>
            <a:off x="3754399" y="3189303"/>
            <a:ext cx="5375364" cy="3147760"/>
            <a:chOff x="3754399" y="3332179"/>
            <a:chExt cx="5375364" cy="3147760"/>
          </a:xfrm>
        </p:grpSpPr>
        <p:sp>
          <p:nvSpPr>
            <p:cNvPr id="12" name="CaixaDeTexto 11"/>
            <p:cNvSpPr txBox="1"/>
            <p:nvPr/>
          </p:nvSpPr>
          <p:spPr>
            <a:xfrm>
              <a:off x="4464391" y="4817946"/>
              <a:ext cx="1783437" cy="16619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pt-BR" dirty="0" smtClean="0">
                  <a:latin typeface="Arial" pitchFamily="34" charset="0"/>
                  <a:cs typeface="Arial" pitchFamily="34" charset="0"/>
                </a:rPr>
                <a:t>Pleno </a:t>
              </a:r>
              <a:r>
                <a:rPr lang="pt-BR" dirty="0" smtClean="0">
                  <a:latin typeface="Arial" pitchFamily="34" charset="0"/>
                  <a:cs typeface="Arial" pitchFamily="34" charset="0"/>
                  <a:sym typeface="Wingdings"/>
                </a:rPr>
                <a:t></a:t>
              </a:r>
              <a:endParaRPr lang="pt-BR" dirty="0" smtClean="0">
                <a:latin typeface="Arial" pitchFamily="34" charset="0"/>
                <a:cs typeface="Arial" pitchFamily="34" charset="0"/>
              </a:endParaRPr>
            </a:p>
            <a:p>
              <a:pPr algn="r"/>
              <a:endParaRPr lang="pt-BR" sz="1200" dirty="0" smtClean="0">
                <a:latin typeface="Arial" pitchFamily="34" charset="0"/>
                <a:cs typeface="Arial" pitchFamily="34" charset="0"/>
              </a:endParaRPr>
            </a:p>
            <a:p>
              <a:pPr algn="r"/>
              <a:r>
                <a:rPr lang="pt-BR" dirty="0" smtClean="0">
                  <a:latin typeface="Arial" pitchFamily="34" charset="0"/>
                  <a:cs typeface="Arial" pitchFamily="34" charset="0"/>
                </a:rPr>
                <a:t>Certificação</a:t>
              </a:r>
            </a:p>
            <a:p>
              <a:pPr algn="r"/>
              <a:r>
                <a:rPr lang="pt-BR" dirty="0" smtClean="0">
                  <a:latin typeface="Arial" pitchFamily="34" charset="0"/>
                  <a:cs typeface="Arial" pitchFamily="34" charset="0"/>
                </a:rPr>
                <a:t>Júnior</a:t>
              </a:r>
            </a:p>
            <a:p>
              <a:pPr algn="r"/>
              <a:r>
                <a:rPr lang="pt-BR" dirty="0" smtClean="0">
                  <a:latin typeface="Arial" pitchFamily="34" charset="0"/>
                  <a:cs typeface="Arial" pitchFamily="34" charset="0"/>
                </a:rPr>
                <a:t>Estágio/</a:t>
              </a:r>
              <a:r>
                <a:rPr lang="en-US" i="1" dirty="0" smtClean="0">
                  <a:latin typeface="Arial" pitchFamily="34" charset="0"/>
                  <a:cs typeface="Arial" pitchFamily="34" charset="0"/>
                </a:rPr>
                <a:t>Trainee</a:t>
              </a:r>
            </a:p>
            <a:p>
              <a:pPr algn="r"/>
              <a:r>
                <a:rPr lang="pt-BR" dirty="0" smtClean="0">
                  <a:latin typeface="Arial" pitchFamily="34" charset="0"/>
                  <a:cs typeface="Arial" pitchFamily="34" charset="0"/>
                </a:rPr>
                <a:t>Graduação</a:t>
              </a:r>
              <a:endParaRPr lang="pt-BR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CaixaDeTexto 12"/>
            <p:cNvSpPr txBox="1"/>
            <p:nvPr/>
          </p:nvSpPr>
          <p:spPr>
            <a:xfrm rot="19619906">
              <a:off x="3754399" y="3498870"/>
              <a:ext cx="1838965" cy="14773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pt-BR" dirty="0" smtClean="0">
                  <a:latin typeface="Arial" pitchFamily="34" charset="0"/>
                  <a:cs typeface="Arial" pitchFamily="34" charset="0"/>
                </a:rPr>
                <a:t>Mestrado x PhD</a:t>
              </a:r>
            </a:p>
            <a:p>
              <a:pPr algn="r"/>
              <a:r>
                <a:rPr lang="pt-BR" dirty="0" smtClean="0">
                  <a:latin typeface="Arial" pitchFamily="34" charset="0"/>
                  <a:cs typeface="Arial" pitchFamily="34" charset="0"/>
                </a:rPr>
                <a:t>Máster</a:t>
              </a:r>
            </a:p>
            <a:p>
              <a:pPr algn="r"/>
              <a:r>
                <a:rPr lang="pt-BR" dirty="0" smtClean="0">
                  <a:latin typeface="Arial" pitchFamily="34" charset="0"/>
                  <a:cs typeface="Arial" pitchFamily="34" charset="0"/>
                </a:rPr>
                <a:t>Certificação</a:t>
              </a:r>
            </a:p>
            <a:p>
              <a:pPr algn="r"/>
              <a:r>
                <a:rPr lang="pt-BR" dirty="0" smtClean="0">
                  <a:latin typeface="Arial" pitchFamily="34" charset="0"/>
                  <a:cs typeface="Arial" pitchFamily="34" charset="0"/>
                </a:rPr>
                <a:t>Sênior</a:t>
              </a:r>
              <a:endParaRPr lang="en-US" i="1" dirty="0" smtClean="0">
                <a:latin typeface="Arial" pitchFamily="34" charset="0"/>
                <a:cs typeface="Arial" pitchFamily="34" charset="0"/>
              </a:endParaRPr>
            </a:p>
            <a:p>
              <a:pPr algn="r"/>
              <a:r>
                <a:rPr lang="pt-BR" dirty="0" smtClean="0">
                  <a:latin typeface="Arial" pitchFamily="34" charset="0"/>
                  <a:cs typeface="Arial" pitchFamily="34" charset="0"/>
                </a:rPr>
                <a:t>Especialização</a:t>
              </a:r>
              <a:endParaRPr lang="pt-BR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CaixaDeTexto 13"/>
            <p:cNvSpPr txBox="1"/>
            <p:nvPr/>
          </p:nvSpPr>
          <p:spPr>
            <a:xfrm rot="1935119">
              <a:off x="7726815" y="3332179"/>
              <a:ext cx="1402948" cy="14773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smtClean="0">
                  <a:latin typeface="Arial" pitchFamily="34" charset="0"/>
                  <a:cs typeface="Arial" pitchFamily="34" charset="0"/>
                </a:rPr>
                <a:t>Executivo</a:t>
              </a:r>
            </a:p>
            <a:p>
              <a:r>
                <a:rPr lang="pt-BR" dirty="0" smtClean="0">
                  <a:latin typeface="Arial" pitchFamily="34" charset="0"/>
                  <a:cs typeface="Arial" pitchFamily="34" charset="0"/>
                </a:rPr>
                <a:t>Máster</a:t>
              </a:r>
            </a:p>
            <a:p>
              <a:r>
                <a:rPr lang="pt-BR" dirty="0" smtClean="0">
                  <a:latin typeface="Arial" pitchFamily="34" charset="0"/>
                  <a:cs typeface="Arial" pitchFamily="34" charset="0"/>
                </a:rPr>
                <a:t>Certificação</a:t>
              </a:r>
            </a:p>
            <a:p>
              <a:r>
                <a:rPr lang="pt-BR" dirty="0" smtClean="0">
                  <a:latin typeface="Arial" pitchFamily="34" charset="0"/>
                  <a:cs typeface="Arial" pitchFamily="34" charset="0"/>
                </a:rPr>
                <a:t>Sênior</a:t>
              </a:r>
              <a:endParaRPr lang="en-US" i="1" dirty="0" smtClean="0">
                <a:latin typeface="Arial" pitchFamily="34" charset="0"/>
                <a:cs typeface="Arial" pitchFamily="34" charset="0"/>
              </a:endParaRPr>
            </a:p>
            <a:p>
              <a:r>
                <a:rPr lang="pt-BR" dirty="0" smtClean="0">
                  <a:latin typeface="Arial" pitchFamily="34" charset="0"/>
                  <a:cs typeface="Arial" pitchFamily="34" charset="0"/>
                </a:rPr>
                <a:t>MBA</a:t>
              </a:r>
              <a:endParaRPr lang="pt-BR" dirty="0"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17" name="Picture 2" descr="C:\Documents and Settings\marciorm\Configurações locais\Temporary Internet Files\Content.IE5\HLS51HIF\MPj04317340000[1]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215206" y="142852"/>
            <a:ext cx="1785950" cy="1785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Como resgatar o investimento?</a:t>
            </a:r>
            <a:endParaRPr lang="pt-BR" dirty="0"/>
          </a:p>
        </p:txBody>
      </p:sp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4868519"/>
          </a:xfrm>
        </p:spPr>
        <p:txBody>
          <a:bodyPr>
            <a:normAutofit lnSpcReduction="10000"/>
          </a:bodyPr>
          <a:lstStyle/>
          <a:p>
            <a:r>
              <a:rPr lang="pt-BR" dirty="0" smtClean="0"/>
              <a:t>Valorizando-se!</a:t>
            </a:r>
          </a:p>
          <a:p>
            <a:r>
              <a:rPr lang="pt-BR" dirty="0" smtClean="0"/>
              <a:t>Trabalhando com prazer e idoneidade:</a:t>
            </a:r>
          </a:p>
          <a:p>
            <a:pPr lvl="1"/>
            <a:r>
              <a:rPr lang="pt-BR" dirty="0" smtClean="0"/>
              <a:t>Sinta-se livre para ir e para voltar</a:t>
            </a:r>
          </a:p>
          <a:p>
            <a:r>
              <a:rPr lang="pt-BR" dirty="0" smtClean="0"/>
              <a:t>Arriscando-se:</a:t>
            </a:r>
          </a:p>
          <a:p>
            <a:pPr lvl="1"/>
            <a:r>
              <a:rPr lang="pt-BR" dirty="0" smtClean="0"/>
              <a:t>Aceite e proponha: Remuneração Variável</a:t>
            </a:r>
          </a:p>
          <a:p>
            <a:pPr lvl="1"/>
            <a:r>
              <a:rPr lang="pt-BR" dirty="0" smtClean="0"/>
              <a:t>Participe dos lucros da empresa</a:t>
            </a:r>
          </a:p>
          <a:p>
            <a:pPr lvl="1"/>
            <a:r>
              <a:rPr lang="pt-BR" dirty="0" smtClean="0"/>
              <a:t>Troque Prêmios por Ações da empresa</a:t>
            </a:r>
          </a:p>
          <a:p>
            <a:r>
              <a:rPr lang="pt-BR" dirty="0" smtClean="0"/>
              <a:t>Poupando e Aplicando:</a:t>
            </a:r>
          </a:p>
          <a:p>
            <a:pPr lvl="1"/>
            <a:r>
              <a:rPr lang="pt-BR" dirty="0" smtClean="0"/>
              <a:t>Mantenha sempre 1 ano de salário disponível</a:t>
            </a:r>
          </a:p>
          <a:p>
            <a:pPr lvl="1"/>
            <a:r>
              <a:rPr lang="pt-BR" dirty="0" smtClean="0"/>
              <a:t>Aumentando sua própria eficiência</a:t>
            </a:r>
          </a:p>
        </p:txBody>
      </p:sp>
      <p:pic>
        <p:nvPicPr>
          <p:cNvPr id="4" name="Picture 12" descr="C:\Documents and Settings\marciorm\Configurações locais\Temporary Internet Files\Content.IE5\HLS51HIF\MPj04229930000[1]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945130" y="4143404"/>
            <a:ext cx="2056026" cy="1357298"/>
          </a:xfrm>
          <a:prstGeom prst="rect">
            <a:avLst/>
          </a:prstGeom>
          <a:noFill/>
        </p:spPr>
      </p:pic>
      <p:pic>
        <p:nvPicPr>
          <p:cNvPr id="4100" name="Picture 4" descr="C:\Documents and Settings\marciorm\Configurações locais\Temporary Internet Files\Content.IE5\MVCGZQVG\MPj04308050000[1]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429520" y="1643050"/>
            <a:ext cx="1567938" cy="20717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Como ir além de sobreviver?</a:t>
            </a:r>
            <a:endParaRPr lang="pt-BR" dirty="0"/>
          </a:p>
        </p:txBody>
      </p:sp>
      <p:sp>
        <p:nvSpPr>
          <p:cNvPr id="48" name="Espaço Reservado para Conteúdo 47"/>
          <p:cNvSpPr>
            <a:spLocks noGrp="1"/>
          </p:cNvSpPr>
          <p:nvPr>
            <p:ph sz="half" idx="1"/>
          </p:nvPr>
        </p:nvSpPr>
        <p:spPr>
          <a:xfrm>
            <a:off x="71406" y="1643050"/>
            <a:ext cx="2786082" cy="4623816"/>
          </a:xfrm>
        </p:spPr>
        <p:txBody>
          <a:bodyPr>
            <a:normAutofit/>
          </a:bodyPr>
          <a:lstStyle/>
          <a:p>
            <a:r>
              <a:rPr lang="pt-BR" sz="2400" dirty="0" smtClean="0"/>
              <a:t>Não fique só apagando incêndios</a:t>
            </a:r>
          </a:p>
          <a:p>
            <a:r>
              <a:rPr lang="pt-BR" sz="2400" dirty="0" smtClean="0"/>
              <a:t>Trabalhe em projetos</a:t>
            </a:r>
          </a:p>
          <a:p>
            <a:r>
              <a:rPr lang="pt-BR" sz="2400" dirty="0" smtClean="0"/>
              <a:t>Explore as competências</a:t>
            </a:r>
          </a:p>
          <a:p>
            <a:pPr>
              <a:buNone/>
            </a:pPr>
            <a:r>
              <a:rPr lang="pt-BR" sz="2400" dirty="0" smtClean="0"/>
              <a:t>	da empresa</a:t>
            </a:r>
            <a:endParaRPr lang="pt-BR" sz="2400" dirty="0"/>
          </a:p>
        </p:txBody>
      </p:sp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360725" y="1474788"/>
            <a:ext cx="547688" cy="5103812"/>
            <a:chOff x="1234" y="817"/>
            <a:chExt cx="345" cy="3215"/>
          </a:xfrm>
        </p:grpSpPr>
        <p:sp>
          <p:nvSpPr>
            <p:cNvPr id="5" name="Line 3"/>
            <p:cNvSpPr>
              <a:spLocks noChangeShapeType="1"/>
            </p:cNvSpPr>
            <p:nvPr/>
          </p:nvSpPr>
          <p:spPr bwMode="auto">
            <a:xfrm flipH="1">
              <a:off x="1396" y="986"/>
              <a:ext cx="0" cy="3046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>
              <a:outerShdw dist="17961" dir="2700000" algn="ctr" rotWithShape="0">
                <a:schemeClr val="bg2"/>
              </a:outerShdw>
            </a:effectLst>
          </p:spPr>
          <p:txBody>
            <a:bodyPr wrap="none"/>
            <a:lstStyle/>
            <a:p>
              <a:endParaRPr lang="pt-BR"/>
            </a:p>
          </p:txBody>
        </p:sp>
        <p:sp>
          <p:nvSpPr>
            <p:cNvPr id="6" name="Text Box 4"/>
            <p:cNvSpPr txBox="1">
              <a:spLocks noChangeArrowheads="1"/>
            </p:cNvSpPr>
            <p:nvPr/>
          </p:nvSpPr>
          <p:spPr bwMode="auto">
            <a:xfrm>
              <a:off x="1234" y="817"/>
              <a:ext cx="345" cy="194"/>
            </a:xfrm>
            <a:prstGeom prst="rect">
              <a:avLst/>
            </a:prstGeom>
            <a:solidFill>
              <a:srgbClr val="3366FF">
                <a:alpha val="0"/>
              </a:srgbClr>
            </a:solidFill>
            <a:ln w="28575" algn="ctr">
              <a:noFill/>
              <a:prstDash val="sysDot"/>
              <a:miter lim="800000"/>
              <a:headEnd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pPr algn="r"/>
              <a:r>
                <a:rPr lang="pt-BR" sz="1400" b="1"/>
                <a:t>Hoje</a:t>
              </a:r>
            </a:p>
          </p:txBody>
        </p:sp>
      </p:grpSp>
      <p:grpSp>
        <p:nvGrpSpPr>
          <p:cNvPr id="7" name="Group 6"/>
          <p:cNvGrpSpPr>
            <a:grpSpLocks/>
          </p:cNvGrpSpPr>
          <p:nvPr/>
        </p:nvGrpSpPr>
        <p:grpSpPr bwMode="auto">
          <a:xfrm>
            <a:off x="2698737" y="1698625"/>
            <a:ext cx="6389688" cy="5179018"/>
            <a:chOff x="1123" y="1184"/>
            <a:chExt cx="4025" cy="2971"/>
          </a:xfrm>
        </p:grpSpPr>
        <p:sp>
          <p:nvSpPr>
            <p:cNvPr id="8" name="Text Box 7"/>
            <p:cNvSpPr txBox="1">
              <a:spLocks noChangeArrowheads="1"/>
            </p:cNvSpPr>
            <p:nvPr/>
          </p:nvSpPr>
          <p:spPr bwMode="auto">
            <a:xfrm rot="16200000">
              <a:off x="475" y="1940"/>
              <a:ext cx="1510" cy="213"/>
            </a:xfrm>
            <a:prstGeom prst="rect">
              <a:avLst/>
            </a:prstGeom>
            <a:solidFill>
              <a:srgbClr val="3366FF">
                <a:alpha val="0"/>
              </a:srgbClr>
            </a:solidFill>
            <a:ln w="28575" algn="ctr">
              <a:noFill/>
              <a:prstDash val="sysDot"/>
              <a:miter lim="800000"/>
              <a:headEnd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pPr algn="r"/>
              <a:r>
                <a:rPr lang="pt-BR" sz="1600" b="1" dirty="0"/>
                <a:t>Nível de Serviço ao Negócio</a:t>
              </a:r>
            </a:p>
          </p:txBody>
        </p:sp>
        <p:sp>
          <p:nvSpPr>
            <p:cNvPr id="9" name="Text Box 8"/>
            <p:cNvSpPr txBox="1">
              <a:spLocks noChangeArrowheads="1"/>
            </p:cNvSpPr>
            <p:nvPr/>
          </p:nvSpPr>
          <p:spPr bwMode="auto">
            <a:xfrm>
              <a:off x="4561" y="3978"/>
              <a:ext cx="452" cy="177"/>
            </a:xfrm>
            <a:prstGeom prst="rect">
              <a:avLst/>
            </a:prstGeom>
            <a:solidFill>
              <a:srgbClr val="3366FF">
                <a:alpha val="0"/>
              </a:srgbClr>
            </a:solidFill>
            <a:ln w="28575" algn="ctr">
              <a:noFill/>
              <a:prstDash val="sysDot"/>
              <a:miter lim="800000"/>
              <a:headEnd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r>
                <a:rPr lang="pt-BR" sz="1400" b="1" dirty="0"/>
                <a:t>Tempo</a:t>
              </a: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1341" y="1184"/>
              <a:ext cx="3807" cy="279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" y="2794"/>
                </a:cxn>
                <a:cxn ang="0">
                  <a:pos x="3807" y="2794"/>
                </a:cxn>
              </a:cxnLst>
              <a:rect l="0" t="0" r="r" b="b"/>
              <a:pathLst>
                <a:path w="3807" h="2794">
                  <a:moveTo>
                    <a:pt x="0" y="0"/>
                  </a:moveTo>
                  <a:lnTo>
                    <a:pt x="9" y="2794"/>
                  </a:lnTo>
                  <a:lnTo>
                    <a:pt x="3807" y="2794"/>
                  </a:lnTo>
                </a:path>
              </a:pathLst>
            </a:custGeom>
            <a:noFill/>
            <a:ln w="38100" cmpd="sng">
              <a:solidFill>
                <a:schemeClr val="tx1"/>
              </a:solidFill>
              <a:round/>
              <a:headEnd type="arrow" w="med" len="med"/>
              <a:tailEnd type="arrow" w="med" len="med"/>
            </a:ln>
            <a:effectLst>
              <a:outerShdw dist="17961" dir="2700000" algn="ctr" rotWithShape="0">
                <a:schemeClr val="bg2"/>
              </a:outerShdw>
            </a:effectLst>
          </p:spPr>
          <p:txBody>
            <a:bodyPr wrap="none"/>
            <a:lstStyle/>
            <a:p>
              <a:endParaRPr lang="pt-BR"/>
            </a:p>
          </p:txBody>
        </p:sp>
      </p:grpSp>
      <p:grpSp>
        <p:nvGrpSpPr>
          <p:cNvPr id="11" name="Group 10"/>
          <p:cNvGrpSpPr>
            <a:grpSpLocks/>
          </p:cNvGrpSpPr>
          <p:nvPr/>
        </p:nvGrpSpPr>
        <p:grpSpPr bwMode="auto">
          <a:xfrm>
            <a:off x="3068624" y="5311775"/>
            <a:ext cx="5715000" cy="338138"/>
            <a:chOff x="1020" y="3234"/>
            <a:chExt cx="3600" cy="213"/>
          </a:xfrm>
        </p:grpSpPr>
        <p:grpSp>
          <p:nvGrpSpPr>
            <p:cNvPr id="12" name="Group 11"/>
            <p:cNvGrpSpPr>
              <a:grpSpLocks/>
            </p:cNvGrpSpPr>
            <p:nvPr/>
          </p:nvGrpSpPr>
          <p:grpSpPr bwMode="auto">
            <a:xfrm>
              <a:off x="1020" y="3433"/>
              <a:ext cx="3600" cy="2"/>
              <a:chOff x="1020" y="3433"/>
              <a:chExt cx="3600" cy="2"/>
            </a:xfrm>
          </p:grpSpPr>
          <p:sp>
            <p:nvSpPr>
              <p:cNvPr id="14" name="Line 12"/>
              <p:cNvSpPr>
                <a:spLocks noChangeShapeType="1"/>
              </p:cNvSpPr>
              <p:nvPr/>
            </p:nvSpPr>
            <p:spPr bwMode="auto">
              <a:xfrm>
                <a:off x="1389" y="3433"/>
                <a:ext cx="3231" cy="0"/>
              </a:xfrm>
              <a:prstGeom prst="line">
                <a:avLst/>
              </a:prstGeom>
              <a:noFill/>
              <a:ln w="38100" cap="rnd">
                <a:solidFill>
                  <a:schemeClr val="accent6"/>
                </a:solidFill>
                <a:prstDash val="sysDot"/>
                <a:round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15" name="Line 13"/>
              <p:cNvSpPr>
                <a:spLocks noChangeShapeType="1"/>
              </p:cNvSpPr>
              <p:nvPr/>
            </p:nvSpPr>
            <p:spPr bwMode="auto">
              <a:xfrm>
                <a:off x="1020" y="3435"/>
                <a:ext cx="340" cy="0"/>
              </a:xfrm>
              <a:prstGeom prst="line">
                <a:avLst/>
              </a:prstGeom>
              <a:noFill/>
              <a:ln w="38100">
                <a:solidFill>
                  <a:schemeClr val="accent6"/>
                </a:solidFill>
                <a:round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pt-BR"/>
              </a:p>
            </p:txBody>
          </p:sp>
        </p:grpSp>
        <p:sp>
          <p:nvSpPr>
            <p:cNvPr id="13" name="Text Box 14"/>
            <p:cNvSpPr txBox="1">
              <a:spLocks noChangeArrowheads="1"/>
            </p:cNvSpPr>
            <p:nvPr/>
          </p:nvSpPr>
          <p:spPr bwMode="auto">
            <a:xfrm>
              <a:off x="1060" y="3234"/>
              <a:ext cx="482" cy="213"/>
            </a:xfrm>
            <a:prstGeom prst="rect">
              <a:avLst/>
            </a:prstGeom>
            <a:solidFill>
              <a:srgbClr val="3366FF">
                <a:alpha val="0"/>
              </a:srgbClr>
            </a:solidFill>
            <a:ln w="28575" algn="ctr">
              <a:noFill/>
              <a:prstDash val="sysDot"/>
              <a:miter lim="800000"/>
              <a:headEnd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r>
                <a:rPr lang="pt-BR" sz="1600" b="1" dirty="0"/>
                <a:t>Oferta</a:t>
              </a:r>
            </a:p>
          </p:txBody>
        </p:sp>
      </p:grpSp>
      <p:grpSp>
        <p:nvGrpSpPr>
          <p:cNvPr id="16" name="Group 15"/>
          <p:cNvGrpSpPr>
            <a:grpSpLocks/>
          </p:cNvGrpSpPr>
          <p:nvPr/>
        </p:nvGrpSpPr>
        <p:grpSpPr bwMode="auto">
          <a:xfrm>
            <a:off x="3067036" y="3865568"/>
            <a:ext cx="5716588" cy="338138"/>
            <a:chOff x="1019" y="2323"/>
            <a:chExt cx="3601" cy="213"/>
          </a:xfrm>
        </p:grpSpPr>
        <p:sp>
          <p:nvSpPr>
            <p:cNvPr id="17" name="Line 16"/>
            <p:cNvSpPr>
              <a:spLocks noChangeShapeType="1"/>
            </p:cNvSpPr>
            <p:nvPr/>
          </p:nvSpPr>
          <p:spPr bwMode="auto">
            <a:xfrm>
              <a:off x="1019" y="2529"/>
              <a:ext cx="340" cy="0"/>
            </a:xfrm>
            <a:prstGeom prst="line">
              <a:avLst/>
            </a:prstGeom>
            <a:noFill/>
            <a:ln w="38100">
              <a:solidFill>
                <a:schemeClr val="accent6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18" name="Line 17"/>
            <p:cNvSpPr>
              <a:spLocks noChangeShapeType="1"/>
            </p:cNvSpPr>
            <p:nvPr/>
          </p:nvSpPr>
          <p:spPr bwMode="auto">
            <a:xfrm>
              <a:off x="1389" y="2529"/>
              <a:ext cx="3231" cy="0"/>
            </a:xfrm>
            <a:prstGeom prst="line">
              <a:avLst/>
            </a:prstGeom>
            <a:noFill/>
            <a:ln w="38100" cap="rnd">
              <a:solidFill>
                <a:schemeClr val="accent6"/>
              </a:solidFill>
              <a:prstDash val="sysDot"/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19" name="Text Box 18"/>
            <p:cNvSpPr txBox="1">
              <a:spLocks noChangeArrowheads="1"/>
            </p:cNvSpPr>
            <p:nvPr/>
          </p:nvSpPr>
          <p:spPr bwMode="auto">
            <a:xfrm>
              <a:off x="1060" y="2323"/>
              <a:ext cx="659" cy="213"/>
            </a:xfrm>
            <a:prstGeom prst="rect">
              <a:avLst/>
            </a:prstGeom>
            <a:solidFill>
              <a:srgbClr val="3366FF">
                <a:alpha val="0"/>
              </a:srgbClr>
            </a:solidFill>
            <a:ln w="28575" algn="ctr">
              <a:noFill/>
              <a:prstDash val="sysDot"/>
              <a:miter lim="800000"/>
              <a:headEnd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r>
                <a:rPr lang="pt-BR" sz="1600" b="1" dirty="0"/>
                <a:t>Demanda</a:t>
              </a:r>
            </a:p>
          </p:txBody>
        </p:sp>
      </p:grpSp>
      <p:sp>
        <p:nvSpPr>
          <p:cNvPr id="20" name="Line 19"/>
          <p:cNvSpPr>
            <a:spLocks noChangeShapeType="1"/>
          </p:cNvSpPr>
          <p:nvPr/>
        </p:nvSpPr>
        <p:spPr bwMode="auto">
          <a:xfrm flipV="1">
            <a:off x="7254861" y="1946275"/>
            <a:ext cx="1573213" cy="1441450"/>
          </a:xfrm>
          <a:prstGeom prst="line">
            <a:avLst/>
          </a:prstGeom>
          <a:noFill/>
          <a:ln w="38100">
            <a:solidFill>
              <a:schemeClr val="accent6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pt-BR"/>
          </a:p>
        </p:txBody>
      </p:sp>
      <p:grpSp>
        <p:nvGrpSpPr>
          <p:cNvPr id="21" name="Group 20"/>
          <p:cNvGrpSpPr>
            <a:grpSpLocks/>
          </p:cNvGrpSpPr>
          <p:nvPr/>
        </p:nvGrpSpPr>
        <p:grpSpPr bwMode="auto">
          <a:xfrm>
            <a:off x="3660761" y="5630863"/>
            <a:ext cx="5135563" cy="771525"/>
            <a:chOff x="1393" y="3435"/>
            <a:chExt cx="3235" cy="486"/>
          </a:xfrm>
        </p:grpSpPr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1393" y="3435"/>
              <a:ext cx="3235" cy="48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27" y="268"/>
                </a:cxn>
              </a:cxnLst>
              <a:rect l="0" t="0" r="r" b="b"/>
              <a:pathLst>
                <a:path w="527" h="268">
                  <a:moveTo>
                    <a:pt x="0" y="0"/>
                  </a:moveTo>
                  <a:cubicBezTo>
                    <a:pt x="129" y="9"/>
                    <a:pt x="421" y="155"/>
                    <a:pt x="527" y="268"/>
                  </a:cubicBezTo>
                </a:path>
              </a:pathLst>
            </a:custGeom>
            <a:noFill/>
            <a:ln w="38100" cap="flat" cmpd="sng">
              <a:solidFill>
                <a:schemeClr val="accent6"/>
              </a:solidFill>
              <a:prstDash val="dash"/>
              <a:round/>
              <a:headEnd type="none" w="med" len="med"/>
              <a:tailEnd type="none" w="med" len="med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23" name="Text Box 22"/>
            <p:cNvSpPr txBox="1">
              <a:spLocks noChangeArrowheads="1"/>
            </p:cNvSpPr>
            <p:nvPr/>
          </p:nvSpPr>
          <p:spPr bwMode="auto">
            <a:xfrm>
              <a:off x="2386" y="3471"/>
              <a:ext cx="956" cy="368"/>
            </a:xfrm>
            <a:prstGeom prst="rect">
              <a:avLst/>
            </a:prstGeom>
            <a:solidFill>
              <a:srgbClr val="3366FF">
                <a:alpha val="0"/>
              </a:srgbClr>
            </a:solidFill>
            <a:ln w="28575" algn="ctr">
              <a:noFill/>
              <a:prstDash val="sysDot"/>
              <a:miter lim="800000"/>
              <a:headEnd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r>
                <a:rPr lang="pt-BR" sz="1600" b="1" dirty="0"/>
                <a:t>Entropia</a:t>
              </a:r>
            </a:p>
            <a:p>
              <a:r>
                <a:rPr lang="pt-BR" sz="1600" b="1" dirty="0"/>
                <a:t>Organizacional</a:t>
              </a:r>
            </a:p>
          </p:txBody>
        </p:sp>
      </p:grpSp>
      <p:grpSp>
        <p:nvGrpSpPr>
          <p:cNvPr id="25" name="Group 24"/>
          <p:cNvGrpSpPr>
            <a:grpSpLocks/>
          </p:cNvGrpSpPr>
          <p:nvPr/>
        </p:nvGrpSpPr>
        <p:grpSpPr bwMode="auto">
          <a:xfrm>
            <a:off x="3602024" y="2994025"/>
            <a:ext cx="5194300" cy="1198563"/>
            <a:chOff x="1356" y="1774"/>
            <a:chExt cx="3272" cy="755"/>
          </a:xfrm>
        </p:grpSpPr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1356" y="1774"/>
              <a:ext cx="3272" cy="755"/>
            </a:xfrm>
            <a:custGeom>
              <a:avLst/>
              <a:gdLst/>
              <a:ahLst/>
              <a:cxnLst>
                <a:cxn ang="0">
                  <a:pos x="0" y="917"/>
                </a:cxn>
                <a:cxn ang="0">
                  <a:pos x="3058" y="0"/>
                </a:cxn>
              </a:cxnLst>
              <a:rect l="0" t="0" r="r" b="b"/>
              <a:pathLst>
                <a:path w="3058" h="917">
                  <a:moveTo>
                    <a:pt x="0" y="917"/>
                  </a:moveTo>
                  <a:cubicBezTo>
                    <a:pt x="527" y="916"/>
                    <a:pt x="2421" y="191"/>
                    <a:pt x="3058" y="0"/>
                  </a:cubicBezTo>
                </a:path>
              </a:pathLst>
            </a:custGeom>
            <a:noFill/>
            <a:ln w="38100" cap="flat" cmpd="sng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27" name="Text Box 26"/>
            <p:cNvSpPr txBox="1">
              <a:spLocks noChangeArrowheads="1"/>
            </p:cNvSpPr>
            <p:nvPr/>
          </p:nvSpPr>
          <p:spPr bwMode="auto">
            <a:xfrm>
              <a:off x="2462" y="1977"/>
              <a:ext cx="830" cy="368"/>
            </a:xfrm>
            <a:prstGeom prst="rect">
              <a:avLst/>
            </a:prstGeom>
            <a:solidFill>
              <a:srgbClr val="3366FF">
                <a:alpha val="0"/>
              </a:srgbClr>
            </a:solidFill>
            <a:ln w="28575" algn="ctr">
              <a:noFill/>
              <a:prstDash val="sysDot"/>
              <a:miter lim="800000"/>
              <a:headEnd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pt-BR" sz="1600" b="1" dirty="0"/>
                <a:t>Estratégias</a:t>
              </a:r>
            </a:p>
            <a:p>
              <a:pPr algn="ctr"/>
              <a:r>
                <a:rPr lang="pt-BR" sz="1600" b="1" dirty="0"/>
                <a:t>Corporativas</a:t>
              </a:r>
            </a:p>
          </p:txBody>
        </p:sp>
      </p:grpSp>
      <p:sp>
        <p:nvSpPr>
          <p:cNvPr id="28" name="Oval 27"/>
          <p:cNvSpPr>
            <a:spLocks noChangeArrowheads="1"/>
          </p:cNvSpPr>
          <p:nvPr/>
        </p:nvSpPr>
        <p:spPr bwMode="ltGray">
          <a:xfrm rot="19217037">
            <a:off x="2934740" y="1746318"/>
            <a:ext cx="3063875" cy="1522412"/>
          </a:xfrm>
          <a:prstGeom prst="ellipse">
            <a:avLst/>
          </a:prstGeom>
          <a:ln>
            <a:headEnd/>
            <a:tailEnd type="none" w="lg" len="lg"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pt-BR" sz="24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Planejamento</a:t>
            </a:r>
          </a:p>
          <a:p>
            <a:pPr algn="ctr"/>
            <a:r>
              <a:rPr lang="pt-BR" sz="24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Balanceado</a:t>
            </a:r>
          </a:p>
          <a:p>
            <a:pPr algn="ctr"/>
            <a:r>
              <a:rPr lang="pt-BR" sz="14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(iniciativas de curto, </a:t>
            </a:r>
          </a:p>
          <a:p>
            <a:pPr algn="ctr"/>
            <a:r>
              <a:rPr lang="pt-BR" sz="14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médio e longo prazos)</a:t>
            </a:r>
          </a:p>
        </p:txBody>
      </p:sp>
      <p:grpSp>
        <p:nvGrpSpPr>
          <p:cNvPr id="29" name="Group 28"/>
          <p:cNvGrpSpPr>
            <a:grpSpLocks/>
          </p:cNvGrpSpPr>
          <p:nvPr/>
        </p:nvGrpSpPr>
        <p:grpSpPr bwMode="auto">
          <a:xfrm>
            <a:off x="3659174" y="4254500"/>
            <a:ext cx="5105400" cy="1304925"/>
            <a:chOff x="1392" y="2568"/>
            <a:chExt cx="3216" cy="822"/>
          </a:xfrm>
        </p:grpSpPr>
        <p:sp>
          <p:nvSpPr>
            <p:cNvPr id="30" name="Rectangle 29"/>
            <p:cNvSpPr>
              <a:spLocks noChangeArrowheads="1"/>
            </p:cNvSpPr>
            <p:nvPr/>
          </p:nvSpPr>
          <p:spPr bwMode="auto">
            <a:xfrm>
              <a:off x="1392" y="2568"/>
              <a:ext cx="3216" cy="822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t-BR" sz="1600" b="1"/>
            </a:p>
          </p:txBody>
        </p:sp>
        <p:sp>
          <p:nvSpPr>
            <p:cNvPr id="31" name="Text Box 30"/>
            <p:cNvSpPr txBox="1">
              <a:spLocks noChangeArrowheads="1"/>
            </p:cNvSpPr>
            <p:nvPr/>
          </p:nvSpPr>
          <p:spPr bwMode="auto">
            <a:xfrm>
              <a:off x="3812" y="2826"/>
              <a:ext cx="751" cy="33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r"/>
              <a:r>
                <a:rPr lang="pt-BR" sz="1400" b="1" dirty="0"/>
                <a:t>Déficit Tático</a:t>
              </a:r>
            </a:p>
            <a:p>
              <a:pPr algn="r"/>
              <a:r>
                <a:rPr lang="pt-BR" sz="1400" b="1" dirty="0"/>
                <a:t>(projetos)</a:t>
              </a:r>
            </a:p>
          </p:txBody>
        </p:sp>
      </p:grpSp>
      <p:sp>
        <p:nvSpPr>
          <p:cNvPr id="32" name="AutoShape 31"/>
          <p:cNvSpPr>
            <a:spLocks noChangeArrowheads="1"/>
          </p:cNvSpPr>
          <p:nvPr/>
        </p:nvSpPr>
        <p:spPr bwMode="ltGray">
          <a:xfrm rot="16200000">
            <a:off x="2817799" y="4198937"/>
            <a:ext cx="2076450" cy="650875"/>
          </a:xfrm>
          <a:prstGeom prst="rightArrow">
            <a:avLst>
              <a:gd name="adj1" fmla="val 59870"/>
              <a:gd name="adj2" fmla="val 60851"/>
            </a:avLst>
          </a:prstGeom>
          <a:ln>
            <a:headEnd/>
            <a:tailEnd type="none" w="lg" len="lg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pt-BR" sz="1600" b="1" dirty="0"/>
              <a:t>Iniciativas Imediatas</a:t>
            </a:r>
          </a:p>
        </p:txBody>
      </p:sp>
      <p:grpSp>
        <p:nvGrpSpPr>
          <p:cNvPr id="33" name="Group 32"/>
          <p:cNvGrpSpPr>
            <a:grpSpLocks/>
          </p:cNvGrpSpPr>
          <p:nvPr/>
        </p:nvGrpSpPr>
        <p:grpSpPr bwMode="auto">
          <a:xfrm>
            <a:off x="5027599" y="5675313"/>
            <a:ext cx="3746500" cy="681037"/>
            <a:chOff x="2254" y="3456"/>
            <a:chExt cx="2360" cy="436"/>
          </a:xfrm>
        </p:grpSpPr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2254" y="3456"/>
              <a:ext cx="2360" cy="4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60" y="0"/>
                </a:cxn>
                <a:cxn ang="0">
                  <a:pos x="2360" y="436"/>
                </a:cxn>
                <a:cxn ang="0">
                  <a:pos x="2081" y="363"/>
                </a:cxn>
                <a:cxn ang="0">
                  <a:pos x="1598" y="258"/>
                </a:cxn>
                <a:cxn ang="0">
                  <a:pos x="955" y="148"/>
                </a:cxn>
                <a:cxn ang="0">
                  <a:pos x="295" y="56"/>
                </a:cxn>
                <a:cxn ang="0">
                  <a:pos x="0" y="0"/>
                </a:cxn>
              </a:cxnLst>
              <a:rect l="0" t="0" r="r" b="b"/>
              <a:pathLst>
                <a:path w="2360" h="436">
                  <a:moveTo>
                    <a:pt x="0" y="0"/>
                  </a:moveTo>
                  <a:lnTo>
                    <a:pt x="2360" y="0"/>
                  </a:lnTo>
                  <a:lnTo>
                    <a:pt x="2360" y="436"/>
                  </a:lnTo>
                  <a:lnTo>
                    <a:pt x="2081" y="363"/>
                  </a:lnTo>
                  <a:lnTo>
                    <a:pt x="1598" y="258"/>
                  </a:lnTo>
                  <a:lnTo>
                    <a:pt x="955" y="148"/>
                  </a:lnTo>
                  <a:lnTo>
                    <a:pt x="295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75000"/>
                <a:alpha val="50000"/>
              </a:schemeClr>
            </a:solid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pt-BR"/>
            </a:p>
          </p:txBody>
        </p:sp>
        <p:sp>
          <p:nvSpPr>
            <p:cNvPr id="35" name="Text Box 34"/>
            <p:cNvSpPr txBox="1">
              <a:spLocks noChangeArrowheads="1"/>
            </p:cNvSpPr>
            <p:nvPr/>
          </p:nvSpPr>
          <p:spPr bwMode="auto">
            <a:xfrm>
              <a:off x="3508" y="3456"/>
              <a:ext cx="1069" cy="33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r"/>
              <a:r>
                <a:rPr lang="pt-BR" sz="1400" b="1" dirty="0"/>
                <a:t>Déficit Operacional</a:t>
              </a:r>
            </a:p>
            <a:p>
              <a:pPr algn="r"/>
              <a:r>
                <a:rPr lang="pt-BR" sz="1400" b="1" dirty="0" smtClean="0"/>
                <a:t>(dia-a-dia)</a:t>
              </a:r>
              <a:endParaRPr lang="pt-BR" sz="1400" b="1" dirty="0"/>
            </a:p>
          </p:txBody>
        </p:sp>
      </p:grpSp>
      <p:grpSp>
        <p:nvGrpSpPr>
          <p:cNvPr id="36" name="Group 35"/>
          <p:cNvGrpSpPr>
            <a:grpSpLocks/>
          </p:cNvGrpSpPr>
          <p:nvPr/>
        </p:nvGrpSpPr>
        <p:grpSpPr bwMode="auto">
          <a:xfrm>
            <a:off x="4411649" y="3092450"/>
            <a:ext cx="4343400" cy="1062038"/>
            <a:chOff x="1866" y="1836"/>
            <a:chExt cx="2736" cy="669"/>
          </a:xfrm>
        </p:grpSpPr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1866" y="1836"/>
              <a:ext cx="2736" cy="669"/>
            </a:xfrm>
            <a:custGeom>
              <a:avLst/>
              <a:gdLst/>
              <a:ahLst/>
              <a:cxnLst>
                <a:cxn ang="0">
                  <a:pos x="0" y="669"/>
                </a:cxn>
                <a:cxn ang="0">
                  <a:pos x="2733" y="654"/>
                </a:cxn>
                <a:cxn ang="0">
                  <a:pos x="2736" y="0"/>
                </a:cxn>
                <a:cxn ang="0">
                  <a:pos x="1503" y="315"/>
                </a:cxn>
                <a:cxn ang="0">
                  <a:pos x="939" y="459"/>
                </a:cxn>
                <a:cxn ang="0">
                  <a:pos x="318" y="606"/>
                </a:cxn>
                <a:cxn ang="0">
                  <a:pos x="0" y="669"/>
                </a:cxn>
              </a:cxnLst>
              <a:rect l="0" t="0" r="r" b="b"/>
              <a:pathLst>
                <a:path w="2736" h="669">
                  <a:moveTo>
                    <a:pt x="0" y="669"/>
                  </a:moveTo>
                  <a:lnTo>
                    <a:pt x="2733" y="654"/>
                  </a:lnTo>
                  <a:lnTo>
                    <a:pt x="2736" y="0"/>
                  </a:lnTo>
                  <a:lnTo>
                    <a:pt x="1503" y="315"/>
                  </a:lnTo>
                  <a:lnTo>
                    <a:pt x="939" y="459"/>
                  </a:lnTo>
                  <a:lnTo>
                    <a:pt x="318" y="606"/>
                  </a:lnTo>
                  <a:lnTo>
                    <a:pt x="0" y="669"/>
                  </a:lnTo>
                  <a:close/>
                </a:path>
              </a:pathLst>
            </a:custGeom>
            <a:solidFill>
              <a:schemeClr val="accent4">
                <a:lumMod val="75000"/>
                <a:alpha val="50000"/>
              </a:schemeClr>
            </a:solid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pt-BR"/>
            </a:p>
          </p:txBody>
        </p:sp>
        <p:sp>
          <p:nvSpPr>
            <p:cNvPr id="38" name="Text Box 37"/>
            <p:cNvSpPr txBox="1">
              <a:spLocks noChangeArrowheads="1"/>
            </p:cNvSpPr>
            <p:nvPr/>
          </p:nvSpPr>
          <p:spPr bwMode="auto">
            <a:xfrm>
              <a:off x="3516" y="2133"/>
              <a:ext cx="1016" cy="33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r"/>
              <a:r>
                <a:rPr lang="pt-BR" sz="1400" b="1" dirty="0"/>
                <a:t>Déficit Estratégico</a:t>
              </a:r>
            </a:p>
            <a:p>
              <a:pPr algn="r"/>
              <a:r>
                <a:rPr lang="pt-BR" sz="1400" b="1" dirty="0"/>
                <a:t>(alinhamento)</a:t>
              </a:r>
            </a:p>
          </p:txBody>
        </p:sp>
      </p:grpSp>
      <p:sp>
        <p:nvSpPr>
          <p:cNvPr id="40" name="Freeform 39"/>
          <p:cNvSpPr>
            <a:spLocks/>
          </p:cNvSpPr>
          <p:nvPr/>
        </p:nvSpPr>
        <p:spPr bwMode="auto">
          <a:xfrm>
            <a:off x="3584561" y="3384550"/>
            <a:ext cx="3673475" cy="2684463"/>
          </a:xfrm>
          <a:custGeom>
            <a:avLst/>
            <a:gdLst/>
            <a:ahLst/>
            <a:cxnLst>
              <a:cxn ang="0">
                <a:pos x="0" y="1481"/>
              </a:cxn>
              <a:cxn ang="0">
                <a:pos x="759" y="1373"/>
              </a:cxn>
              <a:cxn ang="0">
                <a:pos x="2331" y="0"/>
              </a:cxn>
            </a:cxnLst>
            <a:rect l="0" t="0" r="r" b="b"/>
            <a:pathLst>
              <a:path w="2331" h="1770">
                <a:moveTo>
                  <a:pt x="0" y="1481"/>
                </a:moveTo>
                <a:cubicBezTo>
                  <a:pt x="344" y="1496"/>
                  <a:pt x="211" y="1770"/>
                  <a:pt x="759" y="1373"/>
                </a:cubicBezTo>
                <a:cubicBezTo>
                  <a:pt x="1147" y="1126"/>
                  <a:pt x="1804" y="487"/>
                  <a:pt x="2331" y="0"/>
                </a:cubicBezTo>
              </a:path>
            </a:pathLst>
          </a:custGeom>
          <a:noFill/>
          <a:ln w="38100" cap="flat" cmpd="sng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pt-BR"/>
          </a:p>
        </p:txBody>
      </p:sp>
      <p:grpSp>
        <p:nvGrpSpPr>
          <p:cNvPr id="44" name="Group 43"/>
          <p:cNvGrpSpPr>
            <a:grpSpLocks/>
          </p:cNvGrpSpPr>
          <p:nvPr/>
        </p:nvGrpSpPr>
        <p:grpSpPr bwMode="auto">
          <a:xfrm>
            <a:off x="7364399" y="2120900"/>
            <a:ext cx="1390650" cy="1152525"/>
            <a:chOff x="3726" y="1224"/>
            <a:chExt cx="876" cy="726"/>
          </a:xfrm>
        </p:grpSpPr>
        <p:sp>
          <p:nvSpPr>
            <p:cNvPr id="45" name="Freeform 44"/>
            <p:cNvSpPr>
              <a:spLocks/>
            </p:cNvSpPr>
            <p:nvPr/>
          </p:nvSpPr>
          <p:spPr bwMode="auto">
            <a:xfrm>
              <a:off x="3822" y="1224"/>
              <a:ext cx="780" cy="726"/>
            </a:xfrm>
            <a:custGeom>
              <a:avLst/>
              <a:gdLst/>
              <a:ahLst/>
              <a:cxnLst>
                <a:cxn ang="0">
                  <a:pos x="0" y="726"/>
                </a:cxn>
                <a:cxn ang="0">
                  <a:pos x="780" y="513"/>
                </a:cxn>
                <a:cxn ang="0">
                  <a:pos x="780" y="0"/>
                </a:cxn>
                <a:cxn ang="0">
                  <a:pos x="777" y="0"/>
                </a:cxn>
                <a:cxn ang="0">
                  <a:pos x="0" y="726"/>
                </a:cxn>
              </a:cxnLst>
              <a:rect l="0" t="0" r="r" b="b"/>
              <a:pathLst>
                <a:path w="780" h="726">
                  <a:moveTo>
                    <a:pt x="0" y="726"/>
                  </a:moveTo>
                  <a:lnTo>
                    <a:pt x="780" y="513"/>
                  </a:lnTo>
                  <a:lnTo>
                    <a:pt x="780" y="0"/>
                  </a:lnTo>
                  <a:lnTo>
                    <a:pt x="777" y="0"/>
                  </a:lnTo>
                  <a:lnTo>
                    <a:pt x="0" y="726"/>
                  </a:lnTo>
                  <a:close/>
                </a:path>
              </a:pathLst>
            </a:custGeom>
            <a:solidFill>
              <a:schemeClr val="accent4">
                <a:lumMod val="75000"/>
                <a:alpha val="50000"/>
              </a:schemeClr>
            </a:solid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pt-BR"/>
            </a:p>
          </p:txBody>
        </p:sp>
        <p:sp>
          <p:nvSpPr>
            <p:cNvPr id="46" name="Text Box 45"/>
            <p:cNvSpPr txBox="1">
              <a:spLocks noChangeArrowheads="1"/>
            </p:cNvSpPr>
            <p:nvPr/>
          </p:nvSpPr>
          <p:spPr bwMode="auto">
            <a:xfrm>
              <a:off x="3726" y="1266"/>
              <a:ext cx="760" cy="4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pt-BR" sz="1400" b="1" dirty="0"/>
                <a:t>Sobra de</a:t>
              </a:r>
            </a:p>
            <a:p>
              <a:pPr algn="ctr"/>
              <a:r>
                <a:rPr lang="pt-BR" sz="1400" b="1" dirty="0"/>
                <a:t>Competência</a:t>
              </a:r>
            </a:p>
            <a:p>
              <a:pPr algn="ctr"/>
              <a:r>
                <a:rPr lang="pt-BR" sz="1400" b="1" dirty="0"/>
                <a:t>(explorar)</a:t>
              </a:r>
            </a:p>
          </p:txBody>
        </p:sp>
      </p:grpSp>
      <p:sp>
        <p:nvSpPr>
          <p:cNvPr id="39" name="AutoShape 38"/>
          <p:cNvSpPr>
            <a:spLocks noChangeArrowheads="1"/>
          </p:cNvSpPr>
          <p:nvPr/>
        </p:nvSpPr>
        <p:spPr bwMode="ltGray">
          <a:xfrm rot="2171184">
            <a:off x="5303714" y="2296779"/>
            <a:ext cx="2246313" cy="695325"/>
          </a:xfrm>
          <a:prstGeom prst="leftArrow">
            <a:avLst>
              <a:gd name="adj1" fmla="val 59704"/>
              <a:gd name="adj2" fmla="val 60080"/>
            </a:avLst>
          </a:prstGeom>
          <a:ln>
            <a:headEnd/>
            <a:tailEnd type="none" w="lg" len="lg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pt-BR" sz="1600" b="1" dirty="0"/>
              <a:t>Visão de Longo Prazo</a:t>
            </a:r>
          </a:p>
        </p:txBody>
      </p:sp>
      <p:pic>
        <p:nvPicPr>
          <p:cNvPr id="50" name="Picture 8" descr="C:\Documents and Settings\marciorm\Configurações locais\Temporary Internet Files\Content.IE5\GIGGD1DC\MPj04313030000[1]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7516" y="4786322"/>
            <a:ext cx="2679972" cy="1785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3" presetClass="entr" presetSubtype="3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20" grpId="0" animBg="1"/>
      <p:bldP spid="28" grpId="0" animBg="1"/>
      <p:bldP spid="32" grpId="0" animBg="1"/>
      <p:bldP spid="40" grpId="0" animBg="1"/>
      <p:bldP spid="3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Como abrir um negócio?</a:t>
            </a:r>
            <a:endParaRPr lang="pt-BR" dirty="0"/>
          </a:p>
        </p:txBody>
      </p:sp>
      <p:sp>
        <p:nvSpPr>
          <p:cNvPr id="20" name="Espaço Reservado para Conteúdo 19"/>
          <p:cNvSpPr>
            <a:spLocks noGrp="1"/>
          </p:cNvSpPr>
          <p:nvPr>
            <p:ph idx="1"/>
          </p:nvPr>
        </p:nvSpPr>
        <p:spPr>
          <a:xfrm>
            <a:off x="-32" y="5572140"/>
            <a:ext cx="4143404" cy="1000132"/>
          </a:xfrm>
        </p:spPr>
        <p:txBody>
          <a:bodyPr>
            <a:normAutofit fontScale="70000" lnSpcReduction="20000"/>
          </a:bodyPr>
          <a:lstStyle/>
          <a:p>
            <a:r>
              <a:rPr lang="pt-BR" dirty="0" smtClean="0"/>
              <a:t>Plano de Negócios (Sebrae)</a:t>
            </a:r>
          </a:p>
          <a:p>
            <a:r>
              <a:rPr lang="pt-BR" dirty="0" smtClean="0"/>
              <a:t>Incubação da empresa (</a:t>
            </a:r>
            <a:r>
              <a:rPr lang="pt-BR" dirty="0" err="1" smtClean="0"/>
              <a:t>Trisoft</a:t>
            </a:r>
            <a:r>
              <a:rPr lang="pt-BR" dirty="0" smtClean="0"/>
              <a:t>)</a:t>
            </a:r>
          </a:p>
          <a:p>
            <a:r>
              <a:rPr lang="pt-BR" dirty="0" smtClean="0"/>
              <a:t>Capital: BNDES, </a:t>
            </a:r>
            <a:r>
              <a:rPr lang="pt-BR" dirty="0" err="1" smtClean="0"/>
              <a:t>Fapemig</a:t>
            </a:r>
            <a:r>
              <a:rPr lang="pt-BR" dirty="0" smtClean="0"/>
              <a:t>, etc.</a:t>
            </a:r>
          </a:p>
        </p:txBody>
      </p:sp>
      <p:sp>
        <p:nvSpPr>
          <p:cNvPr id="7" name="Retângulo 6"/>
          <p:cNvSpPr/>
          <p:nvPr/>
        </p:nvSpPr>
        <p:spPr>
          <a:xfrm>
            <a:off x="4286248" y="1571636"/>
            <a:ext cx="4572032" cy="2928958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pt-BR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Necessidades Fundamentais</a:t>
            </a:r>
            <a:endParaRPr lang="pt-BR" sz="2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4429124" y="2000264"/>
            <a:ext cx="4214842" cy="785818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Cliente</a:t>
            </a:r>
            <a:endParaRPr lang="pt-BR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4429124" y="2786082"/>
            <a:ext cx="4214842" cy="785818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Cliente</a:t>
            </a:r>
            <a:endParaRPr lang="pt-BR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4429124" y="3571900"/>
            <a:ext cx="4214842" cy="785818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Cliente</a:t>
            </a:r>
            <a:endParaRPr lang="pt-BR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tângulo 7"/>
          <p:cNvSpPr/>
          <p:nvPr/>
        </p:nvSpPr>
        <p:spPr>
          <a:xfrm>
            <a:off x="4286248" y="4572032"/>
            <a:ext cx="4572032" cy="2143116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pt-BR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Necessidades Adicionais</a:t>
            </a:r>
            <a:endParaRPr lang="pt-BR" sz="2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7" name="Grupo 16"/>
          <p:cNvGrpSpPr/>
          <p:nvPr/>
        </p:nvGrpSpPr>
        <p:grpSpPr>
          <a:xfrm>
            <a:off x="4500562" y="5000660"/>
            <a:ext cx="4143404" cy="1571636"/>
            <a:chOff x="4071934" y="4929198"/>
            <a:chExt cx="4143404" cy="1571636"/>
          </a:xfrm>
          <a:solidFill>
            <a:schemeClr val="accent2"/>
          </a:solidFill>
        </p:grpSpPr>
        <p:sp>
          <p:nvSpPr>
            <p:cNvPr id="9" name="Retângulo 8"/>
            <p:cNvSpPr/>
            <p:nvPr/>
          </p:nvSpPr>
          <p:spPr>
            <a:xfrm>
              <a:off x="4071934" y="4929198"/>
              <a:ext cx="2071702" cy="785818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Produtos</a:t>
              </a:r>
              <a:endParaRPr lang="pt-BR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Retângulo 9"/>
            <p:cNvSpPr/>
            <p:nvPr/>
          </p:nvSpPr>
          <p:spPr>
            <a:xfrm>
              <a:off x="6143636" y="4929198"/>
              <a:ext cx="2071702" cy="785818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Pessoas</a:t>
              </a:r>
              <a:endParaRPr lang="pt-BR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Retângulo 10"/>
            <p:cNvSpPr/>
            <p:nvPr/>
          </p:nvSpPr>
          <p:spPr>
            <a:xfrm>
              <a:off x="4071934" y="5715016"/>
              <a:ext cx="2071702" cy="785818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Processos e</a:t>
              </a:r>
            </a:p>
            <a:p>
              <a:pPr algn="ctr"/>
              <a:r>
                <a:rPr lang="pt-BR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Ferramentas</a:t>
              </a:r>
              <a:endParaRPr lang="pt-BR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Retângulo 11"/>
            <p:cNvSpPr/>
            <p:nvPr/>
          </p:nvSpPr>
          <p:spPr>
            <a:xfrm>
              <a:off x="6143636" y="5715016"/>
              <a:ext cx="2071702" cy="785818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Estrutura</a:t>
              </a:r>
              <a:endParaRPr lang="pt-BR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2050" name="Picture 2" descr="C:\Documents and Settings\marciorm\Configurações locais\Temporary Internet Files\Content.IE5\GP7NJ5CM\MPj04230200000[1]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43558" y="1785926"/>
            <a:ext cx="3571852" cy="3571852"/>
          </a:xfrm>
          <a:prstGeom prst="rect">
            <a:avLst/>
          </a:prstGeom>
          <a:noFill/>
        </p:spPr>
      </p:pic>
      <p:sp>
        <p:nvSpPr>
          <p:cNvPr id="18" name="AutoShape 8"/>
          <p:cNvSpPr>
            <a:spLocks noChangeArrowheads="1"/>
          </p:cNvSpPr>
          <p:nvPr/>
        </p:nvSpPr>
        <p:spPr bwMode="auto">
          <a:xfrm rot="5400000" flipH="1">
            <a:off x="3357548" y="3357568"/>
            <a:ext cx="4286280" cy="1857375"/>
          </a:xfrm>
          <a:custGeom>
            <a:avLst/>
            <a:gdLst>
              <a:gd name="T0" fmla="*/ 0 w 21600"/>
              <a:gd name="T1" fmla="*/ 0 h 21600"/>
              <a:gd name="T2" fmla="*/ 0 w 21600"/>
              <a:gd name="T3" fmla="*/ 0 h 21600"/>
              <a:gd name="T4" fmla="*/ 0 w 21600"/>
              <a:gd name="T5" fmla="*/ 0 h 21600"/>
              <a:gd name="T6" fmla="*/ 0 w 21600"/>
              <a:gd name="T7" fmla="*/ 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65 w 21600"/>
              <a:gd name="T13" fmla="*/ 5409 h 21600"/>
              <a:gd name="T14" fmla="*/ 18900 w 21600"/>
              <a:gd name="T15" fmla="*/ 16209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anchor="ctr"/>
          <a:lstStyle/>
          <a:p>
            <a:pPr algn="ctr"/>
            <a:r>
              <a:rPr lang="pt-BR" sz="2800" b="1" dirty="0" smtClean="0">
                <a:latin typeface="Arial" pitchFamily="34" charset="0"/>
                <a:cs typeface="Arial" pitchFamily="34" charset="0"/>
              </a:rPr>
              <a:t>Com Capital</a:t>
            </a:r>
            <a:endParaRPr lang="pt-BR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AutoShape 8"/>
          <p:cNvSpPr>
            <a:spLocks noChangeArrowheads="1"/>
          </p:cNvSpPr>
          <p:nvPr/>
        </p:nvSpPr>
        <p:spPr bwMode="auto">
          <a:xfrm rot="16200000" flipH="1">
            <a:off x="5429250" y="3357569"/>
            <a:ext cx="4286280" cy="1857375"/>
          </a:xfrm>
          <a:custGeom>
            <a:avLst/>
            <a:gdLst>
              <a:gd name="T0" fmla="*/ 0 w 21600"/>
              <a:gd name="T1" fmla="*/ 0 h 21600"/>
              <a:gd name="T2" fmla="*/ 0 w 21600"/>
              <a:gd name="T3" fmla="*/ 0 h 21600"/>
              <a:gd name="T4" fmla="*/ 0 w 21600"/>
              <a:gd name="T5" fmla="*/ 0 h 21600"/>
              <a:gd name="T6" fmla="*/ 0 w 21600"/>
              <a:gd name="T7" fmla="*/ 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65 w 21600"/>
              <a:gd name="T13" fmla="*/ 5409 h 21600"/>
              <a:gd name="T14" fmla="*/ 18900 w 21600"/>
              <a:gd name="T15" fmla="*/ 16209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anchor="ctr"/>
          <a:lstStyle/>
          <a:p>
            <a:pPr algn="ctr"/>
            <a:r>
              <a:rPr lang="pt-BR" sz="2800" b="1" dirty="0" smtClean="0">
                <a:latin typeface="Arial" pitchFamily="34" charset="0"/>
                <a:cs typeface="Arial" pitchFamily="34" charset="0"/>
              </a:rPr>
              <a:t>Sem Capital</a:t>
            </a:r>
            <a:endParaRPr lang="pt-BR" sz="2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18" grpId="0" animBg="1"/>
      <p:bldP spid="19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Empregado x Empreendedor</a:t>
            </a:r>
            <a:endParaRPr lang="pt-BR" dirty="0"/>
          </a:p>
        </p:txBody>
      </p:sp>
      <p:graphicFrame>
        <p:nvGraphicFramePr>
          <p:cNvPr id="5" name="Group 179"/>
          <p:cNvGraphicFramePr>
            <a:graphicFrameLocks/>
          </p:cNvGraphicFramePr>
          <p:nvPr/>
        </p:nvGraphicFramePr>
        <p:xfrm>
          <a:off x="500034" y="1606126"/>
          <a:ext cx="8257540" cy="5109022"/>
        </p:xfrm>
        <a:graphic>
          <a:graphicData uri="http://schemas.openxmlformats.org/drawingml/2006/table">
            <a:tbl>
              <a:tblPr first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{FABFCF23-3B69-468F-B69F-88F6DE6A72F2}</a:tableStyleId>
              </a:tblPr>
              <a:tblGrid>
                <a:gridCol w="2176780"/>
                <a:gridCol w="2951480"/>
                <a:gridCol w="3129280"/>
              </a:tblGrid>
              <a:tr h="604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pt-BR" sz="2000" b="1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Característica</a:t>
                      </a:r>
                      <a:endParaRPr kumimoji="0" lang="pt-BR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D2D2D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pt-BR" sz="2000" b="1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Empregado</a:t>
                      </a:r>
                      <a:endParaRPr kumimoji="0" lang="pt-BR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D2D2D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pt-BR" sz="2000" b="1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Empreendedor</a:t>
                      </a:r>
                      <a:endParaRPr kumimoji="0" lang="pt-BR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D2D2D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/>
                </a:tc>
              </a:tr>
              <a:tr h="604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pt-BR" sz="1800" b="1" u="none" strike="noStrike" cap="none" normalizeH="0" baseline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Benefício x Custo</a:t>
                      </a: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D2D2D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pt-BR" sz="1800" b="1" u="none" strike="noStrike" cap="none" normalizeH="0" baseline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Segurança x Estagnação</a:t>
                      </a: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D2D2D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pt-BR" sz="18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Lucro x Risco</a:t>
                      </a:r>
                      <a:endParaRPr kumimoji="0" lang="pt-BR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D2D2D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/>
                </a:tc>
              </a:tr>
              <a:tr h="604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pt-BR" sz="1800" b="1" u="none" strike="noStrike" cap="none" normalizeH="0" baseline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Principal barreira</a:t>
                      </a: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D2D2D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pt-BR" sz="1800" b="1" u="none" strike="noStrike" cap="none" normalizeH="0" baseline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Boa oportunidade</a:t>
                      </a: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D2D2D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pt-BR" sz="1800" b="1" u="none" strike="noStrike" cap="none" normalizeH="0" baseline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Janela de oportunidade</a:t>
                      </a: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D2D2D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/>
                </a:tc>
              </a:tr>
              <a:tr h="604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pt-BR" sz="1800" b="1" u="none" strike="noStrike" cap="none" normalizeH="0" baseline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Primeiro desafio</a:t>
                      </a: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D2D2D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pt-BR" sz="1800" b="1" u="none" strike="noStrike" cap="none" normalizeH="0" baseline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Ocupar seu espaço</a:t>
                      </a: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D2D2D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pt-BR" sz="1800" b="1" u="none" strike="noStrike" cap="none" normalizeH="0" baseline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Caso de sucesso</a:t>
                      </a: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D2D2D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/>
                </a:tc>
              </a:tr>
              <a:tr h="604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pt-BR" sz="1800" b="1" u="none" strike="noStrike" cap="none" normalizeH="0" baseline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Principal desafio</a:t>
                      </a: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D2D2D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pt-BR" sz="1800" b="1" u="none" strike="noStrike" cap="none" normalizeH="0" baseline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Empregabilidade</a:t>
                      </a: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D2D2D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pt-BR" sz="18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Sustentação do negócio</a:t>
                      </a:r>
                      <a:endParaRPr kumimoji="0" lang="pt-BR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D2D2D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/>
                </a:tc>
              </a:tr>
              <a:tr h="604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pt-BR" sz="1800" b="1" u="none" strike="noStrike" cap="none" normalizeH="0" baseline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Conhecimentos</a:t>
                      </a: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D2D2D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pt-BR" sz="1800" b="1" u="none" strike="noStrike" cap="none" normalizeH="0" baseline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Fundamentos da TI, 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pt-BR" sz="1800" b="1" u="none" strike="noStrike" cap="none" normalizeH="0" baseline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tecnologias e seus usos</a:t>
                      </a: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D2D2D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pt-BR" sz="1800" b="1" u="none" strike="noStrike" cap="none" normalizeH="0" baseline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Negócios, marketing 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pt-BR" sz="1800" b="1" u="none" strike="noStrike" cap="none" normalizeH="0" baseline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uso da tecnologia</a:t>
                      </a: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D2D2D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/>
                </a:tc>
              </a:tr>
              <a:tr h="604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pt-BR" sz="1800" b="1" u="none" strike="noStrike" cap="none" normalizeH="0" baseline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Habilidades</a:t>
                      </a: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D2D2D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pt-BR" sz="1800" b="1" u="none" strike="noStrike" cap="none" normalizeH="0" baseline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Trabalhar em equipe,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pt-BR" sz="1800" b="1" u="none" strike="noStrike" cap="none" normalizeH="0" baseline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resolver problemas, etc.</a:t>
                      </a: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D2D2D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pt-BR" sz="1800" b="1" u="none" strike="noStrike" cap="none" normalizeH="0" baseline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Gestão de pessoas,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pt-BR" sz="1800" b="1" u="none" strike="noStrike" cap="none" normalizeH="0" baseline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decisão e negociação</a:t>
                      </a: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D2D2D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/>
                </a:tc>
              </a:tr>
              <a:tr h="604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pt-BR" sz="18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Atitudes</a:t>
                      </a:r>
                      <a:endParaRPr kumimoji="0" lang="pt-BR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D2D2D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pt-BR" sz="1800" b="1" u="none" strike="noStrike" cap="none" normalizeH="0" baseline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Comprometimento, zelo,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pt-BR" sz="1800" b="1" u="none" strike="noStrike" cap="none" normalizeH="0" baseline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abstração e disp. servir</a:t>
                      </a: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D2D2D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pt-BR" sz="18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Carisma, assertividade,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pt-BR" sz="18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percepção e determinação</a:t>
                      </a:r>
                      <a:endParaRPr kumimoji="0" lang="pt-BR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D2D2D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Referências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pt-BR" dirty="0" smtClean="0"/>
              <a:t>Adriana </a:t>
            </a:r>
            <a:r>
              <a:rPr lang="pt-BR" dirty="0" err="1" smtClean="0"/>
              <a:t>Reigadas</a:t>
            </a:r>
            <a:r>
              <a:rPr lang="pt-BR" dirty="0" smtClean="0"/>
              <a:t>, </a:t>
            </a:r>
            <a:r>
              <a:rPr lang="pt-BR" i="1" dirty="0" smtClean="0">
                <a:hlinkClick r:id="rId2"/>
              </a:rPr>
              <a:t>TI – Expectativas e Desafios – </a:t>
            </a:r>
            <a:r>
              <a:rPr lang="pt-BR" i="1" dirty="0" err="1" smtClean="0">
                <a:hlinkClick r:id="rId2"/>
              </a:rPr>
              <a:t>Service</a:t>
            </a:r>
            <a:r>
              <a:rPr lang="pt-BR" i="1" dirty="0" smtClean="0">
                <a:hlinkClick r:id="rId2"/>
              </a:rPr>
              <a:t> </a:t>
            </a:r>
            <a:r>
              <a:rPr lang="pt-BR" i="1" dirty="0" err="1" smtClean="0">
                <a:hlinkClick r:id="rId2"/>
              </a:rPr>
              <a:t>Delivery</a:t>
            </a:r>
            <a:r>
              <a:rPr lang="pt-BR" i="1" dirty="0" smtClean="0">
                <a:hlinkClick r:id="rId2"/>
              </a:rPr>
              <a:t> &amp; </a:t>
            </a:r>
            <a:r>
              <a:rPr lang="pt-BR" i="1" dirty="0" err="1" smtClean="0">
                <a:hlinkClick r:id="rId2"/>
              </a:rPr>
              <a:t>Service</a:t>
            </a:r>
            <a:r>
              <a:rPr lang="pt-BR" i="1" dirty="0" smtClean="0">
                <a:hlinkClick r:id="rId2"/>
              </a:rPr>
              <a:t> </a:t>
            </a:r>
            <a:r>
              <a:rPr lang="pt-BR" i="1" dirty="0" err="1" smtClean="0">
                <a:hlinkClick r:id="rId2"/>
              </a:rPr>
              <a:t>Support</a:t>
            </a:r>
            <a:r>
              <a:rPr lang="pt-BR" dirty="0" smtClean="0"/>
              <a:t>, Borland, 2005</a:t>
            </a:r>
          </a:p>
          <a:p>
            <a:r>
              <a:rPr lang="en-US" dirty="0" smtClean="0"/>
              <a:t>Boise State University. </a:t>
            </a:r>
            <a:r>
              <a:rPr lang="en-US" i="1" dirty="0" smtClean="0">
                <a:hlinkClick r:id="rId3"/>
              </a:rPr>
              <a:t>Business Start-up Guide</a:t>
            </a:r>
            <a:r>
              <a:rPr lang="en-US" dirty="0" smtClean="0"/>
              <a:t>. Idaho SBDC. </a:t>
            </a:r>
          </a:p>
          <a:p>
            <a:r>
              <a:rPr lang="en-US" dirty="0" smtClean="0"/>
              <a:t>FNQ. </a:t>
            </a:r>
            <a:r>
              <a:rPr lang="pt-BR" i="1" dirty="0" err="1" smtClean="0">
                <a:hlinkClick r:id="rId4"/>
              </a:rPr>
              <a:t>Cardernos</a:t>
            </a:r>
            <a:r>
              <a:rPr lang="pt-BR" i="1" dirty="0" smtClean="0">
                <a:hlinkClick r:id="rId4"/>
              </a:rPr>
              <a:t> de Excelência - Pessoas</a:t>
            </a:r>
            <a:r>
              <a:rPr lang="en-US" dirty="0" smtClean="0"/>
              <a:t>. FNQ. 2006.</a:t>
            </a:r>
          </a:p>
          <a:p>
            <a:r>
              <a:rPr lang="pt-BR" dirty="0" smtClean="0"/>
              <a:t>Gerência de Mudanças, </a:t>
            </a:r>
            <a:r>
              <a:rPr lang="pt-BR" i="1" u="sng" dirty="0" smtClean="0">
                <a:solidFill>
                  <a:schemeClr val="accent2">
                    <a:lumMod val="75000"/>
                  </a:schemeClr>
                </a:solidFill>
              </a:rPr>
              <a:t>Análises de </a:t>
            </a:r>
            <a:r>
              <a:rPr lang="pt-BR" i="1" u="sng" dirty="0" err="1" smtClean="0">
                <a:solidFill>
                  <a:schemeClr val="accent2">
                    <a:lumMod val="75000"/>
                  </a:schemeClr>
                </a:solidFill>
              </a:rPr>
              <a:t>Changes</a:t>
            </a:r>
            <a:r>
              <a:rPr lang="pt-BR" i="1" u="sng" dirty="0" smtClean="0">
                <a:solidFill>
                  <a:schemeClr val="accent2">
                    <a:lumMod val="75000"/>
                  </a:schemeClr>
                </a:solidFill>
              </a:rPr>
              <a:t> de 2006 e 2007</a:t>
            </a:r>
            <a:r>
              <a:rPr lang="pt-BR" dirty="0" smtClean="0"/>
              <a:t>, CTBC, 2006 e 2007</a:t>
            </a:r>
          </a:p>
          <a:p>
            <a:r>
              <a:rPr lang="en-US" dirty="0" smtClean="0"/>
              <a:t>Greg Charles, Ph.D. </a:t>
            </a:r>
            <a:r>
              <a:rPr lang="en-US" i="1" dirty="0" smtClean="0">
                <a:hlinkClick r:id="rId5"/>
              </a:rPr>
              <a:t>Using ITIL Best Practice Guidelines in the Real World</a:t>
            </a:r>
            <a:r>
              <a:rPr lang="en-US" dirty="0" smtClean="0"/>
              <a:t>. CA. Nov-2007.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Referências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75191"/>
            <a:ext cx="8401080" cy="4868519"/>
          </a:xfrm>
        </p:spPr>
        <p:txBody>
          <a:bodyPr>
            <a:noAutofit/>
          </a:bodyPr>
          <a:lstStyle/>
          <a:p>
            <a:r>
              <a:rPr lang="en-US" sz="2700" dirty="0" err="1" smtClean="0"/>
              <a:t>Layany</a:t>
            </a:r>
            <a:r>
              <a:rPr lang="en-US" sz="2700" dirty="0" smtClean="0"/>
              <a:t>, Gustavo, </a:t>
            </a:r>
            <a:r>
              <a:rPr lang="en-US" sz="2700" dirty="0" err="1" smtClean="0"/>
              <a:t>Renério</a:t>
            </a:r>
            <a:r>
              <a:rPr lang="en-US" sz="2700" dirty="0" smtClean="0"/>
              <a:t>, Neto e Geraldo. </a:t>
            </a:r>
            <a:r>
              <a:rPr lang="en-US" sz="2700" i="1" dirty="0" err="1" smtClean="0">
                <a:hlinkClick r:id="rId2"/>
              </a:rPr>
              <a:t>Gerência</a:t>
            </a:r>
            <a:r>
              <a:rPr lang="en-US" sz="2700" i="1" dirty="0" smtClean="0">
                <a:hlinkClick r:id="rId2"/>
              </a:rPr>
              <a:t> de </a:t>
            </a:r>
            <a:r>
              <a:rPr lang="en-US" sz="2700" i="1" dirty="0" err="1" smtClean="0">
                <a:hlinkClick r:id="rId2"/>
              </a:rPr>
              <a:t>Mudanças</a:t>
            </a:r>
            <a:r>
              <a:rPr lang="en-US" sz="2700" dirty="0" smtClean="0"/>
              <a:t>. </a:t>
            </a:r>
            <a:r>
              <a:rPr lang="en-US" sz="2700" dirty="0" err="1" smtClean="0"/>
              <a:t>Teleco</a:t>
            </a:r>
            <a:r>
              <a:rPr lang="en-US" sz="2700" dirty="0" smtClean="0"/>
              <a:t>. Set-2007.</a:t>
            </a:r>
          </a:p>
          <a:p>
            <a:r>
              <a:rPr lang="pt-BR" sz="2700" dirty="0" smtClean="0"/>
              <a:t>Márcio A. R. Moreira. </a:t>
            </a:r>
            <a:r>
              <a:rPr lang="pt-BR" sz="2700" i="1" dirty="0" smtClean="0">
                <a:hlinkClick r:id="rId3"/>
              </a:rPr>
              <a:t>História da </a:t>
            </a:r>
            <a:r>
              <a:rPr lang="pt-BR" sz="2700" i="1" dirty="0" err="1" smtClean="0">
                <a:hlinkClick r:id="rId3"/>
              </a:rPr>
              <a:t>Acc</a:t>
            </a:r>
            <a:r>
              <a:rPr lang="pt-BR" sz="2700" dirty="0" smtClean="0"/>
              <a:t>. </a:t>
            </a:r>
            <a:r>
              <a:rPr lang="pt-BR" sz="2700" dirty="0" err="1" smtClean="0"/>
              <a:t>Acc</a:t>
            </a:r>
            <a:r>
              <a:rPr lang="pt-BR" sz="2700" dirty="0" smtClean="0"/>
              <a:t>. 2004.</a:t>
            </a:r>
          </a:p>
          <a:p>
            <a:r>
              <a:rPr lang="pt-BR" sz="2700" dirty="0" smtClean="0"/>
              <a:t>Márcio A. R. Moreira. </a:t>
            </a:r>
            <a:r>
              <a:rPr lang="pt-BR" sz="2700" i="1" dirty="0" smtClean="0">
                <a:hlinkClick r:id="rId4"/>
              </a:rPr>
              <a:t>Fábrica de Software</a:t>
            </a:r>
            <a:r>
              <a:rPr lang="pt-BR" sz="2700" dirty="0" smtClean="0"/>
              <a:t>. Uniminas. 2006.</a:t>
            </a:r>
          </a:p>
          <a:p>
            <a:r>
              <a:rPr lang="pt-BR" sz="2700" dirty="0" smtClean="0"/>
              <a:t>Márcio A. R. Moreira. </a:t>
            </a:r>
            <a:r>
              <a:rPr lang="pt-BR" sz="2700" i="1" dirty="0" smtClean="0">
                <a:hlinkClick r:id="rId4"/>
              </a:rPr>
              <a:t>Empreendedorismo</a:t>
            </a:r>
            <a:r>
              <a:rPr lang="pt-BR" sz="2700" dirty="0" smtClean="0"/>
              <a:t>. UFU. 2006.</a:t>
            </a:r>
          </a:p>
          <a:p>
            <a:r>
              <a:rPr lang="pt-BR" sz="2700" dirty="0" smtClean="0"/>
              <a:t>Márcio A. R. Moreira. </a:t>
            </a:r>
            <a:r>
              <a:rPr lang="pt-BR" sz="2700" i="1" dirty="0" smtClean="0">
                <a:hlinkClick r:id="rId4"/>
              </a:rPr>
              <a:t>Implementação do ITIL no </a:t>
            </a:r>
            <a:r>
              <a:rPr lang="pt-BR" sz="2700" i="1" dirty="0" err="1" smtClean="0">
                <a:hlinkClick r:id="rId4"/>
              </a:rPr>
              <a:t>DataCenter</a:t>
            </a:r>
            <a:r>
              <a:rPr lang="pt-BR" sz="2700" i="1" dirty="0" smtClean="0">
                <a:hlinkClick r:id="rId4"/>
              </a:rPr>
              <a:t> da CTBC</a:t>
            </a:r>
            <a:r>
              <a:rPr lang="pt-BR" sz="2700" dirty="0" smtClean="0"/>
              <a:t>. Uniminas. 2007.</a:t>
            </a:r>
          </a:p>
          <a:p>
            <a:r>
              <a:rPr lang="pt-BR" sz="2700" dirty="0" smtClean="0"/>
              <a:t>Márcio S. Alves, </a:t>
            </a:r>
            <a:r>
              <a:rPr lang="pt-BR" sz="2700" i="1" u="sng" dirty="0" smtClean="0">
                <a:solidFill>
                  <a:schemeClr val="accent2">
                    <a:lumMod val="75000"/>
                  </a:schemeClr>
                </a:solidFill>
              </a:rPr>
              <a:t>Estratégia para a COT</a:t>
            </a:r>
            <a:r>
              <a:rPr lang="pt-BR" sz="2700" dirty="0" smtClean="0"/>
              <a:t>, CTBC, Jul/2006</a:t>
            </a:r>
          </a:p>
          <a:p>
            <a:r>
              <a:rPr lang="en-US" sz="2700" dirty="0" smtClean="0"/>
              <a:t>Mark </a:t>
            </a:r>
            <a:r>
              <a:rPr lang="en-US" sz="2700" dirty="0" err="1" smtClean="0"/>
              <a:t>Lillycrop</a:t>
            </a:r>
            <a:r>
              <a:rPr lang="en-US" sz="2700" dirty="0" smtClean="0"/>
              <a:t>. </a:t>
            </a:r>
            <a:r>
              <a:rPr lang="en-US" sz="2700" i="1" dirty="0" smtClean="0">
                <a:hlinkClick r:id="rId5"/>
              </a:rPr>
              <a:t>ITIL version 3: an overview</a:t>
            </a:r>
            <a:r>
              <a:rPr lang="en-US" sz="2700" i="1" dirty="0" smtClean="0"/>
              <a:t>.</a:t>
            </a:r>
            <a:r>
              <a:rPr lang="en-US" sz="2700" dirty="0" smtClean="0"/>
              <a:t> </a:t>
            </a:r>
            <a:r>
              <a:rPr lang="en-US" sz="2700" dirty="0" err="1" smtClean="0"/>
              <a:t>itSMF</a:t>
            </a:r>
            <a:r>
              <a:rPr lang="en-US" sz="2700" dirty="0" smtClean="0"/>
              <a:t>. Publications Manager. Jun-2007.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Referências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sz="2800" dirty="0" smtClean="0"/>
              <a:t>Michael E. Porter. </a:t>
            </a:r>
            <a:r>
              <a:rPr lang="en-US" sz="2800" i="1" dirty="0" smtClean="0">
                <a:hlinkClick r:id="rId2"/>
              </a:rPr>
              <a:t>Competitive Strategy and Real Estate </a:t>
            </a:r>
            <a:r>
              <a:rPr lang="en-US" sz="2800" i="1" dirty="0" err="1" smtClean="0">
                <a:hlinkClick r:id="rId2"/>
              </a:rPr>
              <a:t>Develpment</a:t>
            </a:r>
            <a:r>
              <a:rPr lang="pt-BR" sz="2800" dirty="0" smtClean="0"/>
              <a:t>. Harvard Business </a:t>
            </a:r>
            <a:r>
              <a:rPr lang="pt-BR" sz="2800" dirty="0" err="1" smtClean="0"/>
              <a:t>School</a:t>
            </a:r>
            <a:r>
              <a:rPr lang="pt-BR" sz="2800" dirty="0" smtClean="0"/>
              <a:t>. 1989.</a:t>
            </a:r>
          </a:p>
          <a:p>
            <a:r>
              <a:rPr lang="en-US" sz="3000" dirty="0" smtClean="0"/>
              <a:t>Tele Management Forum. </a:t>
            </a:r>
            <a:r>
              <a:rPr lang="en-US" sz="3000" i="1" dirty="0" smtClean="0">
                <a:hlinkClick r:id="rId3"/>
              </a:rPr>
              <a:t>Enhanced Telecom Operations Map (</a:t>
            </a:r>
            <a:r>
              <a:rPr lang="en-US" sz="3000" i="1" dirty="0" err="1" smtClean="0">
                <a:hlinkClick r:id="rId3"/>
              </a:rPr>
              <a:t>eTOM</a:t>
            </a:r>
            <a:r>
              <a:rPr lang="en-US" sz="3000" i="1" dirty="0" smtClean="0">
                <a:hlinkClick r:id="rId3"/>
              </a:rPr>
              <a:t>)</a:t>
            </a:r>
            <a:r>
              <a:rPr lang="en-US" sz="3000" i="1" dirty="0" smtClean="0"/>
              <a:t> – For The Information and Communications Service Industry</a:t>
            </a:r>
            <a:r>
              <a:rPr lang="en-US" sz="3000" dirty="0" smtClean="0"/>
              <a:t>. Release 6. TMF. Nov-2005.</a:t>
            </a:r>
          </a:p>
          <a:p>
            <a:r>
              <a:rPr lang="en-US" sz="3000" dirty="0" smtClean="0"/>
              <a:t>Tele Management Forum. </a:t>
            </a:r>
            <a:r>
              <a:rPr lang="en-US" sz="3000" i="1" dirty="0" err="1" smtClean="0">
                <a:hlinkClick r:id="rId4"/>
              </a:rPr>
              <a:t>eTOM</a:t>
            </a:r>
            <a:r>
              <a:rPr lang="en-US" sz="3000" i="1" dirty="0" smtClean="0">
                <a:hlinkClick r:id="rId4"/>
              </a:rPr>
              <a:t> 6 – Application Note V: An Interim View of an Interpreter’s Guide for </a:t>
            </a:r>
            <a:r>
              <a:rPr lang="en-US" sz="3000" i="1" dirty="0" err="1" smtClean="0">
                <a:hlinkClick r:id="rId4"/>
              </a:rPr>
              <a:t>eTOM</a:t>
            </a:r>
            <a:r>
              <a:rPr lang="en-US" sz="3000" i="1" dirty="0" smtClean="0">
                <a:hlinkClick r:id="rId4"/>
              </a:rPr>
              <a:t> and ITIL Practitioners</a:t>
            </a:r>
            <a:r>
              <a:rPr lang="en-US" sz="3000" dirty="0" smtClean="0"/>
              <a:t>. TMF. Nov-2005.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 smtClean="0"/>
              <a:t>Empreendedorismo</a:t>
            </a:r>
            <a:br>
              <a:rPr lang="pt-BR" dirty="0" smtClean="0"/>
            </a:br>
            <a:r>
              <a:rPr lang="pt-BR" dirty="0" smtClean="0"/>
              <a:t>&amp; Empregabilidade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85800" y="1071546"/>
            <a:ext cx="8077200" cy="2256870"/>
          </a:xfrm>
        </p:spPr>
        <p:txBody>
          <a:bodyPr>
            <a:normAutofit lnSpcReduction="10000"/>
          </a:bodyPr>
          <a:lstStyle/>
          <a:p>
            <a:r>
              <a:rPr lang="pt-BR" dirty="0" smtClean="0"/>
              <a:t>Disponível em:</a:t>
            </a:r>
          </a:p>
          <a:p>
            <a:r>
              <a:rPr lang="pt-BR" dirty="0" smtClean="0">
                <a:hlinkClick r:id="rId2"/>
              </a:rPr>
              <a:t>www.geocities.com/marciomoreira</a:t>
            </a:r>
            <a:endParaRPr lang="pt-BR" dirty="0" smtClean="0"/>
          </a:p>
          <a:p>
            <a:endParaRPr lang="pt-BR" dirty="0" smtClean="0"/>
          </a:p>
          <a:p>
            <a:r>
              <a:rPr lang="pt-BR" dirty="0" smtClean="0"/>
              <a:t>Márcio Moreira</a:t>
            </a:r>
          </a:p>
          <a:p>
            <a:r>
              <a:rPr lang="pt-BR" dirty="0" smtClean="0">
                <a:hlinkClick r:id="rId3"/>
              </a:rPr>
              <a:t>marcio@acc.com.br</a:t>
            </a:r>
            <a:endParaRPr lang="pt-BR" dirty="0" smtClean="0"/>
          </a:p>
          <a:p>
            <a:r>
              <a:rPr lang="pt-BR" dirty="0" smtClean="0">
                <a:hlinkClick r:id="rId4"/>
              </a:rPr>
              <a:t>marciorm@ctbc.com.br</a:t>
            </a:r>
            <a:endParaRPr lang="pt-BR" dirty="0" smtClean="0"/>
          </a:p>
          <a:p>
            <a:r>
              <a:rPr lang="pt-BR" dirty="0" smtClean="0"/>
              <a:t>II </a:t>
            </a:r>
            <a:r>
              <a:rPr lang="pt-BR" dirty="0" err="1" smtClean="0"/>
              <a:t>Enutec</a:t>
            </a:r>
            <a:r>
              <a:rPr lang="pt-BR" dirty="0" smtClean="0"/>
              <a:t> - </a:t>
            </a:r>
            <a:r>
              <a:rPr lang="pt-BR" dirty="0" err="1" smtClean="0"/>
              <a:t>Uniube</a:t>
            </a:r>
            <a:endParaRPr lang="pt-BR" dirty="0" smtClean="0"/>
          </a:p>
          <a:p>
            <a:r>
              <a:rPr lang="pt-BR" dirty="0" smtClean="0"/>
              <a:t>30/Maio/2008</a:t>
            </a:r>
          </a:p>
        </p:txBody>
      </p:sp>
      <p:pic>
        <p:nvPicPr>
          <p:cNvPr id="1026" name="Picture 2" descr="C:\Documents and Settings\marciorm\Configurações locais\Temporary Internet Files\Content.IE5\BJUP0J1Y\MPj04330280000[1]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000760" y="871542"/>
            <a:ext cx="2830724" cy="3771904"/>
          </a:xfrm>
          <a:prstGeom prst="rect">
            <a:avLst/>
          </a:prstGeom>
          <a:noFill/>
        </p:spPr>
      </p:pic>
      <p:pic>
        <p:nvPicPr>
          <p:cNvPr id="11" name="Imagem 10" descr="uniube_60anos.pn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2428860" y="5572140"/>
            <a:ext cx="1352739" cy="876422"/>
          </a:xfrm>
          <a:prstGeom prst="rect">
            <a:avLst/>
          </a:prstGeom>
        </p:spPr>
      </p:pic>
      <p:pic>
        <p:nvPicPr>
          <p:cNvPr id="12" name="Imagem 11" descr="enutec.pn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771316" y="5433866"/>
            <a:ext cx="1371792" cy="1209844"/>
          </a:xfrm>
          <a:prstGeom prst="rect">
            <a:avLst/>
          </a:prstGeom>
        </p:spPr>
      </p:pic>
      <p:pic>
        <p:nvPicPr>
          <p:cNvPr id="13" name="Imagem 12" descr="ctbc_logo.JPG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4071934" y="5857892"/>
            <a:ext cx="1371600" cy="371475"/>
          </a:xfrm>
          <a:prstGeom prst="rect">
            <a:avLst/>
          </a:prstGeom>
        </p:spPr>
      </p:pic>
      <p:pic>
        <p:nvPicPr>
          <p:cNvPr id="16" name="Imagem 15" descr="ctbc_ivoce.png"/>
          <p:cNvPicPr>
            <a:picLocks noChangeAspect="1"/>
          </p:cNvPicPr>
          <p:nvPr/>
        </p:nvPicPr>
        <p:blipFill>
          <a:blip r:embed="rId9" cstate="screen"/>
          <a:stretch>
            <a:fillRect/>
          </a:stretch>
        </p:blipFill>
        <p:spPr>
          <a:xfrm>
            <a:off x="5643570" y="5694390"/>
            <a:ext cx="3143272" cy="558921"/>
          </a:xfrm>
          <a:prstGeom prst="rect">
            <a:avLst/>
          </a:prstGeom>
        </p:spPr>
      </p:pic>
      <p:sp>
        <p:nvSpPr>
          <p:cNvPr id="9" name="Título 1"/>
          <p:cNvSpPr txBox="1">
            <a:spLocks/>
          </p:cNvSpPr>
          <p:nvPr/>
        </p:nvSpPr>
        <p:spPr>
          <a:xfrm>
            <a:off x="709642" y="326888"/>
            <a:ext cx="8077200" cy="816096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7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satMod val="1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Obrigado! </a:t>
            </a:r>
            <a:r>
              <a:rPr lang="pt-BR" sz="4700" b="1" dirty="0" smtClean="0">
                <a:solidFill>
                  <a:schemeClr val="accent1">
                    <a:satMod val="150000"/>
                  </a:schemeClr>
                </a:solidFill>
                <a:latin typeface="+mj-lt"/>
                <a:ea typeface="+mj-ea"/>
                <a:cs typeface="+mj-cs"/>
              </a:rPr>
              <a:t>Dúvidas?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Caso Real: Software TW - 1984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4868519"/>
          </a:xfrm>
        </p:spPr>
        <p:txBody>
          <a:bodyPr>
            <a:normAutofit lnSpcReduction="10000"/>
          </a:bodyPr>
          <a:lstStyle/>
          <a:p>
            <a:r>
              <a:rPr lang="pt-BR" dirty="0" smtClean="0"/>
              <a:t>Desenvolvimento:	12 meses (1984)</a:t>
            </a:r>
          </a:p>
          <a:p>
            <a:pPr lvl="1"/>
            <a:r>
              <a:rPr lang="pt-BR" dirty="0" smtClean="0"/>
              <a:t>Custeado por 1 cliente</a:t>
            </a:r>
          </a:p>
          <a:p>
            <a:pPr lvl="1"/>
            <a:r>
              <a:rPr lang="pt-BR" dirty="0" smtClean="0"/>
              <a:t>2 Clientes potenciais esperando resultado</a:t>
            </a:r>
          </a:p>
          <a:p>
            <a:pPr lvl="2"/>
            <a:endParaRPr lang="pt-BR" dirty="0" smtClean="0"/>
          </a:p>
          <a:p>
            <a:r>
              <a:rPr lang="pt-BR" dirty="0" smtClean="0"/>
              <a:t>Implantação:		6 meses</a:t>
            </a:r>
          </a:p>
          <a:p>
            <a:pPr lvl="1"/>
            <a:r>
              <a:rPr lang="pt-BR" dirty="0" smtClean="0"/>
              <a:t>1º cliente:		1 mês com sucesso (Jan/1985)</a:t>
            </a:r>
          </a:p>
          <a:p>
            <a:pPr lvl="1"/>
            <a:r>
              <a:rPr lang="pt-BR" dirty="0" smtClean="0"/>
              <a:t>2º cliente:		3 meses com sucesso</a:t>
            </a:r>
          </a:p>
          <a:p>
            <a:pPr lvl="1"/>
            <a:r>
              <a:rPr lang="pt-BR" dirty="0" smtClean="0"/>
              <a:t>3º cliente:		2 meses com sucesso (Zeus)</a:t>
            </a:r>
          </a:p>
          <a:p>
            <a:pPr lvl="2"/>
            <a:endParaRPr lang="pt-BR" dirty="0" smtClean="0"/>
          </a:p>
          <a:p>
            <a:r>
              <a:rPr lang="pt-BR" dirty="0" smtClean="0"/>
              <a:t>Software pronto para competir!</a:t>
            </a:r>
          </a:p>
        </p:txBody>
      </p:sp>
      <p:pic>
        <p:nvPicPr>
          <p:cNvPr id="4" name="Imagem 3" descr="tupperware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643570" y="3286124"/>
            <a:ext cx="3234820" cy="7858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Cenário, Estratégia &amp; Resultados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775191"/>
            <a:ext cx="8472518" cy="5082809"/>
          </a:xfrm>
        </p:spPr>
        <p:txBody>
          <a:bodyPr>
            <a:normAutofit/>
          </a:bodyPr>
          <a:lstStyle/>
          <a:p>
            <a:r>
              <a:rPr lang="pt-BR" dirty="0" smtClean="0"/>
              <a:t>Cenário:</a:t>
            </a:r>
          </a:p>
          <a:p>
            <a:pPr lvl="1"/>
            <a:r>
              <a:rPr lang="pt-BR" dirty="0" smtClean="0"/>
              <a:t>70 clientes potenciais (3 conquistados </a:t>
            </a:r>
            <a:r>
              <a:rPr lang="pt-BR" dirty="0" smtClean="0">
                <a:sym typeface="Wingdings"/>
              </a:rPr>
              <a:t> referência</a:t>
            </a:r>
            <a:r>
              <a:rPr lang="pt-BR" dirty="0" smtClean="0"/>
              <a:t>)</a:t>
            </a:r>
          </a:p>
          <a:p>
            <a:pPr lvl="1"/>
            <a:r>
              <a:rPr lang="pt-BR" dirty="0" smtClean="0"/>
              <a:t>18 concorrentes com produtos e serviços ruins</a:t>
            </a:r>
          </a:p>
          <a:p>
            <a:pPr lvl="3"/>
            <a:endParaRPr lang="pt-BR" dirty="0" smtClean="0"/>
          </a:p>
          <a:p>
            <a:r>
              <a:rPr lang="pt-BR" dirty="0" smtClean="0"/>
              <a:t>Estratégia:</a:t>
            </a:r>
          </a:p>
          <a:p>
            <a:pPr lvl="1"/>
            <a:r>
              <a:rPr lang="pt-BR" dirty="0" smtClean="0"/>
              <a:t>Desenvolver o melhor software possível</a:t>
            </a:r>
          </a:p>
          <a:p>
            <a:pPr lvl="1"/>
            <a:r>
              <a:rPr lang="pt-BR" dirty="0" smtClean="0"/>
              <a:t>Prestar o melhor serviço possível</a:t>
            </a:r>
          </a:p>
          <a:p>
            <a:pPr lvl="3"/>
            <a:endParaRPr lang="pt-BR" dirty="0" smtClean="0"/>
          </a:p>
          <a:p>
            <a:r>
              <a:rPr lang="pt-BR" dirty="0" smtClean="0"/>
              <a:t>Resultados:</a:t>
            </a:r>
          </a:p>
          <a:p>
            <a:pPr lvl="1"/>
            <a:r>
              <a:rPr lang="pt-BR" dirty="0" smtClean="0"/>
              <a:t>100% do mercado conquistado em 8 anos</a:t>
            </a:r>
          </a:p>
        </p:txBody>
      </p:sp>
      <p:pic>
        <p:nvPicPr>
          <p:cNvPr id="4" name="Imagem 3" descr="accdraco_t.gif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7486680" y="3786190"/>
            <a:ext cx="1371600" cy="209550"/>
          </a:xfrm>
          <a:prstGeom prst="rect">
            <a:avLst/>
          </a:prstGeom>
        </p:spPr>
      </p:pic>
      <p:pic>
        <p:nvPicPr>
          <p:cNvPr id="6" name="Imagem 5" descr="brasil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661108" y="4500570"/>
            <a:ext cx="2197172" cy="2306640"/>
          </a:xfrm>
          <a:prstGeom prst="rect">
            <a:avLst/>
          </a:prstGeom>
        </p:spPr>
      </p:pic>
      <p:pic>
        <p:nvPicPr>
          <p:cNvPr id="7" name="Imagem 6" descr="acclogo.gif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571868" y="5572140"/>
            <a:ext cx="2457450" cy="476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Análise Estratégica (M. Porter)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Concorrentes:</a:t>
            </a:r>
          </a:p>
          <a:p>
            <a:pPr lvl="1"/>
            <a:r>
              <a:rPr lang="pt-BR" dirty="0" smtClean="0"/>
              <a:t>Os líderes desprezaram o potencial entrante</a:t>
            </a:r>
          </a:p>
          <a:p>
            <a:pPr lvl="1"/>
            <a:r>
              <a:rPr lang="pt-BR" dirty="0" smtClean="0">
                <a:sym typeface="Wingdings"/>
              </a:rPr>
              <a:t>Demais concorrentes: desprezaram substituição</a:t>
            </a:r>
          </a:p>
          <a:p>
            <a:r>
              <a:rPr lang="pt-BR" dirty="0" smtClean="0">
                <a:sym typeface="Wingdings"/>
              </a:rPr>
              <a:t>Diluição de riscos:</a:t>
            </a:r>
          </a:p>
          <a:p>
            <a:pPr lvl="1" defTabSz="409575"/>
            <a:r>
              <a:rPr lang="pt-BR" dirty="0" smtClean="0">
                <a:sym typeface="Wingdings"/>
              </a:rPr>
              <a:t>Clientes:				Usei crescimento em Curva S</a:t>
            </a:r>
          </a:p>
          <a:p>
            <a:pPr lvl="2" defTabSz="409575"/>
            <a:r>
              <a:rPr lang="pt-BR" dirty="0" smtClean="0">
                <a:sym typeface="Wingdings"/>
              </a:rPr>
              <a:t>Comecei pequeno e cresci rápido  diluição do poder</a:t>
            </a:r>
          </a:p>
          <a:p>
            <a:pPr lvl="1" defTabSz="409575"/>
            <a:r>
              <a:rPr lang="pt-BR" dirty="0" smtClean="0">
                <a:sym typeface="Wingdings"/>
              </a:rPr>
              <a:t>Fornecedores:		Baixo poder inerente ao negócio</a:t>
            </a:r>
          </a:p>
          <a:p>
            <a:pPr lvl="1" defTabSz="409575"/>
            <a:r>
              <a:rPr lang="pt-BR" dirty="0" smtClean="0"/>
              <a:t>Decisão:				Começar outro produto!</a:t>
            </a:r>
          </a:p>
          <a:p>
            <a:pPr lvl="2" defTabSz="409575"/>
            <a:r>
              <a:rPr lang="pt-BR" dirty="0" smtClean="0"/>
              <a:t>Empresa e clientes perderam referência competitiva</a:t>
            </a:r>
          </a:p>
        </p:txBody>
      </p:sp>
      <p:pic>
        <p:nvPicPr>
          <p:cNvPr id="3074" name="Picture 2" descr="http://www.mastersforum.com/archives/porter/porter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929587" y="1500174"/>
            <a:ext cx="1143008" cy="15177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Receitas x Modelos de Negócio</a:t>
            </a:r>
            <a:endParaRPr lang="pt-BR" dirty="0"/>
          </a:p>
        </p:txBody>
      </p:sp>
      <p:sp>
        <p:nvSpPr>
          <p:cNvPr id="6" name="Espaço Reservado para Texto 5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SOFTWARE VERTICAL</a:t>
            </a:r>
            <a:endParaRPr lang="pt-BR" dirty="0"/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sz="half" idx="2"/>
          </p:nvPr>
        </p:nvGraphicFramePr>
        <p:xfrm>
          <a:off x="457200" y="2449513"/>
          <a:ext cx="4040188" cy="39512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Espaço Reservado para Texto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pt-BR" dirty="0" smtClean="0"/>
              <a:t>FÁBRICA DE SOFTWARE</a:t>
            </a:r>
            <a:endParaRPr lang="pt-BR" dirty="0"/>
          </a:p>
        </p:txBody>
      </p:sp>
      <p:graphicFrame>
        <p:nvGraphicFramePr>
          <p:cNvPr id="9" name="Espaço Reservado para Conteúdo 8"/>
          <p:cNvGraphicFramePr>
            <a:graphicFrameLocks noGrp="1"/>
          </p:cNvGraphicFramePr>
          <p:nvPr>
            <p:ph sz="quarter" idx="4"/>
          </p:nvPr>
        </p:nvGraphicFramePr>
        <p:xfrm>
          <a:off x="4645025" y="2449513"/>
          <a:ext cx="4041775" cy="39512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6" name="CaixaDeTexto 15"/>
          <p:cNvSpPr txBox="1"/>
          <p:nvPr/>
        </p:nvSpPr>
        <p:spPr>
          <a:xfrm rot="16200000">
            <a:off x="2288846" y="4789184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Licença</a:t>
            </a:r>
            <a:endParaRPr lang="pt-BR" dirty="0"/>
          </a:p>
        </p:txBody>
      </p:sp>
      <p:sp>
        <p:nvSpPr>
          <p:cNvPr id="17" name="CaixaDeTexto 16"/>
          <p:cNvSpPr txBox="1"/>
          <p:nvPr/>
        </p:nvSpPr>
        <p:spPr>
          <a:xfrm rot="16200000">
            <a:off x="2342964" y="4557551"/>
            <a:ext cx="13740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Implantação</a:t>
            </a:r>
            <a:endParaRPr lang="pt-BR" dirty="0"/>
          </a:p>
        </p:txBody>
      </p:sp>
      <p:sp>
        <p:nvSpPr>
          <p:cNvPr id="18" name="CaixaDeTexto 17"/>
          <p:cNvSpPr txBox="1"/>
          <p:nvPr/>
        </p:nvSpPr>
        <p:spPr>
          <a:xfrm>
            <a:off x="954395" y="5417122"/>
            <a:ext cx="19062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Desenvolvimento</a:t>
            </a:r>
            <a:endParaRPr lang="pt-BR" dirty="0"/>
          </a:p>
        </p:txBody>
      </p:sp>
      <p:sp>
        <p:nvSpPr>
          <p:cNvPr id="19" name="CaixaDeTexto 18"/>
          <p:cNvSpPr txBox="1"/>
          <p:nvPr/>
        </p:nvSpPr>
        <p:spPr>
          <a:xfrm>
            <a:off x="3245578" y="5345684"/>
            <a:ext cx="1040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Contrato</a:t>
            </a:r>
            <a:endParaRPr lang="pt-BR" dirty="0"/>
          </a:p>
        </p:txBody>
      </p:sp>
      <p:sp>
        <p:nvSpPr>
          <p:cNvPr id="20" name="CaixaDeTexto 19"/>
          <p:cNvSpPr txBox="1"/>
          <p:nvPr/>
        </p:nvSpPr>
        <p:spPr>
          <a:xfrm rot="16200000">
            <a:off x="5216113" y="3254460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Sinal</a:t>
            </a:r>
            <a:endParaRPr lang="pt-BR" dirty="0"/>
          </a:p>
        </p:txBody>
      </p:sp>
      <p:sp>
        <p:nvSpPr>
          <p:cNvPr id="21" name="CaixaDeTexto 20"/>
          <p:cNvSpPr txBox="1"/>
          <p:nvPr/>
        </p:nvSpPr>
        <p:spPr>
          <a:xfrm>
            <a:off x="5558117" y="3357562"/>
            <a:ext cx="891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Projeto</a:t>
            </a:r>
            <a:endParaRPr lang="pt-BR" dirty="0"/>
          </a:p>
        </p:txBody>
      </p:sp>
      <p:sp>
        <p:nvSpPr>
          <p:cNvPr id="22" name="CaixaDeTexto 21"/>
          <p:cNvSpPr txBox="1"/>
          <p:nvPr/>
        </p:nvSpPr>
        <p:spPr>
          <a:xfrm rot="16200000">
            <a:off x="5929099" y="2416502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Entrega</a:t>
            </a:r>
            <a:endParaRPr lang="pt-BR" dirty="0"/>
          </a:p>
        </p:txBody>
      </p:sp>
      <p:sp>
        <p:nvSpPr>
          <p:cNvPr id="14" name="CaixaDeTexto 13"/>
          <p:cNvSpPr txBox="1"/>
          <p:nvPr/>
        </p:nvSpPr>
        <p:spPr>
          <a:xfrm>
            <a:off x="1051906" y="2643182"/>
            <a:ext cx="296106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smtClean="0"/>
              <a:t>Equipe: 5 pessoas</a:t>
            </a:r>
          </a:p>
          <a:p>
            <a:r>
              <a:rPr lang="pt-BR" b="1" dirty="0" smtClean="0"/>
              <a:t>Desenvolvimento: 12 meses</a:t>
            </a:r>
          </a:p>
          <a:p>
            <a:r>
              <a:rPr lang="pt-BR" b="1" dirty="0" smtClean="0"/>
              <a:t>Licença: 5</a:t>
            </a:r>
          </a:p>
          <a:p>
            <a:r>
              <a:rPr lang="pt-BR" b="1" dirty="0" smtClean="0"/>
              <a:t>Implantação: 15</a:t>
            </a:r>
          </a:p>
          <a:p>
            <a:r>
              <a:rPr lang="pt-BR" b="1" dirty="0" smtClean="0"/>
              <a:t>Contrato: 1</a:t>
            </a:r>
          </a:p>
        </p:txBody>
      </p:sp>
      <p:sp>
        <p:nvSpPr>
          <p:cNvPr id="38" name="CaixaDeTexto 37"/>
          <p:cNvSpPr txBox="1"/>
          <p:nvPr/>
        </p:nvSpPr>
        <p:spPr>
          <a:xfrm>
            <a:off x="6643702" y="2643182"/>
            <a:ext cx="196399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smtClean="0"/>
              <a:t>Equipe: 5 pessoas</a:t>
            </a:r>
          </a:p>
          <a:p>
            <a:r>
              <a:rPr lang="pt-BR" b="1" dirty="0" smtClean="0"/>
              <a:t>Empresa: 2 meses</a:t>
            </a:r>
          </a:p>
          <a:p>
            <a:r>
              <a:rPr lang="pt-BR" b="1" dirty="0" smtClean="0"/>
              <a:t>Duração: 5 meses</a:t>
            </a:r>
          </a:p>
          <a:p>
            <a:r>
              <a:rPr lang="pt-BR" b="1" dirty="0" smtClean="0"/>
              <a:t>Projeto: 200</a:t>
            </a:r>
          </a:p>
        </p:txBody>
      </p:sp>
      <p:grpSp>
        <p:nvGrpSpPr>
          <p:cNvPr id="36" name="Grupo 35"/>
          <p:cNvGrpSpPr/>
          <p:nvPr/>
        </p:nvGrpSpPr>
        <p:grpSpPr>
          <a:xfrm>
            <a:off x="1057890" y="3571876"/>
            <a:ext cx="7514638" cy="2214578"/>
            <a:chOff x="1057890" y="3571876"/>
            <a:chExt cx="7514638" cy="2214578"/>
          </a:xfrm>
        </p:grpSpPr>
        <p:grpSp>
          <p:nvGrpSpPr>
            <p:cNvPr id="34" name="Grupo 33"/>
            <p:cNvGrpSpPr/>
            <p:nvPr/>
          </p:nvGrpSpPr>
          <p:grpSpPr>
            <a:xfrm>
              <a:off x="1057890" y="3571876"/>
              <a:ext cx="3299796" cy="2214578"/>
              <a:chOff x="1057890" y="3571876"/>
              <a:chExt cx="3299796" cy="2214578"/>
            </a:xfrm>
          </p:grpSpPr>
          <p:sp>
            <p:nvSpPr>
              <p:cNvPr id="27" name="Retângulo de cantos arredondados 26"/>
              <p:cNvSpPr/>
              <p:nvPr/>
            </p:nvSpPr>
            <p:spPr>
              <a:xfrm>
                <a:off x="1057890" y="5286388"/>
                <a:ext cx="3299796" cy="500066"/>
              </a:xfrm>
              <a:prstGeom prst="roundRect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sz="1600" b="1" dirty="0" smtClean="0">
                    <a:latin typeface="Arial" pitchFamily="34" charset="0"/>
                    <a:cs typeface="Arial" pitchFamily="34" charset="0"/>
                  </a:rPr>
                  <a:t>Equipe de Desenvolvimento</a:t>
                </a:r>
                <a:endParaRPr lang="pt-BR" sz="16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8" name="Retângulo de cantos arredondados 27"/>
              <p:cNvSpPr/>
              <p:nvPr/>
            </p:nvSpPr>
            <p:spPr>
              <a:xfrm>
                <a:off x="2714612" y="4143380"/>
                <a:ext cx="1643074" cy="500066"/>
              </a:xfrm>
              <a:prstGeom prst="roundRect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sz="1600" b="1" dirty="0" err="1" smtClean="0">
                    <a:latin typeface="Arial" pitchFamily="34" charset="0"/>
                    <a:cs typeface="Arial" pitchFamily="34" charset="0"/>
                  </a:rPr>
                  <a:t>E.</a:t>
                </a:r>
                <a:r>
                  <a:rPr lang="pt-BR" sz="1600" b="1" dirty="0" smtClean="0">
                    <a:latin typeface="Arial" pitchFamily="34" charset="0"/>
                    <a:cs typeface="Arial" pitchFamily="34" charset="0"/>
                  </a:rPr>
                  <a:t>Implantação</a:t>
                </a:r>
              </a:p>
            </p:txBody>
          </p:sp>
          <p:sp>
            <p:nvSpPr>
              <p:cNvPr id="29" name="Retângulo de cantos arredondados 28"/>
              <p:cNvSpPr/>
              <p:nvPr/>
            </p:nvSpPr>
            <p:spPr>
              <a:xfrm>
                <a:off x="3000364" y="3571876"/>
                <a:ext cx="1357322" cy="500066"/>
              </a:xfrm>
              <a:prstGeom prst="roundRect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sz="1600" b="1" dirty="0" smtClean="0">
                    <a:latin typeface="Arial" pitchFamily="34" charset="0"/>
                    <a:cs typeface="Arial" pitchFamily="34" charset="0"/>
                  </a:rPr>
                  <a:t>E. Suporte</a:t>
                </a:r>
              </a:p>
            </p:txBody>
          </p:sp>
          <p:sp>
            <p:nvSpPr>
              <p:cNvPr id="31" name="Retângulo de cantos arredondados 30"/>
              <p:cNvSpPr/>
              <p:nvPr/>
            </p:nvSpPr>
            <p:spPr>
              <a:xfrm>
                <a:off x="2500298" y="4714884"/>
                <a:ext cx="1857388" cy="500066"/>
              </a:xfrm>
              <a:prstGeom prst="roundRect">
                <a:avLst/>
              </a:prstGeom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sz="1600" b="1" dirty="0" smtClean="0">
                    <a:latin typeface="Arial" pitchFamily="34" charset="0"/>
                    <a:cs typeface="Arial" pitchFamily="34" charset="0"/>
                  </a:rPr>
                  <a:t>E. Comercial</a:t>
                </a:r>
              </a:p>
            </p:txBody>
          </p:sp>
        </p:grpSp>
        <p:grpSp>
          <p:nvGrpSpPr>
            <p:cNvPr id="35" name="Grupo 34"/>
            <p:cNvGrpSpPr/>
            <p:nvPr/>
          </p:nvGrpSpPr>
          <p:grpSpPr>
            <a:xfrm>
              <a:off x="5214942" y="4714884"/>
              <a:ext cx="3357586" cy="1071570"/>
              <a:chOff x="5214942" y="4714884"/>
              <a:chExt cx="3357586" cy="1071570"/>
            </a:xfrm>
          </p:grpSpPr>
          <p:sp>
            <p:nvSpPr>
              <p:cNvPr id="32" name="Retângulo de cantos arredondados 31"/>
              <p:cNvSpPr/>
              <p:nvPr/>
            </p:nvSpPr>
            <p:spPr>
              <a:xfrm>
                <a:off x="5429256" y="4714884"/>
                <a:ext cx="3143272" cy="500066"/>
              </a:xfrm>
              <a:prstGeom prst="roundRect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sz="1600" b="1" dirty="0" smtClean="0">
                    <a:latin typeface="Arial" pitchFamily="34" charset="0"/>
                    <a:cs typeface="Arial" pitchFamily="34" charset="0"/>
                  </a:rPr>
                  <a:t>Equipe de Desenvolvimento</a:t>
                </a:r>
                <a:endParaRPr lang="pt-BR" sz="16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" name="Retângulo de cantos arredondados 32"/>
              <p:cNvSpPr/>
              <p:nvPr/>
            </p:nvSpPr>
            <p:spPr>
              <a:xfrm>
                <a:off x="5214942" y="5286388"/>
                <a:ext cx="3357586" cy="500066"/>
              </a:xfrm>
              <a:prstGeom prst="roundRect">
                <a:avLst/>
              </a:prstGeom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sz="1600" b="1" dirty="0" smtClean="0">
                    <a:latin typeface="Arial" pitchFamily="34" charset="0"/>
                    <a:cs typeface="Arial" pitchFamily="34" charset="0"/>
                  </a:rPr>
                  <a:t>Equipe Comercial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Destinação das Receitas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SOFTWARE VERTICAL</a:t>
            </a:r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Licenças:</a:t>
            </a:r>
          </a:p>
          <a:p>
            <a:pPr lvl="1"/>
            <a:r>
              <a:rPr lang="pt-BR" dirty="0" smtClean="0"/>
              <a:t>Equipe de Desenvolvimento</a:t>
            </a:r>
          </a:p>
          <a:p>
            <a:r>
              <a:rPr lang="pt-BR" dirty="0" smtClean="0"/>
              <a:t>Implantação:</a:t>
            </a:r>
          </a:p>
          <a:p>
            <a:pPr lvl="1"/>
            <a:r>
              <a:rPr lang="pt-BR" dirty="0" smtClean="0"/>
              <a:t>Equipe de Implantação</a:t>
            </a:r>
          </a:p>
          <a:p>
            <a:r>
              <a:rPr lang="pt-BR" dirty="0" smtClean="0"/>
              <a:t>Contrato:</a:t>
            </a:r>
          </a:p>
          <a:p>
            <a:pPr lvl="1" defTabSz="215900"/>
            <a:r>
              <a:rPr lang="pt-BR" dirty="0" smtClean="0"/>
              <a:t>60%	Equipe de Suporte</a:t>
            </a:r>
          </a:p>
          <a:p>
            <a:pPr lvl="1" defTabSz="215900"/>
            <a:r>
              <a:rPr lang="pt-BR" dirty="0" smtClean="0"/>
              <a:t>30%	Desenvolvimento</a:t>
            </a:r>
          </a:p>
          <a:p>
            <a:pPr lvl="1" defTabSz="215900">
              <a:buNone/>
            </a:pPr>
            <a:r>
              <a:rPr lang="pt-BR" dirty="0" smtClean="0"/>
              <a:t>				(Manutenção)</a:t>
            </a:r>
          </a:p>
          <a:p>
            <a:pPr lvl="1" defTabSz="215900"/>
            <a:r>
              <a:rPr lang="pt-BR" dirty="0" smtClean="0"/>
              <a:t>10%	Fundo de Reserva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pt-BR" dirty="0" smtClean="0"/>
              <a:t>Fábrica de software</a:t>
            </a:r>
            <a:endParaRPr lang="pt-BR" dirty="0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pt-BR" dirty="0" smtClean="0"/>
              <a:t>Sinal:</a:t>
            </a:r>
          </a:p>
          <a:p>
            <a:pPr lvl="1"/>
            <a:r>
              <a:rPr lang="pt-BR" dirty="0" smtClean="0"/>
              <a:t>50% Setup do Projeto</a:t>
            </a:r>
          </a:p>
          <a:p>
            <a:pPr lvl="1"/>
            <a:r>
              <a:rPr lang="pt-BR" dirty="0" smtClean="0"/>
              <a:t>50% Fundo de Risco</a:t>
            </a:r>
          </a:p>
          <a:p>
            <a:r>
              <a:rPr lang="pt-BR" dirty="0" smtClean="0"/>
              <a:t>Projeto:</a:t>
            </a:r>
          </a:p>
          <a:p>
            <a:pPr lvl="1"/>
            <a:r>
              <a:rPr lang="pt-BR" dirty="0" smtClean="0"/>
              <a:t>Custos do Projeto</a:t>
            </a:r>
          </a:p>
          <a:p>
            <a:r>
              <a:rPr lang="pt-BR" dirty="0" smtClean="0"/>
              <a:t>Entrega:</a:t>
            </a:r>
          </a:p>
          <a:p>
            <a:pPr lvl="1"/>
            <a:r>
              <a:rPr lang="pt-BR" dirty="0" smtClean="0"/>
              <a:t>30% Encerramento do Projeto</a:t>
            </a:r>
          </a:p>
          <a:p>
            <a:pPr lvl="1"/>
            <a:r>
              <a:rPr lang="pt-BR" dirty="0" smtClean="0"/>
              <a:t>70% Fundo de Reserva</a:t>
            </a:r>
            <a:endParaRPr lang="pt-BR" dirty="0"/>
          </a:p>
        </p:txBody>
      </p:sp>
      <p:pic>
        <p:nvPicPr>
          <p:cNvPr id="12" name="Picture 6" descr="C:\Documents and Settings\marciorm\Configurações locais\Temporary Internet Files\Content.IE5\MVCGZQVG\MPj04004280000[1]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714744" y="5288043"/>
            <a:ext cx="1371529" cy="1355643"/>
          </a:xfrm>
          <a:prstGeom prst="rect">
            <a:avLst/>
          </a:prstGeom>
          <a:noFill/>
        </p:spPr>
      </p:pic>
      <p:pic>
        <p:nvPicPr>
          <p:cNvPr id="1041" name="Picture 17" descr="C:\Documents and Settings\marciorm\Configurações locais\Temporary Internet Files\Content.IE5\HLS51HIF\MPj04230840000[1]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896136" y="5179880"/>
            <a:ext cx="1105020" cy="14638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Modelo de Receitas</a:t>
            </a:r>
            <a:endParaRPr lang="pt-BR" dirty="0"/>
          </a:p>
        </p:txBody>
      </p:sp>
      <p:sp>
        <p:nvSpPr>
          <p:cNvPr id="6" name="Espaço Reservado para Texto 5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SOFTWARE VERTICAL</a:t>
            </a:r>
            <a:endParaRPr lang="pt-BR" dirty="0"/>
          </a:p>
        </p:txBody>
      </p:sp>
      <p:sp>
        <p:nvSpPr>
          <p:cNvPr id="7" name="Espaço Reservado para Texto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pt-BR" dirty="0" smtClean="0"/>
              <a:t>FÁBRICA DE SOFTWARE</a:t>
            </a:r>
            <a:endParaRPr lang="pt-BR" dirty="0"/>
          </a:p>
        </p:txBody>
      </p:sp>
      <p:graphicFrame>
        <p:nvGraphicFramePr>
          <p:cNvPr id="9" name="Espaço Reservado para Conteúdo 8"/>
          <p:cNvGraphicFramePr>
            <a:graphicFrameLocks noGrp="1"/>
          </p:cNvGraphicFramePr>
          <p:nvPr>
            <p:ph sz="quarter" idx="4"/>
          </p:nvPr>
        </p:nvGraphicFramePr>
        <p:xfrm>
          <a:off x="4645025" y="2449513"/>
          <a:ext cx="4041775" cy="39512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5" name="Espaço Reservado para Conteúdo 14"/>
          <p:cNvGraphicFramePr>
            <a:graphicFrameLocks noGrp="1"/>
          </p:cNvGraphicFramePr>
          <p:nvPr>
            <p:ph sz="half" idx="2"/>
          </p:nvPr>
        </p:nvGraphicFramePr>
        <p:xfrm>
          <a:off x="457200" y="2449513"/>
          <a:ext cx="4040188" cy="39512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3" name="CaixaDeTexto 22"/>
          <p:cNvSpPr txBox="1"/>
          <p:nvPr/>
        </p:nvSpPr>
        <p:spPr>
          <a:xfrm>
            <a:off x="2786050" y="5456560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smtClean="0"/>
              <a:t>Licenças</a:t>
            </a:r>
            <a:endParaRPr lang="pt-BR" b="1" dirty="0"/>
          </a:p>
        </p:txBody>
      </p:sp>
      <p:sp>
        <p:nvSpPr>
          <p:cNvPr id="24" name="CaixaDeTexto 23"/>
          <p:cNvSpPr txBox="1"/>
          <p:nvPr/>
        </p:nvSpPr>
        <p:spPr>
          <a:xfrm>
            <a:off x="2711570" y="5000636"/>
            <a:ext cx="1431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smtClean="0"/>
              <a:t>Implantação</a:t>
            </a:r>
            <a:endParaRPr lang="pt-BR" b="1" dirty="0"/>
          </a:p>
        </p:txBody>
      </p:sp>
      <p:sp>
        <p:nvSpPr>
          <p:cNvPr id="25" name="CaixaDeTexto 24"/>
          <p:cNvSpPr txBox="1"/>
          <p:nvPr/>
        </p:nvSpPr>
        <p:spPr>
          <a:xfrm>
            <a:off x="3109323" y="4500570"/>
            <a:ext cx="11769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smtClean="0"/>
              <a:t>Contratos</a:t>
            </a:r>
            <a:endParaRPr lang="pt-BR" b="1" dirty="0"/>
          </a:p>
        </p:txBody>
      </p:sp>
      <p:sp>
        <p:nvSpPr>
          <p:cNvPr id="26" name="CaixaDeTexto 25"/>
          <p:cNvSpPr txBox="1"/>
          <p:nvPr/>
        </p:nvSpPr>
        <p:spPr>
          <a:xfrm>
            <a:off x="1051906" y="2643182"/>
            <a:ext cx="2162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smtClean="0"/>
              <a:t>Meta: 1 venda / mês</a:t>
            </a:r>
            <a:endParaRPr lang="pt-BR" b="1" dirty="0"/>
          </a:p>
        </p:txBody>
      </p:sp>
      <p:sp>
        <p:nvSpPr>
          <p:cNvPr id="14" name="CaixaDeTexto 13"/>
          <p:cNvSpPr txBox="1"/>
          <p:nvPr/>
        </p:nvSpPr>
        <p:spPr>
          <a:xfrm>
            <a:off x="5214942" y="2643182"/>
            <a:ext cx="32287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smtClean="0"/>
              <a:t>Meta: 1 projeto a cada 5 meses</a:t>
            </a:r>
            <a:endParaRPr lang="pt-BR" b="1" dirty="0"/>
          </a:p>
        </p:txBody>
      </p:sp>
      <p:sp>
        <p:nvSpPr>
          <p:cNvPr id="16" name="CaixaDeTexto 15"/>
          <p:cNvSpPr txBox="1"/>
          <p:nvPr/>
        </p:nvSpPr>
        <p:spPr>
          <a:xfrm>
            <a:off x="6404881" y="5072074"/>
            <a:ext cx="10246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smtClean="0"/>
              <a:t>Projetos</a:t>
            </a:r>
            <a:endParaRPr lang="pt-BR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ódulo">
  <a:themeElements>
    <a:clrScheme name="Módulo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ódulo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ódul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2250</TotalTime>
  <Words>1662</Words>
  <Application>Microsoft Office PowerPoint</Application>
  <PresentationFormat>Apresentação na tela (4:3)</PresentationFormat>
  <Paragraphs>559</Paragraphs>
  <Slides>34</Slides>
  <Notes>6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34</vt:i4>
      </vt:variant>
    </vt:vector>
  </HeadingPairs>
  <TitlesOfParts>
    <vt:vector size="35" baseType="lpstr">
      <vt:lpstr>Módulo</vt:lpstr>
      <vt:lpstr>Empreendedorismo &amp; Empregabilidade</vt:lpstr>
      <vt:lpstr>Agenda</vt:lpstr>
      <vt:lpstr>Como abrir um negócio?</vt:lpstr>
      <vt:lpstr>Caso Real: Software TW - 1984</vt:lpstr>
      <vt:lpstr>Cenário, Estratégia &amp; Resultados</vt:lpstr>
      <vt:lpstr>Análise Estratégica (M. Porter)</vt:lpstr>
      <vt:lpstr>Receitas x Modelos de Negócio</vt:lpstr>
      <vt:lpstr>Destinação das Receitas</vt:lpstr>
      <vt:lpstr>Modelo de Receitas</vt:lpstr>
      <vt:lpstr>Começando a Ganhar</vt:lpstr>
      <vt:lpstr>Retorno do Investimento</vt:lpstr>
      <vt:lpstr>Análise de Riscos</vt:lpstr>
      <vt:lpstr>Estratégia de Sobrevivência</vt:lpstr>
      <vt:lpstr>Caso Real: Revenda de Hardware</vt:lpstr>
      <vt:lpstr>Como se manter no mercado?</vt:lpstr>
      <vt:lpstr>Como conquistar a liderança?</vt:lpstr>
      <vt:lpstr>Posicionando-se no Mercado</vt:lpstr>
      <vt:lpstr>Caso Real: DataCenter CTBC</vt:lpstr>
      <vt:lpstr>Planejamento Estratégico</vt:lpstr>
      <vt:lpstr>Road Map</vt:lpstr>
      <vt:lpstr>Resultados</vt:lpstr>
      <vt:lpstr>Resultados</vt:lpstr>
      <vt:lpstr>Reconhecimento do Trabalho</vt:lpstr>
      <vt:lpstr>Agenda</vt:lpstr>
      <vt:lpstr>Como entrar no mercado?</vt:lpstr>
      <vt:lpstr>Carreira Profissional</vt:lpstr>
      <vt:lpstr>Como ganhar dinheiro?</vt:lpstr>
      <vt:lpstr>Como resgatar o investimento?</vt:lpstr>
      <vt:lpstr>Como ir além de sobreviver?</vt:lpstr>
      <vt:lpstr>Empregado x Empreendedor</vt:lpstr>
      <vt:lpstr>Referências</vt:lpstr>
      <vt:lpstr>Referências</vt:lpstr>
      <vt:lpstr>Referências</vt:lpstr>
      <vt:lpstr>Empreendedorismo &amp; Empregabilidade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Sustentabilidade &amp; Empregabilidade</dc:title>
  <dc:creator>marciorm</dc:creator>
  <cp:lastModifiedBy>MARCIO AURELIO RIBEIRO MOREIRA</cp:lastModifiedBy>
  <cp:revision>97</cp:revision>
  <dcterms:created xsi:type="dcterms:W3CDTF">2008-05-19T15:53:37Z</dcterms:created>
  <dcterms:modified xsi:type="dcterms:W3CDTF">2010-11-09T15:03:50Z</dcterms:modified>
</cp:coreProperties>
</file>